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60" r:id="rId3"/>
    <p:sldId id="279" r:id="rId4"/>
    <p:sldId id="258" r:id="rId5"/>
    <p:sldId id="259" r:id="rId6"/>
    <p:sldId id="281" r:id="rId7"/>
    <p:sldId id="265" r:id="rId8"/>
    <p:sldId id="287" r:id="rId9"/>
    <p:sldId id="283" r:id="rId10"/>
    <p:sldId id="272" r:id="rId11"/>
    <p:sldId id="288" r:id="rId12"/>
    <p:sldId id="276" r:id="rId13"/>
    <p:sldId id="280" r:id="rId14"/>
    <p:sldId id="271" r:id="rId15"/>
    <p:sldId id="264" r:id="rId16"/>
    <p:sldId id="286" r:id="rId17"/>
    <p:sldId id="273" r:id="rId18"/>
    <p:sldId id="318" r:id="rId19"/>
    <p:sldId id="319" r:id="rId20"/>
    <p:sldId id="320" r:id="rId21"/>
    <p:sldId id="321" r:id="rId22"/>
    <p:sldId id="322" r:id="rId23"/>
    <p:sldId id="274" r:id="rId24"/>
    <p:sldId id="268" r:id="rId25"/>
    <p:sldId id="267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12" r:id="rId45"/>
    <p:sldId id="313" r:id="rId46"/>
    <p:sldId id="314" r:id="rId47"/>
    <p:sldId id="315" r:id="rId48"/>
    <p:sldId id="316" r:id="rId49"/>
    <p:sldId id="317" r:id="rId50"/>
    <p:sldId id="308" r:id="rId51"/>
    <p:sldId id="310" r:id="rId52"/>
    <p:sldId id="266" r:id="rId53"/>
    <p:sldId id="311" r:id="rId5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41" autoAdjust="0"/>
    <p:restoredTop sz="94660"/>
  </p:normalViewPr>
  <p:slideViewPr>
    <p:cSldViewPr snapToGrid="0">
      <p:cViewPr>
        <p:scale>
          <a:sx n="81" d="100"/>
          <a:sy n="81" d="100"/>
        </p:scale>
        <p:origin x="-1536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6D3AA-BD77-45C9-BE68-2B10DEB0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E00FD8-5A61-494B-8751-C0CF62DCD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4B0C57-C7FB-4C29-8ED2-3EE2579F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845A-D79E-4C32-A3B1-6067BCC16A3D}" type="datetimeFigureOut">
              <a:rPr lang="ar-AE" smtClean="0"/>
              <a:t>25/07/1442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560C66-F48E-4513-AF54-C9F92678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6AB9DD-2176-46E3-84E6-205038A81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8C0-C440-4447-8EAC-E3F401DAF0E6}" type="slidenum">
              <a:rPr lang="ar-AE" smtClean="0"/>
              <a:t>‹N°›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2620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F58312-286B-4ED3-B298-0E61ADA1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C18E88-F8E5-4778-B0C6-00EFE5D8E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269C28-FB35-4F4F-AC83-F685FAFF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845A-D79E-4C32-A3B1-6067BCC16A3D}" type="datetimeFigureOut">
              <a:rPr lang="ar-AE" smtClean="0"/>
              <a:t>25/07/1442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5488FA-1CCB-4B74-B8CE-BA8F3D489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23EA2D-9716-4398-BB16-A52F7BB6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8C0-C440-4447-8EAC-E3F401DAF0E6}" type="slidenum">
              <a:rPr lang="ar-AE" smtClean="0"/>
              <a:t>‹N°›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8536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6A944F-7EDA-4C59-843E-319DE84CE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1EEFE3-4B00-4763-90EE-5D3CA4302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D99988-B840-43EC-8142-ADC3B88D9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845A-D79E-4C32-A3B1-6067BCC16A3D}" type="datetimeFigureOut">
              <a:rPr lang="ar-AE" smtClean="0"/>
              <a:t>25/07/1442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E4FC42-963F-4C56-8B16-93AC0DCA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71B5B8-8BDC-4983-B83B-91F2C4FA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8C0-C440-4447-8EAC-E3F401DAF0E6}" type="slidenum">
              <a:rPr lang="ar-AE" smtClean="0"/>
              <a:t>‹N°›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55258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FC141B-787F-431C-993C-CCFD844A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F69D69-B654-4371-941E-B26FED045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A0192A-BE30-4EA9-B41D-0EAE00243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6F4526-83D1-4AF1-A512-6C3F3A40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845A-D79E-4C32-A3B1-6067BCC16A3D}" type="datetimeFigureOut">
              <a:rPr lang="ar-AE" smtClean="0"/>
              <a:t>25/07/1442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199E60-D7F8-4FC9-9A54-EB9B72632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98F2AF-58B6-40AA-AF4D-7E1EBBFC0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8C0-C440-4447-8EAC-E3F401DAF0E6}" type="slidenum">
              <a:rPr lang="ar-AE" smtClean="0"/>
              <a:t>‹N°›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91874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92335E-5FEC-4BDC-941B-2CC3341C2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ACF22A-685A-4892-ADC6-32E50F3CA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8CB453-0762-4F22-A44A-BD5D5679B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3BE679F-4B8A-4DD3-B029-1230097D1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C888E50-B8F6-45C6-BFCD-507E855E6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AA92C97-8C7A-4A0E-ADD5-8AAFFEC0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845A-D79E-4C32-A3B1-6067BCC16A3D}" type="datetimeFigureOut">
              <a:rPr lang="ar-AE" smtClean="0"/>
              <a:t>25/07/1442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C11FBD-683B-42E3-90FE-384836740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36E459-0C1C-4584-96E7-0A6C52A4E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8C0-C440-4447-8EAC-E3F401DAF0E6}" type="slidenum">
              <a:rPr lang="ar-AE" smtClean="0"/>
              <a:t>‹N°›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18070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E49C88-B515-404D-A170-0DAF71CC3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48C9D1D-36C8-478E-B262-F52559BC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845A-D79E-4C32-A3B1-6067BCC16A3D}" type="datetimeFigureOut">
              <a:rPr lang="ar-AE" smtClean="0"/>
              <a:t>25/07/1442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F876AD-D779-4EC3-B856-1E326FF6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6AF19BB-F236-4BFD-A136-6BC43688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8C0-C440-4447-8EAC-E3F401DAF0E6}" type="slidenum">
              <a:rPr lang="ar-AE" smtClean="0"/>
              <a:t>‹N°›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5616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4038390-E1AD-4ACE-8B37-D3E223D7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845A-D79E-4C32-A3B1-6067BCC16A3D}" type="datetimeFigureOut">
              <a:rPr lang="ar-AE" smtClean="0"/>
              <a:t>25/07/1442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E956EF-5593-4EEB-B75B-C6B594E9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CCF48D-FE76-4734-B366-0453AEAE8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8C0-C440-4447-8EAC-E3F401DAF0E6}" type="slidenum">
              <a:rPr lang="ar-AE" smtClean="0"/>
              <a:t>‹N°›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80676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A88C41-1116-4ADE-81FD-58448B42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C0DA6C-0106-477F-9C95-96EED4FC5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9B32CB-7BDF-4F14-B33E-9425350AB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DA0C12-0369-4BB1-98A7-1E37C698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845A-D79E-4C32-A3B1-6067BCC16A3D}" type="datetimeFigureOut">
              <a:rPr lang="ar-AE" smtClean="0"/>
              <a:t>25/07/1442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625969-7433-4CC0-A31E-DDB10E67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BE2D6D-B32C-4213-B7CB-8C85BCE5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8C0-C440-4447-8EAC-E3F401DAF0E6}" type="slidenum">
              <a:rPr lang="ar-AE" smtClean="0"/>
              <a:t>‹N°›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0549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77B5B0-520E-481A-971D-4DBBBFB03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92C3DA-C5EE-40FB-8414-C2D2C240F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597244-A5BF-440B-9AE1-EFB84A6F9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905214-B307-4D8F-9D01-DD3B266A7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845A-D79E-4C32-A3B1-6067BCC16A3D}" type="datetimeFigureOut">
              <a:rPr lang="ar-AE" smtClean="0"/>
              <a:t>25/07/1442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1BBFCA-CDF8-4433-9BA3-7CFC95C0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A1BEB6-8315-44AC-9BDE-ABD0DDA5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8C0-C440-4447-8EAC-E3F401DAF0E6}" type="slidenum">
              <a:rPr lang="ar-AE" smtClean="0"/>
              <a:t>‹N°›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6664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1E505-1877-4AFC-BB48-4550066FE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EBF58A-1DA7-45F3-8F7B-1059A8E6B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D8A1A1-3387-4B7E-9090-E959F82B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845A-D79E-4C32-A3B1-6067BCC16A3D}" type="datetimeFigureOut">
              <a:rPr lang="ar-AE" smtClean="0"/>
              <a:t>25/07/1442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ABB816-22D5-4281-A0DE-3D46A6A1A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A24BB7-3174-4EAE-96EB-C00CF990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8C0-C440-4447-8EAC-E3F401DAF0E6}" type="slidenum">
              <a:rPr lang="ar-AE" smtClean="0"/>
              <a:t>‹N°›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74699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D27049E-84CF-4701-BDEB-B34CCEE52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98EAB3B-364C-4CB8-9982-6889B86CA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6034C1-7757-4756-9330-59412ECC2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845A-D79E-4C32-A3B1-6067BCC16A3D}" type="datetimeFigureOut">
              <a:rPr lang="ar-AE" smtClean="0"/>
              <a:t>25/07/1442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7B2214-6B26-4ECB-8A16-45A8243E4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8B6615-DF38-434A-A555-D0E71BBD2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E8C0-C440-4447-8EAC-E3F401DAF0E6}" type="slidenum">
              <a:rPr lang="ar-AE" smtClean="0"/>
              <a:t>‹N°›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5120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76EE08-E71F-4BCA-A60A-EFF18025D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7D4BB4-08F7-4B85-8143-DE0B00E80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1F8DC8-A65F-4671-AE59-DB27C255A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B845A-D79E-4C32-A3B1-6067BCC16A3D}" type="datetimeFigureOut">
              <a:rPr lang="ar-AE" smtClean="0"/>
              <a:t>25/07/1442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55F6B6-1B5B-48A8-A58A-60642D88C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7540F7-E347-4B64-80AB-FBAF363C4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8E8C0-C440-4447-8EAC-E3F401DAF0E6}" type="slidenum">
              <a:rPr lang="ar-AE" smtClean="0"/>
              <a:t>‹N°›</a:t>
            </a:fld>
            <a:endParaRPr lang="ar-A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444D87-9FA3-427A-B831-5BBA155C70DC}"/>
              </a:ext>
            </a:extLst>
          </p:cNvPr>
          <p:cNvSpPr txBox="1"/>
          <p:nvPr userDrawn="1"/>
        </p:nvSpPr>
        <p:spPr>
          <a:xfrm>
            <a:off x="59211" y="1210874"/>
            <a:ext cx="2857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latin typeface="Dubai Medium" panose="020B0603030403030204" pitchFamily="34" charset="-78"/>
                <a:cs typeface="Dubai Medium" panose="020B0603030403030204" pitchFamily="34" charset="-78"/>
              </a:rPr>
              <a:t>تصميم: زياد محمد</a:t>
            </a:r>
          </a:p>
        </p:txBody>
      </p:sp>
    </p:spTree>
    <p:extLst>
      <p:ext uri="{BB962C8B-B14F-4D97-AF65-F5344CB8AC3E}">
        <p14:creationId xmlns:p14="http://schemas.microsoft.com/office/powerpoint/2010/main" val="21998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3.wdp"/><Relationship Id="rId3" Type="http://schemas.openxmlformats.org/officeDocument/2006/relationships/slide" Target="slide1.xml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13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3.xml"/><Relationship Id="rId5" Type="http://schemas.openxmlformats.org/officeDocument/2006/relationships/slide" Target="slide4.xml"/><Relationship Id="rId1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4.jpeg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Isolated-Lamp-Transparent-Electricity-Light-Bulb-3062906" TargetMode="External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hyperlink" Target="https://commons.wikimedia.org/wiki/File:Symbol_OK.svg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://commons.wikimedia.org/wiki/File:Gnome-home.pn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hyperlink" Target="http://commons.wikimedia.org/wiki/File:Crystal_Clear_action_button_cancel.svg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Isolated-Lamp-Transparent-Electricity-Light-Bulb-3062906" TargetMode="External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hyperlink" Target="https://commons.wikimedia.org/wiki/File:Symbol_OK.svg" TargetMode="External"/><Relationship Id="rId2" Type="http://schemas.openxmlformats.org/officeDocument/2006/relationships/audio" Target="../media/audio2.wav"/><Relationship Id="rId16" Type="http://schemas.openxmlformats.org/officeDocument/2006/relationships/hyperlink" Target="http://commons.wikimedia.org/wiki/File:Gnome-home.pn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6.png"/><Relationship Id="rId5" Type="http://schemas.openxmlformats.org/officeDocument/2006/relationships/image" Target="../media/image29.png"/><Relationship Id="rId15" Type="http://schemas.openxmlformats.org/officeDocument/2006/relationships/image" Target="../media/image28.png"/><Relationship Id="rId10" Type="http://schemas.openxmlformats.org/officeDocument/2006/relationships/hyperlink" Target="http://commons.wikimedia.org/wiki/File:Crystal_Clear_action_button_cancel.svg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Isolated-Lamp-Transparent-Electricity-Light-Bulb-3062906" TargetMode="External"/><Relationship Id="rId13" Type="http://schemas.openxmlformats.org/officeDocument/2006/relationships/hyperlink" Target="https://www.wepal.net/library/?app=content.list&amp;level=4&amp;semester=2&amp;subject=2&amp;type=5&amp;submit=submit" TargetMode="External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hyperlink" Target="https://commons.wikimedia.org/wiki/File:Symbol_OK.svg" TargetMode="External"/><Relationship Id="rId17" Type="http://schemas.openxmlformats.org/officeDocument/2006/relationships/hyperlink" Target="http://commons.wikimedia.org/wiki/File:Gnome-home.png" TargetMode="External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5" Type="http://schemas.openxmlformats.org/officeDocument/2006/relationships/slide" Target="slide1.xml"/><Relationship Id="rId10" Type="http://schemas.openxmlformats.org/officeDocument/2006/relationships/hyperlink" Target="http://commons.wikimedia.org/wiki/File:Crystal_Clear_action_button_cancel.svg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Isolated-Lamp-Transparent-Electricity-Light-Bulb-3062906" TargetMode="External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hyperlink" Target="https://commons.wikimedia.org/wiki/File:Symbol_OK.svg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://commons.wikimedia.org/wiki/File:Gnome-home.pn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6.png"/><Relationship Id="rId5" Type="http://schemas.openxmlformats.org/officeDocument/2006/relationships/image" Target="../media/image33.png"/><Relationship Id="rId15" Type="http://schemas.openxmlformats.org/officeDocument/2006/relationships/image" Target="../media/image28.png"/><Relationship Id="rId10" Type="http://schemas.openxmlformats.org/officeDocument/2006/relationships/hyperlink" Target="http://commons.wikimedia.org/wiki/File:Crystal_Clear_action_button_cancel.svg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42.xml"/><Relationship Id="rId3" Type="http://schemas.openxmlformats.org/officeDocument/2006/relationships/slide" Target="slide27.xml"/><Relationship Id="rId7" Type="http://schemas.openxmlformats.org/officeDocument/2006/relationships/slide" Target="slide37.xml"/><Relationship Id="rId12" Type="http://schemas.openxmlformats.org/officeDocument/2006/relationships/slide" Target="slide29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35.xml"/><Relationship Id="rId1" Type="http://schemas.openxmlformats.org/officeDocument/2006/relationships/tags" Target="../tags/tag2.xml"/><Relationship Id="rId6" Type="http://schemas.openxmlformats.org/officeDocument/2006/relationships/slide" Target="slide52.xml"/><Relationship Id="rId11" Type="http://schemas.openxmlformats.org/officeDocument/2006/relationships/slide" Target="slide28.xml"/><Relationship Id="rId5" Type="http://schemas.openxmlformats.org/officeDocument/2006/relationships/image" Target="../media/image4.jpeg"/><Relationship Id="rId15" Type="http://schemas.openxmlformats.org/officeDocument/2006/relationships/slide" Target="slide32.xml"/><Relationship Id="rId10" Type="http://schemas.openxmlformats.org/officeDocument/2006/relationships/slide" Target="slide49.xml"/><Relationship Id="rId4" Type="http://schemas.openxmlformats.org/officeDocument/2006/relationships/image" Target="../media/image3.emf"/><Relationship Id="rId9" Type="http://schemas.openxmlformats.org/officeDocument/2006/relationships/slide" Target="slide33.xml"/><Relationship Id="rId14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pal.net/library/?app=content.list&amp;level=4&amp;semester=2&amp;subject=2&amp;type=5&amp;submit=submit" TargetMode="External"/><Relationship Id="rId13" Type="http://schemas.openxmlformats.org/officeDocument/2006/relationships/slide" Target="slide5.xml"/><Relationship Id="rId3" Type="http://schemas.openxmlformats.org/officeDocument/2006/relationships/slide" Target="slide3.xml"/><Relationship Id="rId7" Type="http://schemas.openxmlformats.org/officeDocument/2006/relationships/slide" Target="slide13.xml"/><Relationship Id="rId12" Type="http://schemas.openxmlformats.org/officeDocument/2006/relationships/slide" Target="slide4.xml"/><Relationship Id="rId17" Type="http://schemas.openxmlformats.org/officeDocument/2006/relationships/slide" Target="slide11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8.xml"/><Relationship Id="rId1" Type="http://schemas.openxmlformats.org/officeDocument/2006/relationships/tags" Target="../tags/tag1.xml"/><Relationship Id="rId6" Type="http://schemas.openxmlformats.org/officeDocument/2006/relationships/slide" Target="slide24.xml"/><Relationship Id="rId11" Type="http://schemas.openxmlformats.org/officeDocument/2006/relationships/slide" Target="slide22.xml"/><Relationship Id="rId5" Type="http://schemas.openxmlformats.org/officeDocument/2006/relationships/image" Target="../media/image4.jpeg"/><Relationship Id="rId15" Type="http://schemas.openxmlformats.org/officeDocument/2006/relationships/slide" Target="slide6.xml"/><Relationship Id="rId10" Type="http://schemas.openxmlformats.org/officeDocument/2006/relationships/slide" Target="slide9.xml"/><Relationship Id="rId4" Type="http://schemas.openxmlformats.org/officeDocument/2006/relationships/image" Target="../media/image3.emf"/><Relationship Id="rId9" Type="http://schemas.openxmlformats.org/officeDocument/2006/relationships/image" Target="../media/image5.emf"/><Relationship Id="rId14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11870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7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</a:t>
            </a:r>
            <a:r>
              <a:rPr lang="ar-SA" sz="5400" b="1" dirty="0" smtClean="0">
                <a:ln/>
                <a:solidFill>
                  <a:schemeClr val="accent4"/>
                </a:solidFill>
              </a:rPr>
              <a:t>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12891" y="1620392"/>
            <a:ext cx="127534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مثال : 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770119" y="790190"/>
            <a:ext cx="676568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chemeClr val="tx1"/>
                </a:solidFill>
              </a:rPr>
              <a:t>والعدد الزوجي يمكن قسمته الى مكونان متساويان. 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8860" y="4377128"/>
            <a:ext cx="91520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3600" dirty="0" smtClean="0">
                <a:solidFill>
                  <a:schemeClr val="tx1"/>
                </a:solidFill>
              </a:rPr>
              <a:t>وهذه النواتج هي مضاعفات العدد ٢ أي تقسم على العدد ٢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97340" y="2563005"/>
            <a:ext cx="201907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/>
              <a:t> </a:t>
            </a:r>
            <a:r>
              <a:rPr lang="ar-SA" sz="3200" dirty="0" smtClean="0">
                <a:solidFill>
                  <a:srgbClr val="002060"/>
                </a:solidFill>
              </a:rPr>
              <a:t>١٠ = ٥ +٥ 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396740" y="2190700"/>
            <a:ext cx="3398520" cy="99822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 smtClean="0"/>
              <a:t>٢٠ = ١٠ + ١٠ </a:t>
            </a:r>
            <a:r>
              <a:rPr lang="ar-SA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العدد الزوجي والفردي لطلاب المرحلة الابتدائيّة - موقع الأذكيا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1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836225" y="418011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" y="1240114"/>
            <a:ext cx="11399520" cy="522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6476" y="4317798"/>
            <a:ext cx="80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00B050"/>
                </a:solidFill>
              </a:rPr>
              <a:t>القدس    -   الشهداء    -    العودة    -    يافا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7694" y="5188306"/>
            <a:ext cx="3779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FF0000"/>
                </a:solidFill>
              </a:rPr>
              <a:t>٧     ،      ٥  </a:t>
            </a:r>
            <a:r>
              <a:rPr lang="ar-SA" sz="2800" dirty="0" smtClean="0"/>
              <a:t>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751909" y="5584200"/>
            <a:ext cx="135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>
                <a:solidFill>
                  <a:srgbClr val="C00000"/>
                </a:solidFill>
              </a:rPr>
              <a:t>١٢+٨+٦=٢٦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7694" y="5954530"/>
            <a:ext cx="1053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>
                <a:solidFill>
                  <a:srgbClr val="FF0000"/>
                </a:solidFill>
              </a:rPr>
              <a:t>نعم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483326" y="6062252"/>
            <a:ext cx="4968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dirty="0" smtClean="0">
                <a:solidFill>
                  <a:srgbClr val="7030A0"/>
                </a:solidFill>
              </a:rPr>
              <a:t>لأنه يقسم على ٢دون باق ( ٢٦ ÷ ٢= ١٣ والباقي صفر)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7" y="473255"/>
            <a:ext cx="11303725" cy="5849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2366" y="2664823"/>
            <a:ext cx="112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92D050"/>
                </a:solidFill>
              </a:rPr>
              <a:t>٤ + ٤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49678" y="2664823"/>
            <a:ext cx="112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92D050"/>
                </a:solidFill>
              </a:rPr>
              <a:t>٦ +٦ 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7222" y="2664823"/>
            <a:ext cx="112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92D050"/>
                </a:solidFill>
              </a:rPr>
              <a:t>٥ + ٥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52161" y="3624589"/>
            <a:ext cx="13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92D050"/>
                </a:solidFill>
              </a:rPr>
              <a:t>متساويان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94069" y="4160166"/>
            <a:ext cx="112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92D050"/>
                </a:solidFill>
              </a:rPr>
              <a:t>٢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94069" y="4778595"/>
            <a:ext cx="112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92D050"/>
                </a:solidFill>
              </a:rPr>
              <a:t>لا 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80063" y="5379611"/>
            <a:ext cx="4228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92D050"/>
                </a:solidFill>
              </a:rPr>
              <a:t>١٣ = ٥ + ٨ </a:t>
            </a:r>
          </a:p>
          <a:p>
            <a:r>
              <a:rPr lang="ar-SA" sz="2800" dirty="0" smtClean="0">
                <a:solidFill>
                  <a:srgbClr val="92D050"/>
                </a:solidFill>
              </a:rPr>
              <a:t> أو </a:t>
            </a:r>
            <a:r>
              <a:rPr lang="ar-SA" sz="2800" dirty="0" smtClean="0">
                <a:solidFill>
                  <a:srgbClr val="FF0000"/>
                </a:solidFill>
              </a:rPr>
              <a:t>١٣ ÷ ٢ = ٦ والباقي ١</a:t>
            </a:r>
            <a:r>
              <a:rPr lang="ar-SA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6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rick wall with bells&#10;&#10;Description automatically generated with low confidence">
            <a:extLst>
              <a:ext uri="{FF2B5EF4-FFF2-40B4-BE49-F238E27FC236}">
                <a16:creationId xmlns:a16="http://schemas.microsoft.com/office/drawing/2014/main" xmlns="" id="{5328211F-C1EE-4ADC-9535-A60495BA3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w of doors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xmlns="" id="{8742B32D-7280-4B99-BADC-BAA52CDCEE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9888" r="80937"/>
          <a:stretch/>
        </p:blipFill>
        <p:spPr>
          <a:xfrm>
            <a:off x="491142" y="2290725"/>
            <a:ext cx="2583665" cy="4226129"/>
          </a:xfrm>
          <a:prstGeom prst="rect">
            <a:avLst/>
          </a:prstGeom>
        </p:spPr>
      </p:pic>
      <p:pic>
        <p:nvPicPr>
          <p:cNvPr id="8" name="Picture 7" descr="A row of red doors&#10;&#10;Description automatically generated with medium confidence">
            <a:hlinkClick r:id="rId5" action="ppaction://hlinksldjump"/>
            <a:extLst>
              <a:ext uri="{FF2B5EF4-FFF2-40B4-BE49-F238E27FC236}">
                <a16:creationId xmlns:a16="http://schemas.microsoft.com/office/drawing/2014/main" xmlns="" id="{F52B2AD3-47DC-43D8-9623-756467D352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3" b="91212" l="4637" r="19073">
                        <a14:foregroundMark x1="5615" y1="37197" x2="5615" y2="46970"/>
                        <a14:foregroundMark x1="10889" y1="9773" x2="13117" y2="9773"/>
                        <a14:foregroundMark x1="5501" y1="91212" x2="17663" y2="91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5" r="79086"/>
          <a:stretch/>
        </p:blipFill>
        <p:spPr>
          <a:xfrm>
            <a:off x="3170742" y="2171699"/>
            <a:ext cx="2612158" cy="4345155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59F9B1-666A-4F6A-9C1F-B05F6E6FFE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545" b="84773" l="80405" r="96408">
                        <a14:foregroundMark x1="81928" y1="19621" x2="93567" y2="20985"/>
                        <a14:foregroundMark x1="83042" y1="22955" x2="88316" y2="21288"/>
                        <a14:foregroundMark x1="88316" y1="21288" x2="92862" y2="21970"/>
                        <a14:foregroundMark x1="83451" y1="25379" x2="84246" y2="79697"/>
                        <a14:foregroundMark x1="80405" y1="83788" x2="96408" y2="84773"/>
                        <a14:foregroundMark x1="92657" y1="55076" x2="92657" y2="60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92" t="14200" r="1963" b="12174"/>
          <a:stretch/>
        </p:blipFill>
        <p:spPr>
          <a:xfrm>
            <a:off x="6003909" y="2290724"/>
            <a:ext cx="3406791" cy="4080661"/>
          </a:xfrm>
          <a:prstGeom prst="rect">
            <a:avLst/>
          </a:prstGeom>
        </p:spPr>
      </p:pic>
      <p:pic>
        <p:nvPicPr>
          <p:cNvPr id="12" name="Picture 11" descr="A row of black and white doors&#10;&#10;Description automatically generated with low confidence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959C0FD-B940-4821-B046-C4AD85361A1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758" b="89545" l="5638" r="19300">
                        <a14:foregroundMark x1="5138" y1="20455" x2="15822" y2="19091"/>
                        <a14:foregroundMark x1="15822" y1="19091" x2="19300" y2="19773"/>
                        <a14:foregroundMark x1="10411" y1="15909" x2="13480" y2="16288"/>
                        <a14:foregroundMark x1="7774" y1="87121" x2="16981" y2="86364"/>
                        <a14:foregroundMark x1="7343" y1="88864" x2="17595" y2="89545"/>
                        <a14:foregroundMark x1="6820" y1="43409" x2="7252" y2="57500"/>
                        <a14:foregroundMark x1="17186" y1="60682" x2="17186" y2="6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" t="11161" r="79086" b="6770"/>
          <a:stretch/>
        </p:blipFill>
        <p:spPr>
          <a:xfrm>
            <a:off x="9075324" y="2012306"/>
            <a:ext cx="2995746" cy="4359079"/>
          </a:xfrm>
          <a:prstGeom prst="rect">
            <a:avLst/>
          </a:prstGeom>
        </p:spPr>
      </p:pic>
      <p:pic>
        <p:nvPicPr>
          <p:cNvPr id="1026" name="Picture 2" descr="Key clipart old fashioned, Picture #1466962 key clipart old fashioned">
            <a:extLst>
              <a:ext uri="{FF2B5EF4-FFF2-40B4-BE49-F238E27FC236}">
                <a16:creationId xmlns:a16="http://schemas.microsoft.com/office/drawing/2014/main" xmlns="" id="{8F4B8F62-E6E9-43F6-B3CD-7F49A4FCC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321465" y="3318203"/>
            <a:ext cx="988109" cy="9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ey clipart old fashioned, Picture #1466962 key clipart old fashioned">
            <a:extLst>
              <a:ext uri="{FF2B5EF4-FFF2-40B4-BE49-F238E27FC236}">
                <a16:creationId xmlns:a16="http://schemas.microsoft.com/office/drawing/2014/main" xmlns="" id="{0D8075FD-1F79-4437-9A53-611BE3FB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3146798" y="3848975"/>
            <a:ext cx="833067" cy="8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ey clipart old fashioned, Picture #1466962 key clipart old fashioned">
            <a:extLst>
              <a:ext uri="{FF2B5EF4-FFF2-40B4-BE49-F238E27FC236}">
                <a16:creationId xmlns:a16="http://schemas.microsoft.com/office/drawing/2014/main" xmlns="" id="{3130F134-677F-47FC-8F0C-EBF3C7E8D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6260940" y="2929674"/>
            <a:ext cx="852238" cy="85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ey clipart old fashioned, Picture #1466962 key clipart old fashioned">
            <a:extLst>
              <a:ext uri="{FF2B5EF4-FFF2-40B4-BE49-F238E27FC236}">
                <a16:creationId xmlns:a16="http://schemas.microsoft.com/office/drawing/2014/main" xmlns="" id="{61F92B14-E2E8-4469-8138-6938A129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9116647" y="2766229"/>
            <a:ext cx="988109" cy="9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95DC6E-B49F-427D-83F4-D307742180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39871" y="1117402"/>
            <a:ext cx="4212701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xmlns="" id="{3C7E42FF-FBCB-463C-92A9-4A3BA7CA10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w of red doors&#10;&#10;Description automatically generated with medium confidence">
            <a:extLst>
              <a:ext uri="{FF2B5EF4-FFF2-40B4-BE49-F238E27FC236}">
                <a16:creationId xmlns:a16="http://schemas.microsoft.com/office/drawing/2014/main" xmlns="" id="{C4F28628-E3CD-44F8-99EC-6B1EE73EF1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0" b="91591" l="58036" r="75153">
                        <a14:foregroundMark x1="62628" y1="41591" x2="62651" y2="27727"/>
                        <a14:foregroundMark x1="62651" y1="27727" x2="63855" y2="22348"/>
                        <a14:foregroundMark x1="63855" y1="22348" x2="67743" y2="16515"/>
                        <a14:foregroundMark x1="67743" y1="16515" x2="69720" y2="17045"/>
                        <a14:foregroundMark x1="69720" y1="17045" x2="72539" y2="25455"/>
                        <a14:foregroundMark x1="72539" y1="25455" x2="73517" y2="37348"/>
                        <a14:foregroundMark x1="62628" y1="23333" x2="63878" y2="18409"/>
                        <a14:foregroundMark x1="63878" y1="18409" x2="67311" y2="13788"/>
                        <a14:foregroundMark x1="67311" y1="13788" x2="69425" y2="13333"/>
                        <a14:foregroundMark x1="69425" y1="13333" x2="71380" y2="14545"/>
                        <a14:foregroundMark x1="71380" y1="14545" x2="73039" y2="18106"/>
                        <a14:foregroundMark x1="73039" y1="18106" x2="74358" y2="30227"/>
                        <a14:foregroundMark x1="74358" y1="30227" x2="74449" y2="43182"/>
                        <a14:foregroundMark x1="67015" y1="12424" x2="70084" y2="12424"/>
                        <a14:foregroundMark x1="67402" y1="9470" x2="69311" y2="9470"/>
                        <a14:foregroundMark x1="75540" y1="35909" x2="73971" y2="67348"/>
                        <a14:foregroundMark x1="73971" y1="67348" x2="73971" y2="90455"/>
                        <a14:foregroundMark x1="58513" y1="39015" x2="58968" y2="80909"/>
                        <a14:foregroundMark x1="75176" y1="91591" x2="72085" y2="91136"/>
                        <a14:foregroundMark x1="58036" y1="38485" x2="59013" y2="90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92" t="6885" r="23854" b="6745"/>
          <a:stretch/>
        </p:blipFill>
        <p:spPr>
          <a:xfrm>
            <a:off x="447674" y="0"/>
            <a:ext cx="5005117" cy="6772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522831-53AE-4971-BE50-9170692496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01349" y="485775"/>
            <a:ext cx="1476375" cy="178279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D66D41F-73E7-4E30-A72B-AA2CADE6A307}"/>
              </a:ext>
            </a:extLst>
          </p:cNvPr>
          <p:cNvSpPr/>
          <p:nvPr/>
        </p:nvSpPr>
        <p:spPr>
          <a:xfrm>
            <a:off x="5900465" y="226856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rgbClr val="0070C0"/>
                </a:solidFill>
              </a:rPr>
              <a:t>مكونان غير متساويان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22C628A-963F-4401-8BBB-D51CFDAE71C4}"/>
              </a:ext>
            </a:extLst>
          </p:cNvPr>
          <p:cNvSpPr/>
          <p:nvPr/>
        </p:nvSpPr>
        <p:spPr>
          <a:xfrm>
            <a:off x="5900465" y="311139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rgbClr val="0070C0"/>
                </a:solidFill>
              </a:rPr>
              <a:t>مكون واحد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447991CD-C8CB-4756-A98A-22B64C6A33D8}"/>
              </a:ext>
            </a:extLst>
          </p:cNvPr>
          <p:cNvSpPr/>
          <p:nvPr/>
        </p:nvSpPr>
        <p:spPr>
          <a:xfrm>
            <a:off x="5900465" y="395422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أ</a:t>
            </a:r>
            <a:r>
              <a:rPr lang="ar-SA" b="1" dirty="0" smtClean="0">
                <a:solidFill>
                  <a:srgbClr val="0070C0"/>
                </a:solidFill>
              </a:rPr>
              <a:t>حد مكوناته صفر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D3FE71F-DCB2-4A35-B5BD-1527A3EF3983}"/>
              </a:ext>
            </a:extLst>
          </p:cNvPr>
          <p:cNvSpPr/>
          <p:nvPr/>
        </p:nvSpPr>
        <p:spPr>
          <a:xfrm>
            <a:off x="5900465" y="4825941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rgbClr val="0070C0"/>
                </a:solidFill>
              </a:rPr>
              <a:t>مكونان متساويان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xmlns="" id="{CF7B7AAF-3A06-485D-9FFA-948C3D9301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2268567"/>
            <a:ext cx="721714" cy="721714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xmlns="" id="{2CCD59C8-E086-466E-BD97-51B1C5D72C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111397"/>
            <a:ext cx="721714" cy="72171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xmlns="" id="{D6F5F3C8-9F75-48D7-A987-A54993EC5E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990840"/>
            <a:ext cx="721714" cy="721714"/>
          </a:xfrm>
          <a:prstGeom prst="rect">
            <a:avLst/>
          </a:prstGeom>
        </p:spPr>
      </p:pic>
      <p:pic>
        <p:nvPicPr>
          <p:cNvPr id="28" name="Picture 27" descr="A green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F678BB45-2CD9-492E-A4DF-FE18A84565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895454" y="4825941"/>
            <a:ext cx="741487" cy="72171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DAFA9D8-34AA-4961-935F-025119A1FE3E}"/>
              </a:ext>
            </a:extLst>
          </p:cNvPr>
          <p:cNvSpPr txBox="1"/>
          <p:nvPr/>
        </p:nvSpPr>
        <p:spPr>
          <a:xfrm>
            <a:off x="2488669" y="3990840"/>
            <a:ext cx="150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000" b="1" dirty="0" smtClean="0">
                <a:solidFill>
                  <a:srgbClr val="0070C0"/>
                </a:solidFill>
              </a:rPr>
              <a:t>العدد الزوجي له</a:t>
            </a:r>
            <a:endParaRPr lang="en-GB" sz="2000" b="1" dirty="0">
              <a:solidFill>
                <a:srgbClr val="0070C0"/>
              </a:solidFill>
            </a:endParaRPr>
          </a:p>
        </p:txBody>
      </p:sp>
      <p:pic>
        <p:nvPicPr>
          <p:cNvPr id="31" name="Picture 30" descr="Don't Know O Fox">
            <a:extLst>
              <a:ext uri="{FF2B5EF4-FFF2-40B4-BE49-F238E27FC236}">
                <a16:creationId xmlns:a16="http://schemas.microsoft.com/office/drawing/2014/main" xmlns="" id="{E30E1405-9307-4BF9-800B-BF9E0494BA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33" y="184709"/>
            <a:ext cx="2079753" cy="2079753"/>
          </a:xfrm>
          <a:prstGeom prst="rect">
            <a:avLst/>
          </a:prstGeom>
        </p:spPr>
      </p:pic>
      <p:pic>
        <p:nvPicPr>
          <p:cNvPr id="35" name="Picture 34" descr="A picture containing text, clipart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80FA9B3-E3CD-4BDE-8A00-456A05B2C2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23825" y="184709"/>
            <a:ext cx="838200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7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xmlns="" id="{B2F3D949-E214-423F-8F55-0A20BA116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w of black and white doors&#10;&#10;Description automatically generated with low confidence">
            <a:extLst>
              <a:ext uri="{FF2B5EF4-FFF2-40B4-BE49-F238E27FC236}">
                <a16:creationId xmlns:a16="http://schemas.microsoft.com/office/drawing/2014/main" xmlns="" id="{AD749D02-19D1-4BFC-82F4-4835923F0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152" b="88485" l="59650" r="76063">
                        <a14:foregroundMark x1="61559" y1="20379" x2="65174" y2="18712"/>
                        <a14:foregroundMark x1="65174" y1="18712" x2="72698" y2="20530"/>
                        <a14:foregroundMark x1="72698" y1="20530" x2="74631" y2="19848"/>
                        <a14:foregroundMark x1="74631" y1="19848" x2="76063" y2="19848"/>
                        <a14:foregroundMark x1="67402" y1="16667" x2="70039" y2="16667"/>
                        <a14:foregroundMark x1="66924" y1="15227" x2="70084" y2="16061"/>
                        <a14:foregroundMark x1="60400" y1="85606" x2="64446" y2="84318"/>
                        <a14:foregroundMark x1="64446" y1="84318" x2="71153" y2="85985"/>
                        <a14:foregroundMark x1="71153" y1="85985" x2="72153" y2="85833"/>
                        <a14:foregroundMark x1="59695" y1="21742" x2="60536" y2="53561"/>
                        <a14:foregroundMark x1="64719" y1="56970" x2="64810" y2="66742"/>
                        <a14:foregroundMark x1="61696" y1="29394" x2="61673" y2="68182"/>
                        <a14:foregroundMark x1="63514" y1="89242" x2="68947" y2="88485"/>
                        <a14:foregroundMark x1="68947" y1="88485" x2="69607" y2="8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03" t="12258" r="23514" b="8489"/>
          <a:stretch/>
        </p:blipFill>
        <p:spPr>
          <a:xfrm>
            <a:off x="590918" y="280023"/>
            <a:ext cx="5229158" cy="6656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EB2837-D732-4960-8B22-80E634E1B9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01349" y="485775"/>
            <a:ext cx="1476375" cy="17827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60A2A6E-42BE-443C-9CD1-EB3BECED28BB}"/>
              </a:ext>
            </a:extLst>
          </p:cNvPr>
          <p:cNvSpPr/>
          <p:nvPr/>
        </p:nvSpPr>
        <p:spPr>
          <a:xfrm>
            <a:off x="5900465" y="226856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solidFill>
                  <a:srgbClr val="00B050"/>
                </a:solidFill>
              </a:rPr>
              <a:t>69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CF569D6-A9FC-4197-92D9-93072C265317}"/>
              </a:ext>
            </a:extLst>
          </p:cNvPr>
          <p:cNvSpPr/>
          <p:nvPr/>
        </p:nvSpPr>
        <p:spPr>
          <a:xfrm>
            <a:off x="5900465" y="3137831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solidFill>
                  <a:srgbClr val="00B050"/>
                </a:solidFill>
              </a:rPr>
              <a:t>153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0C4FB3C-3F1F-4C48-AE8B-8D7B22429D63}"/>
              </a:ext>
            </a:extLst>
          </p:cNvPr>
          <p:cNvSpPr/>
          <p:nvPr/>
        </p:nvSpPr>
        <p:spPr>
          <a:xfrm>
            <a:off x="5935745" y="4854011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solidFill>
                  <a:srgbClr val="00B050"/>
                </a:solidFill>
              </a:rPr>
              <a:t>407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A9C3230-4ACC-4994-A6F8-9F6F13E34943}"/>
              </a:ext>
            </a:extLst>
          </p:cNvPr>
          <p:cNvSpPr/>
          <p:nvPr/>
        </p:nvSpPr>
        <p:spPr>
          <a:xfrm>
            <a:off x="5900465" y="4038426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solidFill>
                  <a:srgbClr val="00B050"/>
                </a:solidFill>
              </a:rPr>
              <a:t>378</a:t>
            </a:r>
            <a:endParaRPr lang="en-GB" sz="2400" dirty="0">
              <a:solidFill>
                <a:srgbClr val="00B050"/>
              </a:solidFill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38058081-E1DA-4EFF-9373-3F8CE7C0C1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2268567"/>
            <a:ext cx="721714" cy="72171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B3EAE09A-8FD3-4351-A3F8-96BE5B5F56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111397"/>
            <a:ext cx="721714" cy="72171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668BF47C-7F12-49AA-BE40-5952C71A82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916719" y="4894189"/>
            <a:ext cx="721714" cy="721714"/>
          </a:xfrm>
          <a:prstGeom prst="rect">
            <a:avLst/>
          </a:prstGeom>
        </p:spPr>
      </p:pic>
      <p:pic>
        <p:nvPicPr>
          <p:cNvPr id="14" name="Picture 13" descr="A green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F117D400-E7F7-410A-8F40-C8C01A58B3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954273" y="3954227"/>
            <a:ext cx="741487" cy="7217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FBE0F58-EBE4-4B8B-AEEC-27251D222952}"/>
              </a:ext>
            </a:extLst>
          </p:cNvPr>
          <p:cNvSpPr txBox="1"/>
          <p:nvPr/>
        </p:nvSpPr>
        <p:spPr>
          <a:xfrm>
            <a:off x="2674346" y="3105834"/>
            <a:ext cx="2000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000" b="1" dirty="0" smtClean="0">
                <a:solidFill>
                  <a:schemeClr val="bg1"/>
                </a:solidFill>
              </a:rPr>
              <a:t>العدد الزوجي من بين </a:t>
            </a:r>
          </a:p>
          <a:p>
            <a:r>
              <a:rPr lang="ar-SA" sz="2000" b="1" dirty="0" smtClean="0">
                <a:solidFill>
                  <a:schemeClr val="bg1"/>
                </a:solidFill>
              </a:rPr>
              <a:t>هذه الأعداد 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6" name="Picture 15" descr="Wondering O Fox">
            <a:extLst>
              <a:ext uri="{FF2B5EF4-FFF2-40B4-BE49-F238E27FC236}">
                <a16:creationId xmlns:a16="http://schemas.microsoft.com/office/drawing/2014/main" xmlns="" id="{FB378038-04EE-43C5-B953-3F28F0EBB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701" y="144304"/>
            <a:ext cx="2304505" cy="2304505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7A2E581-8169-4A0F-8128-EF7861EA68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23825" y="184709"/>
            <a:ext cx="838200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1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799042"/>
              </p:ext>
            </p:extLst>
          </p:nvPr>
        </p:nvGraphicFramePr>
        <p:xfrm>
          <a:off x="2509935" y="1298260"/>
          <a:ext cx="7819052" cy="241439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909526">
                  <a:extLst>
                    <a:ext uri="{9D8B030D-6E8A-4147-A177-3AD203B41FA5}">
                      <a16:colId xmlns:a16="http://schemas.microsoft.com/office/drawing/2014/main" xmlns="" val="295195956"/>
                    </a:ext>
                  </a:extLst>
                </a:gridCol>
                <a:gridCol w="3909526">
                  <a:extLst>
                    <a:ext uri="{9D8B030D-6E8A-4147-A177-3AD203B41FA5}">
                      <a16:colId xmlns:a16="http://schemas.microsoft.com/office/drawing/2014/main" xmlns="" val="2144439745"/>
                    </a:ext>
                  </a:extLst>
                </a:gridCol>
              </a:tblGrid>
              <a:tr h="585599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اسم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المدرسة </a:t>
                      </a:r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المعلمة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370492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بنات مراح رباح الثانوية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baseline="0" dirty="0" smtClean="0"/>
                        <a:t>     أسيل سعيد جبرين الحسنات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27776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أبو عمار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 رانية فتحي علي صبح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862127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رياض الأقصى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ياسمين موسى أحمد الأطرش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6993694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ذكور</a:t>
                      </a:r>
                      <a:r>
                        <a:rPr lang="ar-SA" sz="2400" baseline="0" dirty="0" smtClean="0"/>
                        <a:t> حسن مصطفى الأساسية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منى عبد الله يوسف محمود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961536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72273" y="3780141"/>
            <a:ext cx="6447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FF00"/>
                </a:solidFill>
              </a:rPr>
              <a:t>بإشراف الأستاذ عصام عبيد الله 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xmlns="" id="{07B05F4F-504F-4557-BAD4-FABE2B185B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w of doors&#10;&#10;Description automatically generated with low confidence">
            <a:extLst>
              <a:ext uri="{FF2B5EF4-FFF2-40B4-BE49-F238E27FC236}">
                <a16:creationId xmlns:a16="http://schemas.microsoft.com/office/drawing/2014/main" xmlns="" id="{67FB2659-8B2B-485A-9AB5-CD26F02951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844" b="91452" l="77234" r="96372">
                        <a14:foregroundMark x1="96054" y1="28077" x2="95510" y2="41636"/>
                        <a14:foregroundMark x1="95488" y1="89094" x2="91406" y2="89094"/>
                        <a14:foregroundMark x1="91406" y1="89094" x2="81814" y2="86220"/>
                        <a14:foregroundMark x1="81814" y1="86220" x2="78571" y2="86220"/>
                        <a14:foregroundMark x1="95442" y1="90862" x2="93469" y2="90789"/>
                        <a14:foregroundMark x1="93469" y1="90789" x2="91701" y2="88873"/>
                        <a14:foregroundMark x1="91701" y1="88873" x2="89841" y2="88578"/>
                        <a14:foregroundMark x1="89841" y1="88578" x2="88980" y2="89315"/>
                        <a14:foregroundMark x1="91587" y1="21518" x2="87166" y2="21813"/>
                        <a14:foregroundMark x1="87166" y1="21813" x2="82109" y2="21297"/>
                        <a14:foregroundMark x1="82109" y1="21297" x2="77528" y2="21371"/>
                        <a14:foregroundMark x1="78390" y1="29256" x2="79229" y2="90715"/>
                        <a14:foregroundMark x1="89456" y1="91894" x2="85760" y2="90567"/>
                        <a14:foregroundMark x1="85760" y1="90567" x2="79388" y2="91378"/>
                        <a14:foregroundMark x1="92449" y1="14812" x2="86621" y2="16433"/>
                        <a14:foregroundMark x1="86621" y1="16433" x2="84626" y2="16360"/>
                        <a14:foregroundMark x1="84626" y1="16360" x2="78866" y2="16360"/>
                        <a14:foregroundMark x1="78866" y1="16360" x2="77256" y2="15844"/>
                        <a14:foregroundMark x1="92766" y1="75166" x2="90227" y2="75166"/>
                        <a14:foregroundMark x1="95057" y1="57259" x2="95125" y2="65586"/>
                        <a14:foregroundMark x1="96372" y1="28224" x2="96100" y2="41120"/>
                        <a14:foregroundMark x1="95782" y1="59543" x2="95873" y2="66102"/>
                        <a14:foregroundMark x1="95329" y1="59690" x2="95329" y2="62786"/>
                        <a14:foregroundMark x1="92880" y1="76934" x2="90272" y2="76934"/>
                        <a14:foregroundMark x1="95601" y1="91452" x2="94830" y2="91378"/>
                        <a14:foregroundMark x1="90431" y1="30214" x2="90068" y2="31098"/>
                        <a14:foregroundMark x1="90159" y1="30214" x2="86349" y2="28077"/>
                        <a14:foregroundMark x1="86349" y1="28077" x2="82676" y2="29550"/>
                        <a14:foregroundMark x1="82676" y1="29550" x2="80726" y2="29477"/>
                        <a14:foregroundMark x1="80726" y1="29477" x2="80476" y2="29477"/>
                        <a14:foregroundMark x1="89116" y1="30361" x2="85329" y2="29698"/>
                        <a14:foregroundMark x1="85329" y1="29698" x2="83469" y2="30508"/>
                        <a14:foregroundMark x1="83469" y1="30508" x2="82472" y2="30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28" t="11412" r="2109" b="5845"/>
          <a:stretch/>
        </p:blipFill>
        <p:spPr>
          <a:xfrm flipH="1">
            <a:off x="619124" y="100254"/>
            <a:ext cx="5637670" cy="665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F79FE8-5780-404D-82B8-51A291FD28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01349" y="485775"/>
            <a:ext cx="1476375" cy="17827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690FA3D-2D1B-488F-A687-FA2989B67B32}"/>
              </a:ext>
            </a:extLst>
          </p:cNvPr>
          <p:cNvSpPr/>
          <p:nvPr/>
        </p:nvSpPr>
        <p:spPr>
          <a:xfrm>
            <a:off x="5900465" y="226856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solidFill>
                  <a:srgbClr val="C00000"/>
                </a:solidFill>
              </a:rPr>
              <a:t>340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F71D91E-59F2-4AAF-B951-3C5CB609E7AA}"/>
              </a:ext>
            </a:extLst>
          </p:cNvPr>
          <p:cNvSpPr/>
          <p:nvPr/>
        </p:nvSpPr>
        <p:spPr>
          <a:xfrm>
            <a:off x="5951980" y="3090535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solidFill>
                  <a:srgbClr val="C00000"/>
                </a:solidFill>
              </a:rPr>
              <a:t>452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199D083-ABC7-45A0-BAA3-53C9EA304977}"/>
              </a:ext>
            </a:extLst>
          </p:cNvPr>
          <p:cNvSpPr/>
          <p:nvPr/>
        </p:nvSpPr>
        <p:spPr>
          <a:xfrm>
            <a:off x="5900465" y="395422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solidFill>
                  <a:srgbClr val="C00000"/>
                </a:solidFill>
              </a:rPr>
              <a:t>384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B60600E-FE65-4514-AD66-85BDA1AD0CF3}"/>
              </a:ext>
            </a:extLst>
          </p:cNvPr>
          <p:cNvSpPr/>
          <p:nvPr/>
        </p:nvSpPr>
        <p:spPr>
          <a:xfrm>
            <a:off x="5943599" y="4817919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solidFill>
                  <a:srgbClr val="C00000"/>
                </a:solidFill>
              </a:rPr>
              <a:t>865</a:t>
            </a:r>
            <a:endParaRPr lang="en-GB" sz="2400" dirty="0">
              <a:solidFill>
                <a:srgbClr val="C00000"/>
              </a:solidFill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30ECA51E-5D1C-474B-A060-F863C84E69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2268567"/>
            <a:ext cx="721714" cy="72171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CCCAE93C-86FC-4F71-8132-93BBF2210A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111397"/>
            <a:ext cx="721714" cy="72171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748002D8-BDB0-40A4-91F4-6995281259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990840"/>
            <a:ext cx="721714" cy="721714"/>
          </a:xfrm>
          <a:prstGeom prst="rect">
            <a:avLst/>
          </a:prstGeom>
        </p:spPr>
      </p:pic>
      <p:pic>
        <p:nvPicPr>
          <p:cNvPr id="15" name="Picture 14" descr="A green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4F139977-AF6D-438F-9615-93C7F257D1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918993" y="4773073"/>
            <a:ext cx="741487" cy="7217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5164059-5ABF-463F-9255-4BC0085E7DAE}"/>
              </a:ext>
            </a:extLst>
          </p:cNvPr>
          <p:cNvSpPr txBox="1"/>
          <p:nvPr/>
        </p:nvSpPr>
        <p:spPr>
          <a:xfrm>
            <a:off x="3017177" y="2975274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dirty="0" smtClean="0">
                <a:solidFill>
                  <a:schemeClr val="bg1"/>
                </a:solidFill>
              </a:rPr>
              <a:t>أي من الأعداد الآتية فردي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 descr="Strong O Fox">
            <a:hlinkClick r:id="rId13"/>
            <a:extLst>
              <a:ext uri="{FF2B5EF4-FFF2-40B4-BE49-F238E27FC236}">
                <a16:creationId xmlns:a16="http://schemas.microsoft.com/office/drawing/2014/main" xmlns="" id="{0671BAD9-C2A3-4013-B4E9-6D5BCCD929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63377"/>
            <a:ext cx="2695575" cy="2695575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DABF218-B4DC-49A5-A402-F6A7C9B1EF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23825" y="184709"/>
            <a:ext cx="838200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xmlns="" id="{E0D05C88-8D74-46BC-B6A6-3FE8C2B98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89865B-2310-49D3-B390-D3C4EC68E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7" b="85455" l="4206" r="23142">
                        <a14:foregroundMark x1="5297" y1="24697" x2="5297" y2="79697"/>
                        <a14:foregroundMark x1="4569" y1="24470" x2="5115" y2="35076"/>
                        <a14:foregroundMark x1="5115" y1="35076" x2="4933" y2="49924"/>
                        <a14:foregroundMark x1="8479" y1="20152" x2="13730" y2="20455"/>
                        <a14:foregroundMark x1="13730" y1="20455" x2="17027" y2="19697"/>
                        <a14:foregroundMark x1="17027" y1="19697" x2="18663" y2="19773"/>
                        <a14:foregroundMark x1="18663" y1="19773" x2="20391" y2="19697"/>
                        <a14:foregroundMark x1="20391" y1="19697" x2="20868" y2="19697"/>
                        <a14:foregroundMark x1="19777" y1="22879" x2="18936" y2="85227"/>
                        <a14:foregroundMark x1="9343" y1="81818" x2="17390" y2="82803"/>
                        <a14:foregroundMark x1="7524" y1="85152" x2="10843" y2="85455"/>
                        <a14:foregroundMark x1="10843" y1="85455" x2="17822" y2="84167"/>
                        <a14:foregroundMark x1="17822" y1="84167" x2="21891" y2="84470"/>
                        <a14:foregroundMark x1="10889" y1="80758" x2="16095" y2="81061"/>
                        <a14:foregroundMark x1="19414" y1="81515" x2="20868" y2="82273"/>
                        <a14:foregroundMark x1="21914" y1="84394" x2="23187" y2="84773"/>
                        <a14:foregroundMark x1="10048" y1="81591" x2="10593" y2="80379"/>
                        <a14:foregroundMark x1="9411" y1="81515" x2="10457" y2="81742"/>
                        <a14:foregroundMark x1="4637" y1="47727" x2="4933" y2="67045"/>
                        <a14:foregroundMark x1="4206" y1="24318" x2="4615" y2="48258"/>
                        <a14:foregroundMark x1="10048" y1="23864" x2="15163" y2="22348"/>
                        <a14:foregroundMark x1="15163" y1="22348" x2="19368" y2="23258"/>
                        <a14:foregroundMark x1="19004" y1="26288" x2="18481" y2="80379"/>
                        <a14:foregroundMark x1="6933" y1="85227" x2="7593" y2="85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" t="14733" r="75944" b="11076"/>
          <a:stretch/>
        </p:blipFill>
        <p:spPr>
          <a:xfrm>
            <a:off x="733425" y="159233"/>
            <a:ext cx="6343651" cy="6831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9FF7E4-597D-4A69-8EBF-EA8907DAB4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01349" y="466725"/>
            <a:ext cx="1476375" cy="17827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44462DF-D1C0-493A-8566-4B5EEA79B935}"/>
              </a:ext>
            </a:extLst>
          </p:cNvPr>
          <p:cNvSpPr/>
          <p:nvPr/>
        </p:nvSpPr>
        <p:spPr>
          <a:xfrm>
            <a:off x="5942748" y="4800859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smtClean="0">
                <a:solidFill>
                  <a:srgbClr val="C00000"/>
                </a:solidFill>
              </a:rPr>
              <a:t>كسري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56CECF5-EDB4-468F-871A-B038B4B5C7C4}"/>
              </a:ext>
            </a:extLst>
          </p:cNvPr>
          <p:cNvSpPr/>
          <p:nvPr/>
        </p:nvSpPr>
        <p:spPr>
          <a:xfrm>
            <a:off x="5900465" y="311139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</a:rPr>
              <a:t>فردي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01979AF-6D52-4A0A-8BE5-F8987B602CBF}"/>
              </a:ext>
            </a:extLst>
          </p:cNvPr>
          <p:cNvSpPr/>
          <p:nvPr/>
        </p:nvSpPr>
        <p:spPr>
          <a:xfrm>
            <a:off x="5900465" y="395422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</a:rPr>
              <a:t>مكون من ثلاث منازل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9B6D6F2-0025-404E-9B84-9A95AD9DBF73}"/>
              </a:ext>
            </a:extLst>
          </p:cNvPr>
          <p:cNvSpPr/>
          <p:nvPr/>
        </p:nvSpPr>
        <p:spPr>
          <a:xfrm>
            <a:off x="5921092" y="2220001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</a:rPr>
              <a:t>زوجي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BCF4EDAD-EF1A-4BE5-8DAA-67E8646F74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937737" y="4800859"/>
            <a:ext cx="721714" cy="72171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E304A1D9-EE02-4BC1-8B78-1B7C374D9F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111397"/>
            <a:ext cx="721714" cy="72171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D94D4549-61A9-4EE2-A506-F156A92FE7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990840"/>
            <a:ext cx="721714" cy="721714"/>
          </a:xfrm>
          <a:prstGeom prst="rect">
            <a:avLst/>
          </a:prstGeom>
        </p:spPr>
      </p:pic>
      <p:pic>
        <p:nvPicPr>
          <p:cNvPr id="14" name="Picture 13" descr="A green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1C845325-0378-4977-84E6-59E7F7093D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939620" y="2167133"/>
            <a:ext cx="741487" cy="7217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AE6E1BD-E947-4F67-BA2E-F3C8D609E3AB}"/>
              </a:ext>
            </a:extLst>
          </p:cNvPr>
          <p:cNvSpPr txBox="1"/>
          <p:nvPr/>
        </p:nvSpPr>
        <p:spPr>
          <a:xfrm>
            <a:off x="3512353" y="2580858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400" b="1" dirty="0" smtClean="0">
                <a:solidFill>
                  <a:srgbClr val="FFFF00"/>
                </a:solidFill>
              </a:rPr>
              <a:t>العدد 36794</a:t>
            </a:r>
          </a:p>
          <a:p>
            <a:r>
              <a:rPr lang="ar-SA" sz="2400" b="1" dirty="0" smtClean="0">
                <a:solidFill>
                  <a:srgbClr val="FFFF00"/>
                </a:solidFill>
              </a:rPr>
              <a:t>هو عدد    </a:t>
            </a:r>
            <a:endParaRPr lang="en-GB" sz="2400" b="1" dirty="0">
              <a:solidFill>
                <a:srgbClr val="FFFF00"/>
              </a:solidFill>
            </a:endParaRPr>
          </a:p>
        </p:txBody>
      </p:sp>
      <p:pic>
        <p:nvPicPr>
          <p:cNvPr id="16" name="Picture 15" descr="Angel O Fox">
            <a:extLst>
              <a:ext uri="{FF2B5EF4-FFF2-40B4-BE49-F238E27FC236}">
                <a16:creationId xmlns:a16="http://schemas.microsoft.com/office/drawing/2014/main" xmlns="" id="{F9A00BE6-40D1-4D21-8106-6E5C1BFE13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205" y="145647"/>
            <a:ext cx="2156251" cy="2156251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569D509-3A64-476C-97B8-FD3D8E2AC3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23825" y="184709"/>
            <a:ext cx="838200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60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37" y="404947"/>
            <a:ext cx="7030248" cy="590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9956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509935" y="1298260"/>
          <a:ext cx="7819052" cy="241439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909526">
                  <a:extLst>
                    <a:ext uri="{9D8B030D-6E8A-4147-A177-3AD203B41FA5}">
                      <a16:colId xmlns:a16="http://schemas.microsoft.com/office/drawing/2014/main" xmlns="" val="295195956"/>
                    </a:ext>
                  </a:extLst>
                </a:gridCol>
                <a:gridCol w="3909526">
                  <a:extLst>
                    <a:ext uri="{9D8B030D-6E8A-4147-A177-3AD203B41FA5}">
                      <a16:colId xmlns:a16="http://schemas.microsoft.com/office/drawing/2014/main" xmlns="" val="2144439745"/>
                    </a:ext>
                  </a:extLst>
                </a:gridCol>
              </a:tblGrid>
              <a:tr h="585599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اسم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المدرسة </a:t>
                      </a:r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المعلمة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370492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بنات مراح رباح الثانوية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baseline="0" dirty="0" smtClean="0"/>
                        <a:t>     أسيل سعيد جبرين الحسنات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27776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أبو عمار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 رانية فتحي علي صبح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862127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رياض الأقصى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ياسمين موسى أحمد الأطرش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6993694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ذكور</a:t>
                      </a:r>
                      <a:r>
                        <a:rPr lang="ar-SA" sz="2400" baseline="0" dirty="0" smtClean="0"/>
                        <a:t> حسن مصطفى الأساسية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منى عبد الله يوسف محمود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961536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72273" y="3712659"/>
            <a:ext cx="6447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FF00"/>
                </a:solidFill>
              </a:rPr>
              <a:t>بإشراف الأستاذ عصام عبيد الله 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3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86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669" y="2865120"/>
            <a:ext cx="890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FF00"/>
                </a:solidFill>
              </a:rPr>
              <a:t>قابلية القسمة على العدد 2 </a:t>
            </a:r>
            <a:endParaRPr lang="en-US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5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0789" y="2830286"/>
            <a:ext cx="920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079863" y="3154848"/>
            <a:ext cx="968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b="1" dirty="0" smtClean="0">
                <a:solidFill>
                  <a:schemeClr val="bg1"/>
                </a:solidFill>
              </a:rPr>
              <a:t>1) أن يستنتج الطالب قاعدة قابلية القسمة للعدد ٢ .</a:t>
            </a:r>
          </a:p>
          <a:p>
            <a:endParaRPr lang="ar-SA" sz="4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4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10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2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10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5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6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7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10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2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5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801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3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39895" y="970349"/>
            <a:ext cx="367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chemeClr val="bg1"/>
                </a:solidFill>
              </a:rPr>
              <a:t>هيا نتذكر  مضاعفات العدد ٢:</a:t>
            </a:r>
            <a:r>
              <a:rPr lang="ar-SA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06716"/>
              </p:ext>
            </p:extLst>
          </p:nvPr>
        </p:nvGraphicFramePr>
        <p:xfrm>
          <a:off x="603793" y="869189"/>
          <a:ext cx="7059753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417">
                  <a:extLst>
                    <a:ext uri="{9D8B030D-6E8A-4147-A177-3AD203B41FA5}">
                      <a16:colId xmlns:a16="http://schemas.microsoft.com/office/drawing/2014/main" xmlns="" val="1030177176"/>
                    </a:ext>
                  </a:extLst>
                </a:gridCol>
                <a:gridCol w="784417">
                  <a:extLst>
                    <a:ext uri="{9D8B030D-6E8A-4147-A177-3AD203B41FA5}">
                      <a16:colId xmlns:a16="http://schemas.microsoft.com/office/drawing/2014/main" xmlns="" val="3624402285"/>
                    </a:ext>
                  </a:extLst>
                </a:gridCol>
                <a:gridCol w="784417">
                  <a:extLst>
                    <a:ext uri="{9D8B030D-6E8A-4147-A177-3AD203B41FA5}">
                      <a16:colId xmlns:a16="http://schemas.microsoft.com/office/drawing/2014/main" xmlns="" val="459114176"/>
                    </a:ext>
                  </a:extLst>
                </a:gridCol>
                <a:gridCol w="784417">
                  <a:extLst>
                    <a:ext uri="{9D8B030D-6E8A-4147-A177-3AD203B41FA5}">
                      <a16:colId xmlns:a16="http://schemas.microsoft.com/office/drawing/2014/main" xmlns="" val="2134785704"/>
                    </a:ext>
                  </a:extLst>
                </a:gridCol>
                <a:gridCol w="784417">
                  <a:extLst>
                    <a:ext uri="{9D8B030D-6E8A-4147-A177-3AD203B41FA5}">
                      <a16:colId xmlns:a16="http://schemas.microsoft.com/office/drawing/2014/main" xmlns="" val="2240755798"/>
                    </a:ext>
                  </a:extLst>
                </a:gridCol>
                <a:gridCol w="784417">
                  <a:extLst>
                    <a:ext uri="{9D8B030D-6E8A-4147-A177-3AD203B41FA5}">
                      <a16:colId xmlns:a16="http://schemas.microsoft.com/office/drawing/2014/main" xmlns="" val="102042187"/>
                    </a:ext>
                  </a:extLst>
                </a:gridCol>
                <a:gridCol w="784417">
                  <a:extLst>
                    <a:ext uri="{9D8B030D-6E8A-4147-A177-3AD203B41FA5}">
                      <a16:colId xmlns:a16="http://schemas.microsoft.com/office/drawing/2014/main" xmlns="" val="2349349345"/>
                    </a:ext>
                  </a:extLst>
                </a:gridCol>
                <a:gridCol w="784417">
                  <a:extLst>
                    <a:ext uri="{9D8B030D-6E8A-4147-A177-3AD203B41FA5}">
                      <a16:colId xmlns:a16="http://schemas.microsoft.com/office/drawing/2014/main" xmlns="" val="1284173079"/>
                    </a:ext>
                  </a:extLst>
                </a:gridCol>
                <a:gridCol w="784417">
                  <a:extLst>
                    <a:ext uri="{9D8B030D-6E8A-4147-A177-3AD203B41FA5}">
                      <a16:colId xmlns:a16="http://schemas.microsoft.com/office/drawing/2014/main" xmlns="" val="28272741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١٨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١٦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١٤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١٢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١٠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٨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٦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٤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٢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8419232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26603" y="3495081"/>
            <a:ext cx="535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FFFF00"/>
                </a:solidFill>
              </a:rPr>
              <a:t> </a:t>
            </a:r>
            <a:r>
              <a:rPr lang="ar-SA" sz="2800" dirty="0">
                <a:solidFill>
                  <a:srgbClr val="FFFF00"/>
                </a:solidFill>
              </a:rPr>
              <a:t>إ</a:t>
            </a:r>
            <a:r>
              <a:rPr lang="ar-SA" sz="2800" dirty="0" smtClean="0">
                <a:solidFill>
                  <a:srgbClr val="FFFF00"/>
                </a:solidFill>
              </a:rPr>
              <a:t>ن منزلة الآحاد في مضاعفات العدد ٢ هي  :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270220"/>
              </p:ext>
            </p:extLst>
          </p:nvPr>
        </p:nvGraphicFramePr>
        <p:xfrm>
          <a:off x="814252" y="3399960"/>
          <a:ext cx="4959530" cy="579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91906">
                  <a:extLst>
                    <a:ext uri="{9D8B030D-6E8A-4147-A177-3AD203B41FA5}">
                      <a16:colId xmlns:a16="http://schemas.microsoft.com/office/drawing/2014/main" xmlns="" val="3663061602"/>
                    </a:ext>
                  </a:extLst>
                </a:gridCol>
                <a:gridCol w="991906">
                  <a:extLst>
                    <a:ext uri="{9D8B030D-6E8A-4147-A177-3AD203B41FA5}">
                      <a16:colId xmlns:a16="http://schemas.microsoft.com/office/drawing/2014/main" xmlns="" val="3616213405"/>
                    </a:ext>
                  </a:extLst>
                </a:gridCol>
                <a:gridCol w="991906">
                  <a:extLst>
                    <a:ext uri="{9D8B030D-6E8A-4147-A177-3AD203B41FA5}">
                      <a16:colId xmlns:a16="http://schemas.microsoft.com/office/drawing/2014/main" xmlns="" val="3206709870"/>
                    </a:ext>
                  </a:extLst>
                </a:gridCol>
                <a:gridCol w="991906">
                  <a:extLst>
                    <a:ext uri="{9D8B030D-6E8A-4147-A177-3AD203B41FA5}">
                      <a16:colId xmlns:a16="http://schemas.microsoft.com/office/drawing/2014/main" xmlns="" val="4099069798"/>
                    </a:ext>
                  </a:extLst>
                </a:gridCol>
                <a:gridCol w="991906">
                  <a:extLst>
                    <a:ext uri="{9D8B030D-6E8A-4147-A177-3AD203B41FA5}">
                      <a16:colId xmlns:a16="http://schemas.microsoft.com/office/drawing/2014/main" xmlns="" val="2222105602"/>
                    </a:ext>
                  </a:extLst>
                </a:gridCol>
              </a:tblGrid>
              <a:tr h="352979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>
                          <a:solidFill>
                            <a:schemeClr val="bg1"/>
                          </a:solidFill>
                        </a:rPr>
                        <a:t>٨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>
                          <a:solidFill>
                            <a:schemeClr val="bg1"/>
                          </a:solidFill>
                        </a:rPr>
                        <a:t>٦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>
                          <a:solidFill>
                            <a:schemeClr val="bg1"/>
                          </a:solidFill>
                        </a:rPr>
                        <a:t>٤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>
                          <a:solidFill>
                            <a:schemeClr val="bg1"/>
                          </a:solidFill>
                        </a:rPr>
                        <a:t>٢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>
                          <a:solidFill>
                            <a:schemeClr val="bg1"/>
                          </a:solidFill>
                        </a:rPr>
                        <a:t>٠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283553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72343" y="4687843"/>
            <a:ext cx="910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  </a:t>
            </a:r>
            <a:r>
              <a:rPr lang="ar-SA" sz="3200" dirty="0" smtClean="0">
                <a:solidFill>
                  <a:srgbClr val="FFFF00"/>
                </a:solidFill>
              </a:rPr>
              <a:t>ونعلم أنه  عند قسمة عدد زوجي على ٢ يكون الباقي صفر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11077304" y="566266"/>
            <a:ext cx="875210" cy="51205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11151508" y="4812856"/>
            <a:ext cx="867591" cy="51938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11353120" y="3484348"/>
            <a:ext cx="867591" cy="51938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480506"/>
              </p:ext>
            </p:extLst>
          </p:nvPr>
        </p:nvGraphicFramePr>
        <p:xfrm>
          <a:off x="1113970" y="2085454"/>
          <a:ext cx="8128002" cy="579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xmlns="" val="4438336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161176593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25706825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30090923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372275971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34173140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>
                          <a:solidFill>
                            <a:srgbClr val="0070C0"/>
                          </a:solidFill>
                        </a:rPr>
                        <a:t>30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>
                          <a:solidFill>
                            <a:srgbClr val="0070C0"/>
                          </a:solidFill>
                        </a:rPr>
                        <a:t>٢٨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>
                          <a:solidFill>
                            <a:srgbClr val="0070C0"/>
                          </a:solidFill>
                        </a:rPr>
                        <a:t>٢٦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>
                          <a:solidFill>
                            <a:srgbClr val="0070C0"/>
                          </a:solidFill>
                        </a:rPr>
                        <a:t>٢٤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>
                          <a:solidFill>
                            <a:srgbClr val="0070C0"/>
                          </a:solidFill>
                        </a:rPr>
                        <a:t>٢٢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 smtClean="0">
                          <a:solidFill>
                            <a:srgbClr val="0070C0"/>
                          </a:solidFill>
                        </a:rPr>
                        <a:t>٢٠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1384797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919063" y="2105018"/>
            <a:ext cx="159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chemeClr val="bg1"/>
                </a:solidFill>
              </a:rPr>
              <a:t>ونكمل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6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 animBg="1"/>
      <p:bldP spid="10" grpId="0" animBg="1"/>
      <p:bldP spid="11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610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269" y="621074"/>
            <a:ext cx="11103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</a:rPr>
              <a:t>أحبائي الطلاب هيا نقوم بقسمة هذه الأعداد على ٢: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57382" y="1157924"/>
            <a:ext cx="165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FFC000"/>
                </a:solidFill>
              </a:rPr>
              <a:t>  </a:t>
            </a:r>
            <a:r>
              <a:rPr lang="ar-SA" sz="2800" dirty="0" smtClean="0">
                <a:solidFill>
                  <a:srgbClr val="FFC000"/>
                </a:solidFill>
              </a:rPr>
              <a:t>١٦÷ ٢ = </a:t>
            </a:r>
            <a:r>
              <a:rPr lang="ar-SA" sz="2400" dirty="0" smtClean="0">
                <a:solidFill>
                  <a:srgbClr val="FFC000"/>
                </a:solidFill>
              </a:rPr>
              <a:t>                                                                                   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918061" y="3353490"/>
            <a:ext cx="836024" cy="1741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870165" y="2491476"/>
            <a:ext cx="93181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63762" y="4313683"/>
            <a:ext cx="64126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>
                <a:solidFill>
                  <a:schemeClr val="bg1"/>
                </a:solidFill>
              </a:rPr>
              <a:t> </a:t>
            </a:r>
            <a:r>
              <a:rPr lang="ar-SA" sz="2800" dirty="0" smtClean="0">
                <a:solidFill>
                  <a:schemeClr val="bg1"/>
                </a:solidFill>
              </a:rPr>
              <a:t>    نلاحظ أن : </a:t>
            </a:r>
          </a:p>
          <a:p>
            <a:r>
              <a:rPr lang="ar-SA" sz="2800" dirty="0">
                <a:solidFill>
                  <a:schemeClr val="bg1"/>
                </a:solidFill>
              </a:rPr>
              <a:t> </a:t>
            </a:r>
            <a:r>
              <a:rPr lang="ar-SA" sz="2800" dirty="0" smtClean="0">
                <a:solidFill>
                  <a:schemeClr val="bg1"/>
                </a:solidFill>
              </a:rPr>
              <a:t>***    عندما يكون الباقي (٠)  فإن المقسوم هو عدد:</a:t>
            </a:r>
          </a:p>
          <a:p>
            <a:r>
              <a:rPr lang="ar-SA" sz="1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ar-SA" sz="2800" dirty="0" smtClean="0">
                <a:solidFill>
                  <a:schemeClr val="bg1"/>
                </a:solidFill>
              </a:rPr>
              <a:t> ***    عندما يكون الباقي (١) فإن المقسوم هو عدد :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22300" y="4011311"/>
            <a:ext cx="11054080" cy="350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080834" y="1229712"/>
            <a:ext cx="177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chemeClr val="bg1"/>
                </a:solidFill>
              </a:rPr>
              <a:t>٨ والباقي صفر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80834" y="1899132"/>
            <a:ext cx="177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chemeClr val="bg1"/>
                </a:solidFill>
              </a:rPr>
              <a:t>١٠ والباقي ١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78801" y="2616692"/>
            <a:ext cx="177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chemeClr val="bg1"/>
                </a:solidFill>
              </a:rPr>
              <a:t>٧ والباقي صفر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95351" y="3325594"/>
            <a:ext cx="177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chemeClr val="bg1"/>
                </a:solidFill>
              </a:rPr>
              <a:t>٨ والباقي١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8" name="Elbow Connector 7"/>
          <p:cNvCxnSpPr/>
          <p:nvPr/>
        </p:nvCxnSpPr>
        <p:spPr>
          <a:xfrm rot="10800000" flipV="1">
            <a:off x="1417084" y="1645500"/>
            <a:ext cx="1262510" cy="389847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666767" y="1869862"/>
            <a:ext cx="12827" cy="7468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642931" y="3244506"/>
            <a:ext cx="177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FFC000"/>
                </a:solidFill>
              </a:rPr>
              <a:t>١٧ ÷ ٢ =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02801" y="2570591"/>
            <a:ext cx="177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FFC000"/>
                </a:solidFill>
              </a:rPr>
              <a:t>١٤ ÷ ٢ =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62671" y="1866132"/>
            <a:ext cx="177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solidFill>
                  <a:srgbClr val="C00000"/>
                </a:solidFill>
              </a:rPr>
              <a:t> </a:t>
            </a:r>
            <a:r>
              <a:rPr lang="ar-SA" sz="2800" dirty="0" smtClean="0">
                <a:solidFill>
                  <a:srgbClr val="FFC000"/>
                </a:solidFill>
              </a:rPr>
              <a:t>٢١ ÷ ٢ =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06239" y="4702260"/>
            <a:ext cx="142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chemeClr val="accent4"/>
                </a:solidFill>
              </a:rPr>
              <a:t>زوجي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06239" y="5406719"/>
            <a:ext cx="1430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chemeClr val="accent4"/>
                </a:solidFill>
              </a:rPr>
              <a:t>فردي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09099" y="1612836"/>
            <a:ext cx="167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>
                <a:solidFill>
                  <a:schemeClr val="accent4"/>
                </a:solidFill>
              </a:rPr>
              <a:t>  </a:t>
            </a:r>
            <a:r>
              <a:rPr lang="ar-SA" sz="2800" dirty="0" smtClean="0">
                <a:solidFill>
                  <a:schemeClr val="accent4"/>
                </a:solidFill>
              </a:rPr>
              <a:t>٢١   ٢ 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87062" y="2406998"/>
            <a:ext cx="11712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>
                <a:solidFill>
                  <a:schemeClr val="accent4"/>
                </a:solidFill>
              </a:rPr>
              <a:t> </a:t>
            </a:r>
            <a:r>
              <a:rPr lang="ar-SA" sz="2400" dirty="0" smtClean="0">
                <a:solidFill>
                  <a:schemeClr val="accent4"/>
                </a:solidFill>
              </a:rPr>
              <a:t>-  </a:t>
            </a:r>
            <a:r>
              <a:rPr lang="ar-SA" sz="2800" dirty="0" smtClean="0">
                <a:solidFill>
                  <a:schemeClr val="accent4"/>
                </a:solidFill>
              </a:rPr>
              <a:t>٠١ ٠</a:t>
            </a:r>
            <a:r>
              <a:rPr lang="ar-SA" sz="2400" dirty="0" smtClean="0">
                <a:solidFill>
                  <a:schemeClr val="accent4"/>
                </a:solidFill>
              </a:rPr>
              <a:t> 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79212" y="1949523"/>
            <a:ext cx="1051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chemeClr val="accent4"/>
                </a:solidFill>
              </a:rPr>
              <a:t>-  ٢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71726" y="3350725"/>
            <a:ext cx="76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>
                <a:solidFill>
                  <a:schemeClr val="accent4"/>
                </a:solidFill>
              </a:rPr>
              <a:t> </a:t>
            </a:r>
            <a:r>
              <a:rPr lang="ar-SA" sz="2800" dirty="0" smtClean="0">
                <a:solidFill>
                  <a:schemeClr val="accent4"/>
                </a:solidFill>
              </a:rPr>
              <a:t>١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4041" y="1206759"/>
            <a:ext cx="76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>
                <a:solidFill>
                  <a:srgbClr val="C00000"/>
                </a:solidFill>
              </a:rPr>
              <a:t>  </a:t>
            </a:r>
            <a:r>
              <a:rPr lang="ar-SA" sz="2800" dirty="0" smtClean="0">
                <a:solidFill>
                  <a:schemeClr val="accent4"/>
                </a:solidFill>
              </a:rPr>
              <a:t>١</a:t>
            </a:r>
            <a:r>
              <a:rPr lang="ar-SA" sz="2000" dirty="0" smtClean="0">
                <a:solidFill>
                  <a:srgbClr val="C00000"/>
                </a:solidFill>
              </a:rPr>
              <a:t>×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42105" y="1295418"/>
            <a:ext cx="76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>
                <a:solidFill>
                  <a:schemeClr val="accent4"/>
                </a:solidFill>
              </a:rPr>
              <a:t>٠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0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/>
      <p:bldP spid="4" grpId="0"/>
      <p:bldP spid="15" grpId="0"/>
      <p:bldP spid="18" grpId="0"/>
      <p:bldP spid="19" grpId="0"/>
      <p:bldP spid="27" grpId="0"/>
      <p:bldP spid="28" grpId="0"/>
      <p:bldP spid="29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" y="234462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6353" y="4760259"/>
            <a:ext cx="654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FF0000"/>
                </a:solidFill>
              </a:rPr>
              <a:t>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630" y="2925159"/>
            <a:ext cx="1015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00B0F0"/>
                </a:solidFill>
              </a:rPr>
              <a:t>  </a:t>
            </a:r>
            <a:endParaRPr lang="ar-SA" sz="2800" dirty="0" smtClean="0">
              <a:solidFill>
                <a:srgbClr val="00B0F0"/>
              </a:solidFill>
            </a:endParaRPr>
          </a:p>
        </p:txBody>
      </p:sp>
      <p:sp>
        <p:nvSpPr>
          <p:cNvPr id="6" name="Quad Arrow Callout 5"/>
          <p:cNvSpPr/>
          <p:nvPr/>
        </p:nvSpPr>
        <p:spPr>
          <a:xfrm>
            <a:off x="10810409" y="806258"/>
            <a:ext cx="936171" cy="800910"/>
          </a:xfrm>
          <a:prstGeom prst="quadArrowCallout">
            <a:avLst>
              <a:gd name="adj1" fmla="val 0"/>
              <a:gd name="adj2" fmla="val 18515"/>
              <a:gd name="adj3" fmla="val 18515"/>
              <a:gd name="adj4" fmla="val 4812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7" name="Explosion 2 6"/>
          <p:cNvSpPr/>
          <p:nvPr/>
        </p:nvSpPr>
        <p:spPr>
          <a:xfrm>
            <a:off x="1051799" y="3848920"/>
            <a:ext cx="10599699" cy="202147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3200" dirty="0" smtClean="0">
                <a:solidFill>
                  <a:srgbClr val="00B0F0"/>
                </a:solidFill>
              </a:rPr>
              <a:t> </a:t>
            </a:r>
            <a:r>
              <a:rPr lang="ar-SA" sz="3600" dirty="0" smtClean="0">
                <a:solidFill>
                  <a:schemeClr val="tx1"/>
                </a:solidFill>
              </a:rPr>
              <a:t>٠</a:t>
            </a:r>
            <a:r>
              <a:rPr lang="ar-SA" sz="3200" dirty="0" smtClean="0"/>
              <a:t> </a:t>
            </a:r>
            <a:r>
              <a:rPr lang="en-US" sz="3200" dirty="0" smtClean="0"/>
              <a:t> </a:t>
            </a:r>
            <a:r>
              <a:rPr lang="ar-SA" sz="3200" dirty="0" smtClean="0"/>
              <a:t>أو </a:t>
            </a:r>
            <a:r>
              <a:rPr lang="ar-SA" sz="3200" dirty="0" smtClean="0">
                <a:solidFill>
                  <a:schemeClr val="tx1"/>
                </a:solidFill>
              </a:rPr>
              <a:t>٢</a:t>
            </a:r>
            <a:r>
              <a:rPr lang="ar-SA" sz="3200" dirty="0" smtClean="0"/>
              <a:t>  أو </a:t>
            </a:r>
            <a:r>
              <a:rPr lang="ar-SA" sz="3200" dirty="0" smtClean="0">
                <a:solidFill>
                  <a:schemeClr val="tx1"/>
                </a:solidFill>
              </a:rPr>
              <a:t>٤ </a:t>
            </a:r>
            <a:r>
              <a:rPr lang="ar-SA" sz="3200" dirty="0" smtClean="0"/>
              <a:t> أو </a:t>
            </a:r>
            <a:r>
              <a:rPr lang="ar-SA" sz="3200" dirty="0" smtClean="0">
                <a:solidFill>
                  <a:schemeClr val="tx1"/>
                </a:solidFill>
              </a:rPr>
              <a:t>٦</a:t>
            </a:r>
            <a:r>
              <a:rPr lang="ar-SA" sz="3200" dirty="0" smtClean="0"/>
              <a:t>  أو </a:t>
            </a:r>
            <a:r>
              <a:rPr lang="ar-SA" sz="3200" dirty="0" smtClean="0">
                <a:solidFill>
                  <a:schemeClr val="tx1"/>
                </a:solidFill>
              </a:rPr>
              <a:t>٨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4149" y="926100"/>
            <a:ext cx="925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 smtClean="0">
                <a:solidFill>
                  <a:schemeClr val="bg1"/>
                </a:solidFill>
              </a:rPr>
              <a:t>نستنتج أن : العدد الذي يقبل القسمة على ٢ يكون عدد زوجي 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8228" y="2309911"/>
            <a:ext cx="8945095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00B0F0"/>
                </a:solidFill>
              </a:rPr>
              <a:t>مما سبق نستنتج قاعدة قابلية القسمة على </a:t>
            </a:r>
            <a:r>
              <a:rPr lang="ar-SA" sz="3200" dirty="0" smtClean="0">
                <a:solidFill>
                  <a:srgbClr val="00B0F0"/>
                </a:solidFill>
              </a:rPr>
              <a:t>٢: </a:t>
            </a:r>
          </a:p>
          <a:p>
            <a:r>
              <a:rPr lang="ar-SA" sz="3200" dirty="0" smtClean="0">
                <a:solidFill>
                  <a:srgbClr val="C00000"/>
                </a:solidFill>
              </a:rPr>
              <a:t>يقبل </a:t>
            </a:r>
            <a:r>
              <a:rPr lang="ar-SA" sz="3200" dirty="0">
                <a:solidFill>
                  <a:srgbClr val="C00000"/>
                </a:solidFill>
              </a:rPr>
              <a:t>العدد القسمة على 2 إذا كان </a:t>
            </a:r>
            <a:r>
              <a:rPr lang="ar-SA" sz="3200" b="1" u="sng" dirty="0" smtClean="0">
                <a:solidFill>
                  <a:srgbClr val="C00000"/>
                </a:solidFill>
              </a:rPr>
              <a:t>آحاده</a:t>
            </a:r>
            <a:r>
              <a:rPr lang="ar-SA" sz="3200" dirty="0" smtClean="0">
                <a:solidFill>
                  <a:srgbClr val="C00000"/>
                </a:solidFill>
              </a:rPr>
              <a:t> :</a:t>
            </a:r>
            <a:endParaRPr lang="ar-SA" sz="3200" dirty="0">
              <a:solidFill>
                <a:srgbClr val="C00000"/>
              </a:solidFill>
            </a:endParaRPr>
          </a:p>
          <a:p>
            <a:r>
              <a:rPr lang="ar-SA" sz="3200" dirty="0" smtClean="0">
                <a:solidFill>
                  <a:srgbClr val="00B0F0"/>
                </a:solidFill>
              </a:rPr>
              <a:t>       </a:t>
            </a:r>
            <a:endParaRPr lang="ar-SA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8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0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212"/>
            <a:ext cx="12192000" cy="6858000"/>
          </a:xfrm>
          <a:prstGeom prst="rect">
            <a:avLst/>
          </a:prstGeom>
        </p:spPr>
      </p:pic>
      <p:pic>
        <p:nvPicPr>
          <p:cNvPr id="3" name="مفهوم قابلية القسمة و قابلية القسمة على ٢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109" end="14476.28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0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3617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09" y="1133393"/>
            <a:ext cx="11260182" cy="53386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60864" y="3521014"/>
            <a:ext cx="10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٦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3342" y="4631738"/>
            <a:ext cx="10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٢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909" y="5821811"/>
            <a:ext cx="386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زوجي  ٠، ٢ ، ٤ ، ٦ ، ٨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6748" y="3469247"/>
            <a:ext cx="10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١٢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1360" y="3469247"/>
            <a:ext cx="10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١٤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3196" y="3498345"/>
            <a:ext cx="10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١٨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9278" y="3469247"/>
            <a:ext cx="10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١٠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7193" y="5250440"/>
            <a:ext cx="665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٦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36661" y="5250440"/>
            <a:ext cx="57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٠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6549" y="5250440"/>
            <a:ext cx="652588" cy="524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٢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9895" y="5262097"/>
            <a:ext cx="584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٤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5277" y="5285203"/>
            <a:ext cx="100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٨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" y="541483"/>
            <a:ext cx="11547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000" dirty="0" smtClean="0">
                <a:solidFill>
                  <a:schemeClr val="bg1"/>
                </a:solidFill>
              </a:rPr>
              <a:t>أعزائي الطلاب: هيا بنا نذهب الى بقالة الأمانة ونرى الحملة التي أعلنت عنها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4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69" y="-258374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836225" y="418011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65258" y="1706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178" y="1278213"/>
            <a:ext cx="9762306" cy="5476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788" y="2542903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00B0F0"/>
                </a:solidFill>
              </a:rPr>
              <a:t>     ٢                    ٠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3004568"/>
            <a:ext cx="382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00B0F0"/>
                </a:solidFill>
              </a:rPr>
              <a:t>       ١٠                   ٠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503" y="3785817"/>
            <a:ext cx="382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00B0F0"/>
                </a:solidFill>
              </a:rPr>
              <a:t>        ٧                     ١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9473" y="4168010"/>
            <a:ext cx="382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>
                <a:solidFill>
                  <a:srgbClr val="00B0F0"/>
                </a:solidFill>
              </a:rPr>
              <a:t>١٧                   ٠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3347544"/>
            <a:ext cx="382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00B0F0"/>
                </a:solidFill>
              </a:rPr>
              <a:t>        ٤                    ١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7302" y="5410924"/>
            <a:ext cx="14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FF0000"/>
                </a:solidFill>
              </a:rPr>
              <a:t>زوجي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57302" y="6066921"/>
            <a:ext cx="14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 smtClean="0">
                <a:solidFill>
                  <a:srgbClr val="FF0000"/>
                </a:solidFill>
              </a:rPr>
              <a:t>فردي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1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1349" y="2873829"/>
            <a:ext cx="8368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dirty="0" smtClean="0">
                <a:solidFill>
                  <a:srgbClr val="FFFF00"/>
                </a:solidFill>
              </a:rPr>
              <a:t>قابلية القسمة على العدد ٢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8" y="1577366"/>
            <a:ext cx="11120843" cy="3514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04560" y="3870381"/>
            <a:ext cx="62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>
                <a:solidFill>
                  <a:srgbClr val="C00000"/>
                </a:solidFill>
              </a:rPr>
              <a:t>٣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38849" y="3870381"/>
            <a:ext cx="62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>
                <a:solidFill>
                  <a:srgbClr val="C00000"/>
                </a:solidFill>
              </a:rPr>
              <a:t>٢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82960" y="4257040"/>
            <a:ext cx="62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135360" y="4409440"/>
            <a:ext cx="62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86778" y="3815867"/>
            <a:ext cx="57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</a:rPr>
              <a:t>٥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29022" y="3846643"/>
            <a:ext cx="62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 smtClean="0">
                <a:solidFill>
                  <a:srgbClr val="C00000"/>
                </a:solidFill>
              </a:rPr>
              <a:t>٨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63311" y="3785089"/>
            <a:ext cx="62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C00000"/>
                </a:solidFill>
              </a:rPr>
              <a:t>٤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8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54" y="1338519"/>
            <a:ext cx="11554691" cy="3806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8836" y="2979977"/>
            <a:ext cx="79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00B0F0"/>
                </a:solidFill>
              </a:rPr>
              <a:t>١٢٦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35" y="3980873"/>
            <a:ext cx="94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00B0F0"/>
                </a:solidFill>
              </a:rPr>
              <a:t>٧٣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143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كرة الزرقاء">
            <a:extLst>
              <a:ext uri="{FF2B5EF4-FFF2-40B4-BE49-F238E27FC236}">
                <a16:creationId xmlns:a16="http://schemas.microsoft.com/office/drawing/2014/main" xmlns="" id="{54124993-C774-46EA-8ABC-BE24688AF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35" y="5623863"/>
            <a:ext cx="724529" cy="7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4AAA2C-7B8B-4530-A3FE-982DF454824A}"/>
              </a:ext>
            </a:extLst>
          </p:cNvPr>
          <p:cNvSpPr txBox="1"/>
          <p:nvPr/>
        </p:nvSpPr>
        <p:spPr>
          <a:xfrm>
            <a:off x="1456968" y="0"/>
            <a:ext cx="4146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Score: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8" name="0">
            <a:extLst>
              <a:ext uri="{FF2B5EF4-FFF2-40B4-BE49-F238E27FC236}">
                <a16:creationId xmlns:a16="http://schemas.microsoft.com/office/drawing/2014/main" xmlns="" id="{C9F53B92-8592-4168-9373-AE7FE9C11338}"/>
              </a:ext>
            </a:extLst>
          </p:cNvPr>
          <p:cNvSpPr txBox="1"/>
          <p:nvPr/>
        </p:nvSpPr>
        <p:spPr>
          <a:xfrm>
            <a:off x="1998617" y="587829"/>
            <a:ext cx="108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0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9" name="10">
            <a:extLst>
              <a:ext uri="{FF2B5EF4-FFF2-40B4-BE49-F238E27FC236}">
                <a16:creationId xmlns:a16="http://schemas.microsoft.com/office/drawing/2014/main" xmlns="" id="{BD469386-AD8C-413A-ACD2-9D7BC464A9DD}"/>
              </a:ext>
            </a:extLst>
          </p:cNvPr>
          <p:cNvSpPr txBox="1"/>
          <p:nvPr/>
        </p:nvSpPr>
        <p:spPr>
          <a:xfrm>
            <a:off x="1850572" y="598098"/>
            <a:ext cx="108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10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0" name="السؤال">
            <a:extLst>
              <a:ext uri="{FF2B5EF4-FFF2-40B4-BE49-F238E27FC236}">
                <a16:creationId xmlns:a16="http://schemas.microsoft.com/office/drawing/2014/main" xmlns="" id="{C70AED6B-92B1-4BE9-A50D-73F99ADF7504}"/>
              </a:ext>
            </a:extLst>
          </p:cNvPr>
          <p:cNvSpPr/>
          <p:nvPr/>
        </p:nvSpPr>
        <p:spPr>
          <a:xfrm>
            <a:off x="7602584" y="48612"/>
            <a:ext cx="4515918" cy="1170588"/>
          </a:xfrm>
          <a:prstGeom prst="rect">
            <a:avLst/>
          </a:prstGeom>
          <a:solidFill>
            <a:srgbClr val="E12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الرقم الناقص في العدد   ٣٤٥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ليصبح العدد يقبل القسمة على ٢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1" name="خطأ 1">
            <a:extLst>
              <a:ext uri="{FF2B5EF4-FFF2-40B4-BE49-F238E27FC236}">
                <a16:creationId xmlns:a16="http://schemas.microsoft.com/office/drawing/2014/main" xmlns="" id="{0357CCB4-6385-4102-A5F9-224985EE0091}"/>
              </a:ext>
            </a:extLst>
          </p:cNvPr>
          <p:cNvSpPr/>
          <p:nvPr/>
        </p:nvSpPr>
        <p:spPr>
          <a:xfrm>
            <a:off x="7986651" y="1690007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٥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2" name="صحيح">
            <a:extLst>
              <a:ext uri="{FF2B5EF4-FFF2-40B4-BE49-F238E27FC236}">
                <a16:creationId xmlns:a16="http://schemas.microsoft.com/office/drawing/2014/main" xmlns="" id="{A5C6C21F-1FFB-404D-9349-4E599142F56C}"/>
              </a:ext>
            </a:extLst>
          </p:cNvPr>
          <p:cNvSpPr/>
          <p:nvPr/>
        </p:nvSpPr>
        <p:spPr>
          <a:xfrm>
            <a:off x="7972363" y="2510150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٦</a:t>
            </a:r>
            <a:r>
              <a:rPr kumimoji="0" lang="ar-A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 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3" name="خطأ 2">
            <a:extLst>
              <a:ext uri="{FF2B5EF4-FFF2-40B4-BE49-F238E27FC236}">
                <a16:creationId xmlns:a16="http://schemas.microsoft.com/office/drawing/2014/main" xmlns="" id="{57FA245C-F342-4900-8FD1-C53E0E3FEF24}"/>
              </a:ext>
            </a:extLst>
          </p:cNvPr>
          <p:cNvSpPr/>
          <p:nvPr/>
        </p:nvSpPr>
        <p:spPr>
          <a:xfrm>
            <a:off x="7985992" y="3330293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٩</a:t>
            </a:r>
            <a:r>
              <a:rPr kumimoji="0" lang="ar-A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 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grpSp>
        <p:nvGrpSpPr>
          <p:cNvPr id="20" name="الدبابيس">
            <a:extLst>
              <a:ext uri="{FF2B5EF4-FFF2-40B4-BE49-F238E27FC236}">
                <a16:creationId xmlns:a16="http://schemas.microsoft.com/office/drawing/2014/main" xmlns="" id="{5861E564-7697-4686-85E4-EF35C8EB363A}"/>
              </a:ext>
            </a:extLst>
          </p:cNvPr>
          <p:cNvGrpSpPr/>
          <p:nvPr/>
        </p:nvGrpSpPr>
        <p:grpSpPr>
          <a:xfrm>
            <a:off x="5733735" y="2386012"/>
            <a:ext cx="719502" cy="909951"/>
            <a:chOff x="5733735" y="2386012"/>
            <a:chExt cx="719502" cy="9099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16E1814-F527-4FA4-9F17-ABF79C551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079" y="2386012"/>
              <a:ext cx="238158" cy="7240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28AD9D1-22F3-49F0-B6CE-B5487747F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735" y="2439593"/>
              <a:ext cx="238158" cy="7240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6222561-EE50-4EE5-803C-0E20421B1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482154"/>
              <a:ext cx="238158" cy="7240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F2523550-A2F7-46D7-A9FD-5E628DA2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842" y="2477492"/>
              <a:ext cx="238158" cy="7240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7806265-6E23-45A4-9DA3-753468662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921" y="2571962"/>
              <a:ext cx="238158" cy="724001"/>
            </a:xfrm>
            <a:prstGeom prst="rect">
              <a:avLst/>
            </a:prstGeom>
          </p:spPr>
        </p:pic>
      </p:grpSp>
      <p:pic>
        <p:nvPicPr>
          <p:cNvPr id="22" name="STRIKE">
            <a:extLst>
              <a:ext uri="{FF2B5EF4-FFF2-40B4-BE49-F238E27FC236}">
                <a16:creationId xmlns:a16="http://schemas.microsoft.com/office/drawing/2014/main" xmlns="" id="{520922F7-C311-463B-B7DB-C56BAAA47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49" y="149592"/>
            <a:ext cx="2857899" cy="1419423"/>
          </a:xfrm>
          <a:prstGeom prst="rect">
            <a:avLst/>
          </a:prstGeom>
        </p:spPr>
      </p:pic>
      <p:sp>
        <p:nvSpPr>
          <p:cNvPr id="23" name="Arrow: Right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125B37B-82CD-4A9B-8AE7-8EBECAE85ACF}"/>
              </a:ext>
            </a:extLst>
          </p:cNvPr>
          <p:cNvSpPr/>
          <p:nvPr/>
        </p:nvSpPr>
        <p:spPr>
          <a:xfrm>
            <a:off x="9100457" y="5623863"/>
            <a:ext cx="1763486" cy="1234137"/>
          </a:xfrm>
          <a:prstGeom prst="rightArrow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  <p:sp>
        <p:nvSpPr>
          <p:cNvPr id="2" name="Rectangle 1"/>
          <p:cNvSpPr/>
          <p:nvPr/>
        </p:nvSpPr>
        <p:spPr>
          <a:xfrm>
            <a:off x="8695565" y="203720"/>
            <a:ext cx="235244" cy="30044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4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1"/>
    </mc:Choice>
    <mc:Fallback xmlns="">
      <p:transition spd="slow" advTm="2863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00039 -0.4370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wl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w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12422 -0.4189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32773 -0.41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93" y="-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كرة الزرقاء">
            <a:extLst>
              <a:ext uri="{FF2B5EF4-FFF2-40B4-BE49-F238E27FC236}">
                <a16:creationId xmlns:a16="http://schemas.microsoft.com/office/drawing/2014/main" xmlns="" id="{54124993-C774-46EA-8ABC-BE24688AF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999" y="5623863"/>
            <a:ext cx="720000" cy="7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4AAA2C-7B8B-4530-A3FE-982DF454824A}"/>
              </a:ext>
            </a:extLst>
          </p:cNvPr>
          <p:cNvSpPr txBox="1"/>
          <p:nvPr/>
        </p:nvSpPr>
        <p:spPr>
          <a:xfrm>
            <a:off x="1456968" y="0"/>
            <a:ext cx="4146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Score: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8" name="10">
            <a:extLst>
              <a:ext uri="{FF2B5EF4-FFF2-40B4-BE49-F238E27FC236}">
                <a16:creationId xmlns:a16="http://schemas.microsoft.com/office/drawing/2014/main" xmlns="" id="{C9F53B92-8592-4168-9373-AE7FE9C11338}"/>
              </a:ext>
            </a:extLst>
          </p:cNvPr>
          <p:cNvSpPr txBox="1"/>
          <p:nvPr/>
        </p:nvSpPr>
        <p:spPr>
          <a:xfrm>
            <a:off x="1998617" y="587829"/>
            <a:ext cx="108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10</a:t>
            </a:r>
          </a:p>
        </p:txBody>
      </p:sp>
      <p:sp>
        <p:nvSpPr>
          <p:cNvPr id="9" name="20">
            <a:extLst>
              <a:ext uri="{FF2B5EF4-FFF2-40B4-BE49-F238E27FC236}">
                <a16:creationId xmlns:a16="http://schemas.microsoft.com/office/drawing/2014/main" xmlns="" id="{BD469386-AD8C-413A-ACD2-9D7BC464A9DD}"/>
              </a:ext>
            </a:extLst>
          </p:cNvPr>
          <p:cNvSpPr txBox="1"/>
          <p:nvPr/>
        </p:nvSpPr>
        <p:spPr>
          <a:xfrm>
            <a:off x="1998617" y="577258"/>
            <a:ext cx="108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0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0" name="السؤال">
            <a:extLst>
              <a:ext uri="{FF2B5EF4-FFF2-40B4-BE49-F238E27FC236}">
                <a16:creationId xmlns:a16="http://schemas.microsoft.com/office/drawing/2014/main" xmlns="" id="{C70AED6B-92B1-4BE9-A50D-73F99ADF7504}"/>
              </a:ext>
            </a:extLst>
          </p:cNvPr>
          <p:cNvSpPr/>
          <p:nvPr/>
        </p:nvSpPr>
        <p:spPr>
          <a:xfrm>
            <a:off x="7957416" y="587829"/>
            <a:ext cx="4146138" cy="949464"/>
          </a:xfrm>
          <a:prstGeom prst="rect">
            <a:avLst/>
          </a:prstGeom>
          <a:solidFill>
            <a:srgbClr val="E12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واحد من هذه الأعداد لا يقبل القسمة على ٢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xmlns="" id="{0357CCB4-6385-4102-A5F9-224985EE0091}"/>
              </a:ext>
            </a:extLst>
          </p:cNvPr>
          <p:cNvSpPr/>
          <p:nvPr/>
        </p:nvSpPr>
        <p:spPr>
          <a:xfrm>
            <a:off x="7985992" y="1690007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٥٢٧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2" name="خطأ 1">
            <a:extLst>
              <a:ext uri="{FF2B5EF4-FFF2-40B4-BE49-F238E27FC236}">
                <a16:creationId xmlns:a16="http://schemas.microsoft.com/office/drawing/2014/main" xmlns="" id="{A5C6C21F-1FFB-404D-9349-4E599142F56C}"/>
              </a:ext>
            </a:extLst>
          </p:cNvPr>
          <p:cNvSpPr/>
          <p:nvPr/>
        </p:nvSpPr>
        <p:spPr>
          <a:xfrm>
            <a:off x="7972363" y="2510150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٧٠٠٠</a:t>
            </a:r>
            <a:r>
              <a:rPr kumimoji="0" lang="ar-A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 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3" name="خطأ 2">
            <a:extLst>
              <a:ext uri="{FF2B5EF4-FFF2-40B4-BE49-F238E27FC236}">
                <a16:creationId xmlns:a16="http://schemas.microsoft.com/office/drawing/2014/main" xmlns="" id="{57FA245C-F342-4900-8FD1-C53E0E3FEF24}"/>
              </a:ext>
            </a:extLst>
          </p:cNvPr>
          <p:cNvSpPr/>
          <p:nvPr/>
        </p:nvSpPr>
        <p:spPr>
          <a:xfrm>
            <a:off x="7957416" y="3330293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٢٩٣٨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grpSp>
        <p:nvGrpSpPr>
          <p:cNvPr id="20" name="الدبابيس">
            <a:extLst>
              <a:ext uri="{FF2B5EF4-FFF2-40B4-BE49-F238E27FC236}">
                <a16:creationId xmlns:a16="http://schemas.microsoft.com/office/drawing/2014/main" xmlns="" id="{5861E564-7697-4686-85E4-EF35C8EB363A}"/>
              </a:ext>
            </a:extLst>
          </p:cNvPr>
          <p:cNvGrpSpPr/>
          <p:nvPr/>
        </p:nvGrpSpPr>
        <p:grpSpPr>
          <a:xfrm>
            <a:off x="5733735" y="2386012"/>
            <a:ext cx="719502" cy="909951"/>
            <a:chOff x="5733735" y="2386012"/>
            <a:chExt cx="719502" cy="9099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16E1814-F527-4FA4-9F17-ABF79C551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079" y="2386012"/>
              <a:ext cx="238158" cy="7240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28AD9D1-22F3-49F0-B6CE-B5487747F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735" y="2439593"/>
              <a:ext cx="238158" cy="7240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6222561-EE50-4EE5-803C-0E20421B1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482154"/>
              <a:ext cx="238158" cy="7240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F2523550-A2F7-46D7-A9FD-5E628DA2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842" y="2477492"/>
              <a:ext cx="238158" cy="7240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7806265-6E23-45A4-9DA3-753468662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921" y="2571962"/>
              <a:ext cx="238158" cy="724001"/>
            </a:xfrm>
            <a:prstGeom prst="rect">
              <a:avLst/>
            </a:prstGeom>
          </p:spPr>
        </p:pic>
      </p:grpSp>
      <p:pic>
        <p:nvPicPr>
          <p:cNvPr id="22" name="STRIKE">
            <a:extLst>
              <a:ext uri="{FF2B5EF4-FFF2-40B4-BE49-F238E27FC236}">
                <a16:creationId xmlns:a16="http://schemas.microsoft.com/office/drawing/2014/main" xmlns="" id="{520922F7-C311-463B-B7DB-C56BAAA47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49" y="149592"/>
            <a:ext cx="2857899" cy="1419423"/>
          </a:xfrm>
          <a:prstGeom prst="rect">
            <a:avLst/>
          </a:prstGeom>
        </p:spPr>
      </p:pic>
      <p:sp>
        <p:nvSpPr>
          <p:cNvPr id="23" name="Arrow: Right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125B37B-82CD-4A9B-8AE7-8EBECAE85ACF}"/>
              </a:ext>
            </a:extLst>
          </p:cNvPr>
          <p:cNvSpPr/>
          <p:nvPr/>
        </p:nvSpPr>
        <p:spPr>
          <a:xfrm>
            <a:off x="9100457" y="5623863"/>
            <a:ext cx="1763486" cy="1234137"/>
          </a:xfrm>
          <a:prstGeom prst="rightArrow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16827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1"/>
    </mc:Choice>
    <mc:Fallback xmlns="">
      <p:transition spd="slow" advTm="2863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00039 -0.4370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wl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w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32773 -0.4189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93" y="-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12422 -0.41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كرة الزرقاء">
            <a:extLst>
              <a:ext uri="{FF2B5EF4-FFF2-40B4-BE49-F238E27FC236}">
                <a16:creationId xmlns:a16="http://schemas.microsoft.com/office/drawing/2014/main" xmlns="" id="{54124993-C774-46EA-8ABC-BE24688AF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999" y="5626113"/>
            <a:ext cx="720000" cy="7154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4AAA2C-7B8B-4530-A3FE-982DF454824A}"/>
              </a:ext>
            </a:extLst>
          </p:cNvPr>
          <p:cNvSpPr txBox="1"/>
          <p:nvPr/>
        </p:nvSpPr>
        <p:spPr>
          <a:xfrm>
            <a:off x="1456968" y="0"/>
            <a:ext cx="4146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Score: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8" name="20">
            <a:extLst>
              <a:ext uri="{FF2B5EF4-FFF2-40B4-BE49-F238E27FC236}">
                <a16:creationId xmlns:a16="http://schemas.microsoft.com/office/drawing/2014/main" xmlns="" id="{C9F53B92-8592-4168-9373-AE7FE9C11338}"/>
              </a:ext>
            </a:extLst>
          </p:cNvPr>
          <p:cNvSpPr txBox="1"/>
          <p:nvPr/>
        </p:nvSpPr>
        <p:spPr>
          <a:xfrm>
            <a:off x="1998617" y="587829"/>
            <a:ext cx="108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20</a:t>
            </a:r>
          </a:p>
        </p:txBody>
      </p:sp>
      <p:sp>
        <p:nvSpPr>
          <p:cNvPr id="9" name="30">
            <a:extLst>
              <a:ext uri="{FF2B5EF4-FFF2-40B4-BE49-F238E27FC236}">
                <a16:creationId xmlns:a16="http://schemas.microsoft.com/office/drawing/2014/main" xmlns="" id="{BD469386-AD8C-413A-ACD2-9D7BC464A9DD}"/>
              </a:ext>
            </a:extLst>
          </p:cNvPr>
          <p:cNvSpPr txBox="1"/>
          <p:nvPr/>
        </p:nvSpPr>
        <p:spPr>
          <a:xfrm>
            <a:off x="1163911" y="707886"/>
            <a:ext cx="108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0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0" name="السؤال">
            <a:extLst>
              <a:ext uri="{FF2B5EF4-FFF2-40B4-BE49-F238E27FC236}">
                <a16:creationId xmlns:a16="http://schemas.microsoft.com/office/drawing/2014/main" xmlns="" id="{C70AED6B-92B1-4BE9-A50D-73F99ADF7504}"/>
              </a:ext>
            </a:extLst>
          </p:cNvPr>
          <p:cNvSpPr/>
          <p:nvPr/>
        </p:nvSpPr>
        <p:spPr>
          <a:xfrm>
            <a:off x="7524947" y="587829"/>
            <a:ext cx="4771555" cy="949464"/>
          </a:xfrm>
          <a:prstGeom prst="rect">
            <a:avLst/>
          </a:prstGeom>
          <a:solidFill>
            <a:srgbClr val="E12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العدد الذي يقبل القسمة على ٢ هو: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1" name="خطأ 1">
            <a:extLst>
              <a:ext uri="{FF2B5EF4-FFF2-40B4-BE49-F238E27FC236}">
                <a16:creationId xmlns:a16="http://schemas.microsoft.com/office/drawing/2014/main" xmlns="" id="{0357CCB4-6385-4102-A5F9-224985EE0091}"/>
              </a:ext>
            </a:extLst>
          </p:cNvPr>
          <p:cNvSpPr/>
          <p:nvPr/>
        </p:nvSpPr>
        <p:spPr>
          <a:xfrm>
            <a:off x="7986651" y="1690007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فردي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2" name="خطأ 2">
            <a:extLst>
              <a:ext uri="{FF2B5EF4-FFF2-40B4-BE49-F238E27FC236}">
                <a16:creationId xmlns:a16="http://schemas.microsoft.com/office/drawing/2014/main" xmlns="" id="{A5C6C21F-1FFB-404D-9349-4E599142F56C}"/>
              </a:ext>
            </a:extLst>
          </p:cNvPr>
          <p:cNvSpPr/>
          <p:nvPr/>
        </p:nvSpPr>
        <p:spPr>
          <a:xfrm>
            <a:off x="7972363" y="2510150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عشري</a:t>
            </a:r>
            <a:r>
              <a:rPr kumimoji="0" lang="ar-A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 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3" name="صحيح">
            <a:extLst>
              <a:ext uri="{FF2B5EF4-FFF2-40B4-BE49-F238E27FC236}">
                <a16:creationId xmlns:a16="http://schemas.microsoft.com/office/drawing/2014/main" xmlns="" id="{57FA245C-F342-4900-8FD1-C53E0E3FEF24}"/>
              </a:ext>
            </a:extLst>
          </p:cNvPr>
          <p:cNvSpPr/>
          <p:nvPr/>
        </p:nvSpPr>
        <p:spPr>
          <a:xfrm>
            <a:off x="7985992" y="3330293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زوجي</a:t>
            </a:r>
            <a:r>
              <a:rPr kumimoji="0" lang="ar-A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 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grpSp>
        <p:nvGrpSpPr>
          <p:cNvPr id="20" name="الدبابيس">
            <a:extLst>
              <a:ext uri="{FF2B5EF4-FFF2-40B4-BE49-F238E27FC236}">
                <a16:creationId xmlns:a16="http://schemas.microsoft.com/office/drawing/2014/main" xmlns="" id="{5861E564-7697-4686-85E4-EF35C8EB363A}"/>
              </a:ext>
            </a:extLst>
          </p:cNvPr>
          <p:cNvGrpSpPr/>
          <p:nvPr/>
        </p:nvGrpSpPr>
        <p:grpSpPr>
          <a:xfrm>
            <a:off x="5733735" y="2386012"/>
            <a:ext cx="719502" cy="909951"/>
            <a:chOff x="5733735" y="2386012"/>
            <a:chExt cx="719502" cy="9099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16E1814-F527-4FA4-9F17-ABF79C551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079" y="2386012"/>
              <a:ext cx="238158" cy="7240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28AD9D1-22F3-49F0-B6CE-B5487747F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735" y="2439593"/>
              <a:ext cx="238158" cy="7240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6222561-EE50-4EE5-803C-0E20421B1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482154"/>
              <a:ext cx="238158" cy="7240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F2523550-A2F7-46D7-A9FD-5E628DA2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842" y="2477492"/>
              <a:ext cx="238158" cy="7240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7806265-6E23-45A4-9DA3-753468662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921" y="2571962"/>
              <a:ext cx="238158" cy="724001"/>
            </a:xfrm>
            <a:prstGeom prst="rect">
              <a:avLst/>
            </a:prstGeom>
          </p:spPr>
        </p:pic>
      </p:grpSp>
      <p:pic>
        <p:nvPicPr>
          <p:cNvPr id="22" name="STRIKE">
            <a:extLst>
              <a:ext uri="{FF2B5EF4-FFF2-40B4-BE49-F238E27FC236}">
                <a16:creationId xmlns:a16="http://schemas.microsoft.com/office/drawing/2014/main" xmlns="" id="{520922F7-C311-463B-B7DB-C56BAAA47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49" y="149592"/>
            <a:ext cx="2857899" cy="1419423"/>
          </a:xfrm>
          <a:prstGeom prst="rect">
            <a:avLst/>
          </a:prstGeom>
        </p:spPr>
      </p:pic>
      <p:sp>
        <p:nvSpPr>
          <p:cNvPr id="23" name="Arrow: Right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125B37B-82CD-4A9B-8AE7-8EBECAE85ACF}"/>
              </a:ext>
            </a:extLst>
          </p:cNvPr>
          <p:cNvSpPr/>
          <p:nvPr/>
        </p:nvSpPr>
        <p:spPr>
          <a:xfrm>
            <a:off x="9100457" y="5623863"/>
            <a:ext cx="1763486" cy="1234137"/>
          </a:xfrm>
          <a:prstGeom prst="rightArrow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392582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1"/>
    </mc:Choice>
    <mc:Fallback xmlns="">
      <p:transition spd="slow" advTm="2863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00039 -0.4370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wl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w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12422 -0.4189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32773 -0.41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93" y="-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كرة الزرقاء">
            <a:extLst>
              <a:ext uri="{FF2B5EF4-FFF2-40B4-BE49-F238E27FC236}">
                <a16:creationId xmlns:a16="http://schemas.microsoft.com/office/drawing/2014/main" xmlns="" id="{54124993-C774-46EA-8ABC-BE24688AF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999" y="5623863"/>
            <a:ext cx="720000" cy="7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4AAA2C-7B8B-4530-A3FE-982DF454824A}"/>
              </a:ext>
            </a:extLst>
          </p:cNvPr>
          <p:cNvSpPr txBox="1"/>
          <p:nvPr/>
        </p:nvSpPr>
        <p:spPr>
          <a:xfrm>
            <a:off x="1456968" y="0"/>
            <a:ext cx="4146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Score: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8" name="10">
            <a:extLst>
              <a:ext uri="{FF2B5EF4-FFF2-40B4-BE49-F238E27FC236}">
                <a16:creationId xmlns:a16="http://schemas.microsoft.com/office/drawing/2014/main" xmlns="" id="{C9F53B92-8592-4168-9373-AE7FE9C11338}"/>
              </a:ext>
            </a:extLst>
          </p:cNvPr>
          <p:cNvSpPr txBox="1"/>
          <p:nvPr/>
        </p:nvSpPr>
        <p:spPr>
          <a:xfrm>
            <a:off x="1998617" y="587829"/>
            <a:ext cx="108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30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9" name="20">
            <a:extLst>
              <a:ext uri="{FF2B5EF4-FFF2-40B4-BE49-F238E27FC236}">
                <a16:creationId xmlns:a16="http://schemas.microsoft.com/office/drawing/2014/main" xmlns="" id="{BD469386-AD8C-413A-ACD2-9D7BC464A9DD}"/>
              </a:ext>
            </a:extLst>
          </p:cNvPr>
          <p:cNvSpPr txBox="1"/>
          <p:nvPr/>
        </p:nvSpPr>
        <p:spPr>
          <a:xfrm>
            <a:off x="1998617" y="577258"/>
            <a:ext cx="108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40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0" name="السؤال">
            <a:extLst>
              <a:ext uri="{FF2B5EF4-FFF2-40B4-BE49-F238E27FC236}">
                <a16:creationId xmlns:a16="http://schemas.microsoft.com/office/drawing/2014/main" xmlns="" id="{C70AED6B-92B1-4BE9-A50D-73F99ADF7504}"/>
              </a:ext>
            </a:extLst>
          </p:cNvPr>
          <p:cNvSpPr/>
          <p:nvPr/>
        </p:nvSpPr>
        <p:spPr>
          <a:xfrm>
            <a:off x="7957416" y="587829"/>
            <a:ext cx="4146138" cy="949464"/>
          </a:xfrm>
          <a:prstGeom prst="rect">
            <a:avLst/>
          </a:prstGeom>
          <a:solidFill>
            <a:srgbClr val="E12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العدد يقبل القسمة على ٢ :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xmlns="" id="{0357CCB4-6385-4102-A5F9-224985EE0091}"/>
              </a:ext>
            </a:extLst>
          </p:cNvPr>
          <p:cNvSpPr/>
          <p:nvPr/>
        </p:nvSpPr>
        <p:spPr>
          <a:xfrm>
            <a:off x="7986651" y="1690007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آحاده زوجي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2" name="خطأ 1">
            <a:extLst>
              <a:ext uri="{FF2B5EF4-FFF2-40B4-BE49-F238E27FC236}">
                <a16:creationId xmlns:a16="http://schemas.microsoft.com/office/drawing/2014/main" xmlns="" id="{A5C6C21F-1FFB-404D-9349-4E599142F56C}"/>
              </a:ext>
            </a:extLst>
          </p:cNvPr>
          <p:cNvSpPr/>
          <p:nvPr/>
        </p:nvSpPr>
        <p:spPr>
          <a:xfrm>
            <a:off x="7972363" y="2510150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أحاده فردي</a:t>
            </a:r>
            <a:r>
              <a:rPr kumimoji="0" lang="ar-A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 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3" name="خطأ 2">
            <a:extLst>
              <a:ext uri="{FF2B5EF4-FFF2-40B4-BE49-F238E27FC236}">
                <a16:creationId xmlns:a16="http://schemas.microsoft.com/office/drawing/2014/main" xmlns="" id="{57FA245C-F342-4900-8FD1-C53E0E3FEF24}"/>
              </a:ext>
            </a:extLst>
          </p:cNvPr>
          <p:cNvSpPr/>
          <p:nvPr/>
        </p:nvSpPr>
        <p:spPr>
          <a:xfrm>
            <a:off x="7985992" y="3330293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أحاده ٤ فقط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grpSp>
        <p:nvGrpSpPr>
          <p:cNvPr id="20" name="الدبابيس">
            <a:extLst>
              <a:ext uri="{FF2B5EF4-FFF2-40B4-BE49-F238E27FC236}">
                <a16:creationId xmlns:a16="http://schemas.microsoft.com/office/drawing/2014/main" xmlns="" id="{5861E564-7697-4686-85E4-EF35C8EB363A}"/>
              </a:ext>
            </a:extLst>
          </p:cNvPr>
          <p:cNvGrpSpPr/>
          <p:nvPr/>
        </p:nvGrpSpPr>
        <p:grpSpPr>
          <a:xfrm>
            <a:off x="5733735" y="2386012"/>
            <a:ext cx="719502" cy="909951"/>
            <a:chOff x="5733735" y="2386012"/>
            <a:chExt cx="719502" cy="9099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16E1814-F527-4FA4-9F17-ABF79C551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079" y="2386012"/>
              <a:ext cx="238158" cy="7240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28AD9D1-22F3-49F0-B6CE-B5487747F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735" y="2439593"/>
              <a:ext cx="238158" cy="7240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6222561-EE50-4EE5-803C-0E20421B1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482154"/>
              <a:ext cx="238158" cy="7240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F2523550-A2F7-46D7-A9FD-5E628DA2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842" y="2477492"/>
              <a:ext cx="238158" cy="7240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7806265-6E23-45A4-9DA3-753468662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921" y="2571962"/>
              <a:ext cx="238158" cy="724001"/>
            </a:xfrm>
            <a:prstGeom prst="rect">
              <a:avLst/>
            </a:prstGeom>
          </p:spPr>
        </p:pic>
      </p:grpSp>
      <p:pic>
        <p:nvPicPr>
          <p:cNvPr id="22" name="STRIKE">
            <a:extLst>
              <a:ext uri="{FF2B5EF4-FFF2-40B4-BE49-F238E27FC236}">
                <a16:creationId xmlns:a16="http://schemas.microsoft.com/office/drawing/2014/main" xmlns="" id="{520922F7-C311-463B-B7DB-C56BAAA47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49" y="149592"/>
            <a:ext cx="2857899" cy="1419423"/>
          </a:xfrm>
          <a:prstGeom prst="rect">
            <a:avLst/>
          </a:prstGeom>
        </p:spPr>
      </p:pic>
      <p:sp>
        <p:nvSpPr>
          <p:cNvPr id="23" name="Arrow: Right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125B37B-82CD-4A9B-8AE7-8EBECAE85ACF}"/>
              </a:ext>
            </a:extLst>
          </p:cNvPr>
          <p:cNvSpPr/>
          <p:nvPr/>
        </p:nvSpPr>
        <p:spPr>
          <a:xfrm>
            <a:off x="9100457" y="5623863"/>
            <a:ext cx="1763486" cy="1234137"/>
          </a:xfrm>
          <a:prstGeom prst="rightArrow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227463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1"/>
    </mc:Choice>
    <mc:Fallback xmlns="">
      <p:transition spd="slow" advTm="2863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00039 -0.4370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wl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w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32773 -0.4189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93" y="-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12422 -0.41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كرة الزرقاء">
            <a:extLst>
              <a:ext uri="{FF2B5EF4-FFF2-40B4-BE49-F238E27FC236}">
                <a16:creationId xmlns:a16="http://schemas.microsoft.com/office/drawing/2014/main" xmlns="" id="{54124993-C774-46EA-8ABC-BE24688AF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35" y="5623863"/>
            <a:ext cx="724529" cy="7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4AAA2C-7B8B-4530-A3FE-982DF454824A}"/>
              </a:ext>
            </a:extLst>
          </p:cNvPr>
          <p:cNvSpPr txBox="1"/>
          <p:nvPr/>
        </p:nvSpPr>
        <p:spPr>
          <a:xfrm>
            <a:off x="1456968" y="0"/>
            <a:ext cx="4146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Score: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8" name="0">
            <a:extLst>
              <a:ext uri="{FF2B5EF4-FFF2-40B4-BE49-F238E27FC236}">
                <a16:creationId xmlns:a16="http://schemas.microsoft.com/office/drawing/2014/main" xmlns="" id="{C9F53B92-8592-4168-9373-AE7FE9C11338}"/>
              </a:ext>
            </a:extLst>
          </p:cNvPr>
          <p:cNvSpPr txBox="1"/>
          <p:nvPr/>
        </p:nvSpPr>
        <p:spPr>
          <a:xfrm>
            <a:off x="1998617" y="587829"/>
            <a:ext cx="108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40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9" name="10">
            <a:extLst>
              <a:ext uri="{FF2B5EF4-FFF2-40B4-BE49-F238E27FC236}">
                <a16:creationId xmlns:a16="http://schemas.microsoft.com/office/drawing/2014/main" xmlns="" id="{BD469386-AD8C-413A-ACD2-9D7BC464A9DD}"/>
              </a:ext>
            </a:extLst>
          </p:cNvPr>
          <p:cNvSpPr txBox="1"/>
          <p:nvPr/>
        </p:nvSpPr>
        <p:spPr>
          <a:xfrm>
            <a:off x="1164610" y="587829"/>
            <a:ext cx="108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50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0" name="السؤال">
            <a:extLst>
              <a:ext uri="{FF2B5EF4-FFF2-40B4-BE49-F238E27FC236}">
                <a16:creationId xmlns:a16="http://schemas.microsoft.com/office/drawing/2014/main" xmlns="" id="{C70AED6B-92B1-4BE9-A50D-73F99ADF7504}"/>
              </a:ext>
            </a:extLst>
          </p:cNvPr>
          <p:cNvSpPr/>
          <p:nvPr/>
        </p:nvSpPr>
        <p:spPr>
          <a:xfrm>
            <a:off x="7957416" y="587829"/>
            <a:ext cx="4146138" cy="949464"/>
          </a:xfrm>
          <a:prstGeom prst="rect">
            <a:avLst/>
          </a:prstGeom>
          <a:solidFill>
            <a:srgbClr val="E12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العدد الذي يقبل القسمة على ٢ 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1" name="خطأ 1">
            <a:extLst>
              <a:ext uri="{FF2B5EF4-FFF2-40B4-BE49-F238E27FC236}">
                <a16:creationId xmlns:a16="http://schemas.microsoft.com/office/drawing/2014/main" xmlns="" id="{0357CCB4-6385-4102-A5F9-224985EE0091}"/>
              </a:ext>
            </a:extLst>
          </p:cNvPr>
          <p:cNvSpPr/>
          <p:nvPr/>
        </p:nvSpPr>
        <p:spPr>
          <a:xfrm>
            <a:off x="7985992" y="1690007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٣٨٧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2" name="صحيح">
            <a:extLst>
              <a:ext uri="{FF2B5EF4-FFF2-40B4-BE49-F238E27FC236}">
                <a16:creationId xmlns:a16="http://schemas.microsoft.com/office/drawing/2014/main" xmlns="" id="{A5C6C21F-1FFB-404D-9349-4E599142F56C}"/>
              </a:ext>
            </a:extLst>
          </p:cNvPr>
          <p:cNvSpPr/>
          <p:nvPr/>
        </p:nvSpPr>
        <p:spPr>
          <a:xfrm>
            <a:off x="7972363" y="2510150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٢٠٣٩٤٤</a:t>
            </a:r>
            <a:r>
              <a:rPr kumimoji="0" lang="ar-A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 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3" name="خطأ 2">
            <a:extLst>
              <a:ext uri="{FF2B5EF4-FFF2-40B4-BE49-F238E27FC236}">
                <a16:creationId xmlns:a16="http://schemas.microsoft.com/office/drawing/2014/main" xmlns="" id="{57FA245C-F342-4900-8FD1-C53E0E3FEF24}"/>
              </a:ext>
            </a:extLst>
          </p:cNvPr>
          <p:cNvSpPr/>
          <p:nvPr/>
        </p:nvSpPr>
        <p:spPr>
          <a:xfrm>
            <a:off x="7985992" y="3330293"/>
            <a:ext cx="4146138" cy="69600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٢٠٣٩٤٧٨١</a:t>
            </a:r>
            <a:r>
              <a:rPr kumimoji="0" lang="ar-A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 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grpSp>
        <p:nvGrpSpPr>
          <p:cNvPr id="20" name="الدبابيس">
            <a:extLst>
              <a:ext uri="{FF2B5EF4-FFF2-40B4-BE49-F238E27FC236}">
                <a16:creationId xmlns:a16="http://schemas.microsoft.com/office/drawing/2014/main" xmlns="" id="{5861E564-7697-4686-85E4-EF35C8EB363A}"/>
              </a:ext>
            </a:extLst>
          </p:cNvPr>
          <p:cNvGrpSpPr/>
          <p:nvPr/>
        </p:nvGrpSpPr>
        <p:grpSpPr>
          <a:xfrm>
            <a:off x="5733735" y="2386012"/>
            <a:ext cx="719502" cy="909951"/>
            <a:chOff x="5733735" y="2386012"/>
            <a:chExt cx="719502" cy="9099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16E1814-F527-4FA4-9F17-ABF79C551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079" y="2386012"/>
              <a:ext cx="238158" cy="7240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28AD9D1-22F3-49F0-B6CE-B5487747F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735" y="2439593"/>
              <a:ext cx="238158" cy="7240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6222561-EE50-4EE5-803C-0E20421B1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482154"/>
              <a:ext cx="238158" cy="7240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F2523550-A2F7-46D7-A9FD-5E628DA2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842" y="2477492"/>
              <a:ext cx="238158" cy="7240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7806265-6E23-45A4-9DA3-753468662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921" y="2571962"/>
              <a:ext cx="238158" cy="724001"/>
            </a:xfrm>
            <a:prstGeom prst="rect">
              <a:avLst/>
            </a:prstGeom>
          </p:spPr>
        </p:pic>
      </p:grpSp>
      <p:pic>
        <p:nvPicPr>
          <p:cNvPr id="22" name="STRIKE">
            <a:extLst>
              <a:ext uri="{FF2B5EF4-FFF2-40B4-BE49-F238E27FC236}">
                <a16:creationId xmlns:a16="http://schemas.microsoft.com/office/drawing/2014/main" xmlns="" id="{520922F7-C311-463B-B7DB-C56BAAA47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49" y="149592"/>
            <a:ext cx="2857899" cy="1419423"/>
          </a:xfrm>
          <a:prstGeom prst="rect">
            <a:avLst/>
          </a:prstGeom>
        </p:spPr>
      </p:pic>
      <p:sp>
        <p:nvSpPr>
          <p:cNvPr id="23" name="Arrow: Right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125B37B-82CD-4A9B-8AE7-8EBECAE85ACF}"/>
              </a:ext>
            </a:extLst>
          </p:cNvPr>
          <p:cNvSpPr/>
          <p:nvPr/>
        </p:nvSpPr>
        <p:spPr>
          <a:xfrm>
            <a:off x="9100457" y="5623863"/>
            <a:ext cx="1763486" cy="1234137"/>
          </a:xfrm>
          <a:prstGeom prst="rightArrow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156087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1"/>
    </mc:Choice>
    <mc:Fallback xmlns="">
      <p:transition spd="slow" advTm="2863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00039 -0.4370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wl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wl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12422 -0.4189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32773 -0.41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93" y="-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8993" y="870857"/>
            <a:ext cx="607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أحسنت انت الرابح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360" y="2137767"/>
            <a:ext cx="4533900" cy="334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1"/>
    </mc:Choice>
    <mc:Fallback xmlns="">
      <p:transition spd="slow" advTm="28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020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7280" y="2856411"/>
            <a:ext cx="953588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FF00"/>
                </a:solidFill>
              </a:rPr>
              <a:t>1</a:t>
            </a:r>
            <a:r>
              <a:rPr lang="ar-SA" sz="4000" b="1" dirty="0" smtClean="0">
                <a:solidFill>
                  <a:srgbClr val="FFFF00"/>
                </a:solidFill>
              </a:rPr>
              <a:t>- أن يميز الطالب بين العدد الزوجي والعدد الفردي</a:t>
            </a:r>
          </a:p>
          <a:p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60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6668"/>
            <a:ext cx="7795846" cy="586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023360" y="543594"/>
            <a:ext cx="537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97" y="3344360"/>
            <a:ext cx="8029575" cy="2798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26" y="2020921"/>
            <a:ext cx="9198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 smtClean="0">
                <a:latin typeface="Traditional Arabic" pitchFamily="18" charset="-78"/>
                <a:cs typeface="Traditional Arabic" pitchFamily="18" charset="-78"/>
              </a:rPr>
              <a:t>لوّن الأعداد التي تقبل القسمة على 2 باللون </a:t>
            </a:r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الأصفر</a:t>
            </a:r>
            <a:r>
              <a:rPr lang="ar-SA" sz="4000" b="1" dirty="0" smtClean="0">
                <a:latin typeface="Traditional Arabic" pitchFamily="18" charset="-78"/>
                <a:cs typeface="Traditional Arabic" pitchFamily="18" charset="-78"/>
              </a:rPr>
              <a:t>، والأعداد التي لا تقبل القسمة على 2 باللون </a:t>
            </a:r>
            <a:r>
              <a:rPr lang="ar-SA" sz="4000" b="1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الأحمر</a:t>
            </a:r>
            <a:r>
              <a:rPr lang="ar-SA" sz="4000" b="1" dirty="0" smtClean="0">
                <a:latin typeface="Traditional Arabic" pitchFamily="18" charset="-78"/>
                <a:cs typeface="Traditional Arabic" pitchFamily="18" charset="-78"/>
              </a:rPr>
              <a:t>. </a:t>
            </a:r>
            <a:endParaRPr lang="en-US" sz="40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09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1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5016" y="643346"/>
            <a:ext cx="956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/>
              <a:t> </a:t>
            </a:r>
            <a:r>
              <a:rPr lang="ar-SA" sz="2400" b="1" dirty="0" smtClean="0"/>
              <a:t>  </a:t>
            </a:r>
            <a:r>
              <a:rPr lang="ar-SA" sz="3600" b="1" dirty="0" smtClean="0">
                <a:solidFill>
                  <a:srgbClr val="FFFF00"/>
                </a:solidFill>
              </a:rPr>
              <a:t>هيا بنا  نحدد أي من هذه الأعداد من مضاعفات العدد ٢: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33536"/>
              </p:ext>
            </p:extLst>
          </p:nvPr>
        </p:nvGraphicFramePr>
        <p:xfrm>
          <a:off x="818606" y="1486020"/>
          <a:ext cx="10476412" cy="4182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905">
                  <a:extLst>
                    <a:ext uri="{9D8B030D-6E8A-4147-A177-3AD203B41FA5}">
                      <a16:colId xmlns:a16="http://schemas.microsoft.com/office/drawing/2014/main" xmlns="" val="3990546081"/>
                    </a:ext>
                  </a:extLst>
                </a:gridCol>
                <a:gridCol w="3680217">
                  <a:extLst>
                    <a:ext uri="{9D8B030D-6E8A-4147-A177-3AD203B41FA5}">
                      <a16:colId xmlns:a16="http://schemas.microsoft.com/office/drawing/2014/main" xmlns="" val="267957998"/>
                    </a:ext>
                  </a:extLst>
                </a:gridCol>
                <a:gridCol w="3082290">
                  <a:extLst>
                    <a:ext uri="{9D8B030D-6E8A-4147-A177-3AD203B41FA5}">
                      <a16:colId xmlns:a16="http://schemas.microsoft.com/office/drawing/2014/main" xmlns="" val="1571193691"/>
                    </a:ext>
                  </a:extLst>
                </a:gridCol>
              </a:tblGrid>
              <a:tr h="524885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ليس مضاعف للعدد ٢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مضاعف للعدد</a:t>
                      </a:r>
                      <a:r>
                        <a:rPr lang="ar-SA" sz="2800" baseline="0" dirty="0" smtClean="0"/>
                        <a:t> ٢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/>
                        <a:t>العدد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7794220"/>
                  </a:ext>
                </a:extLst>
              </a:tr>
              <a:tr h="524885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5400" b="1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١٢</a:t>
                      </a:r>
                      <a:endParaRPr lang="en-US" sz="5400" b="1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83350751"/>
                  </a:ext>
                </a:extLst>
              </a:tr>
              <a:tr h="524885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5400" b="1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٤٤</a:t>
                      </a:r>
                      <a:endParaRPr lang="en-US" sz="5400" b="1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226489"/>
                  </a:ext>
                </a:extLst>
              </a:tr>
              <a:tr h="52488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5400" b="1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٢٥</a:t>
                      </a:r>
                      <a:endParaRPr lang="en-US" sz="5400" b="1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9059175"/>
                  </a:ext>
                </a:extLst>
              </a:tr>
              <a:tr h="524885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5400" b="1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٢٨</a:t>
                      </a:r>
                      <a:endParaRPr lang="en-US" sz="5400" b="1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691192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45874" y="2274374"/>
            <a:ext cx="3918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C00000"/>
                </a:solidFill>
              </a:rPr>
              <a:t>نعم، لأن ٦ × ٢ = ١٢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1338" y="3218021"/>
            <a:ext cx="3466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002060"/>
                </a:solidFill>
              </a:rPr>
              <a:t>نعم، لأن ٢٢ × ٢ =٤٤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394" y="4124676"/>
            <a:ext cx="4005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002060"/>
                </a:solidFill>
              </a:rPr>
              <a:t>لا، لأنه لا يوجد عدد × ٢ =٢٥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8939" y="4969776"/>
            <a:ext cx="3535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C00000"/>
                </a:solidFill>
              </a:rPr>
              <a:t>نعم، لأن ١٤ × ٢ =٢٨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>
            <a:hlinkClick r:id="rId3"/>
          </p:cNvPr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4" y="0"/>
            <a:ext cx="12192000" cy="6858000"/>
          </a:xfrm>
          <a:prstGeom prst="rect">
            <a:avLst/>
          </a:prstGeom>
        </p:spPr>
      </p:pic>
      <p:sp>
        <p:nvSpPr>
          <p:cNvPr id="5" name="Curved Up Ribbon 4"/>
          <p:cNvSpPr/>
          <p:nvPr/>
        </p:nvSpPr>
        <p:spPr>
          <a:xfrm>
            <a:off x="2964877" y="297107"/>
            <a:ext cx="7091436" cy="866760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2800" dirty="0">
                <a:solidFill>
                  <a:srgbClr val="FFFF00"/>
                </a:solidFill>
              </a:rPr>
              <a:t>هيا نجد حاصل ضرب ما يلي 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80288" y="1440573"/>
            <a:ext cx="140070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٣ × ٢ =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506040" y="4586476"/>
            <a:ext cx="24921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chemeClr val="tx1"/>
                </a:solidFill>
              </a:rPr>
              <a:t>هي أعداد زوجية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7515" y="4586858"/>
            <a:ext cx="748725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3200" dirty="0" smtClean="0">
                <a:solidFill>
                  <a:srgbClr val="002060"/>
                </a:solidFill>
              </a:rPr>
              <a:t>وهذه النواتج:  هي مضاعفات العدد ٢ أي تقسم على </a:t>
            </a:r>
            <a:r>
              <a:rPr lang="ar-SA" sz="3200" dirty="0" smtClean="0">
                <a:solidFill>
                  <a:srgbClr val="FF0000"/>
                </a:solidFill>
              </a:rPr>
              <a:t>٢</a:t>
            </a:r>
            <a:r>
              <a:rPr lang="ar-SA" sz="2800" dirty="0" smtClean="0"/>
              <a:t> 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7081557" y="1392798"/>
            <a:ext cx="140070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٥ × ٢ = 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556875" y="1388561"/>
            <a:ext cx="140070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٦ × ٢ = 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8655606" y="1427828"/>
            <a:ext cx="140070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٤ × ٢ = 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4032193" y="1368357"/>
            <a:ext cx="140070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٧ × ٢ = 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458144" y="1363764"/>
            <a:ext cx="140070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٨ × ٢ = 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884095" y="1355305"/>
            <a:ext cx="140070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800" dirty="0" smtClean="0"/>
              <a:t>٩ × ٢ = </a:t>
            </a:r>
            <a:endParaRPr lang="en-US" sz="28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781910" y="1982405"/>
            <a:ext cx="0" cy="534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276365" y="1982405"/>
            <a:ext cx="0" cy="534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263499" y="1940207"/>
            <a:ext cx="0" cy="534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732546" y="1940207"/>
            <a:ext cx="0" cy="534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355959" y="1951048"/>
            <a:ext cx="0" cy="534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0825814" y="2006527"/>
            <a:ext cx="0" cy="534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639256" y="1908558"/>
            <a:ext cx="0" cy="534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Isosceles Triangle 32"/>
          <p:cNvSpPr/>
          <p:nvPr/>
        </p:nvSpPr>
        <p:spPr>
          <a:xfrm>
            <a:off x="8915399" y="2465950"/>
            <a:ext cx="859433" cy="758931"/>
          </a:xfrm>
          <a:prstGeom prst="triangle">
            <a:avLst>
              <a:gd name="adj" fmla="val 522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٨</a:t>
            </a:r>
            <a:endParaRPr lang="en-US" sz="2400" dirty="0"/>
          </a:p>
        </p:txBody>
      </p:sp>
      <p:sp>
        <p:nvSpPr>
          <p:cNvPr id="34" name="Isosceles Triangle 33"/>
          <p:cNvSpPr/>
          <p:nvPr/>
        </p:nvSpPr>
        <p:spPr>
          <a:xfrm>
            <a:off x="5733807" y="2527494"/>
            <a:ext cx="1008295" cy="747832"/>
          </a:xfrm>
          <a:prstGeom prst="triangle">
            <a:avLst>
              <a:gd name="adj" fmla="val 522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١٢</a:t>
            </a:r>
            <a:endParaRPr lang="en-US" sz="2400" dirty="0"/>
          </a:p>
        </p:txBody>
      </p:sp>
      <p:sp>
        <p:nvSpPr>
          <p:cNvPr id="35" name="Isosceles Triangle 34"/>
          <p:cNvSpPr/>
          <p:nvPr/>
        </p:nvSpPr>
        <p:spPr>
          <a:xfrm>
            <a:off x="7223132" y="2540212"/>
            <a:ext cx="1093019" cy="684050"/>
          </a:xfrm>
          <a:prstGeom prst="triangle">
            <a:avLst>
              <a:gd name="adj" fmla="val 522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١٠</a:t>
            </a:r>
            <a:endParaRPr lang="en-US" sz="2400" dirty="0"/>
          </a:p>
        </p:txBody>
      </p:sp>
      <p:sp>
        <p:nvSpPr>
          <p:cNvPr id="36" name="Isosceles Triangle 35"/>
          <p:cNvSpPr/>
          <p:nvPr/>
        </p:nvSpPr>
        <p:spPr>
          <a:xfrm>
            <a:off x="4179284" y="2516737"/>
            <a:ext cx="1065515" cy="748372"/>
          </a:xfrm>
          <a:prstGeom prst="triangle">
            <a:avLst>
              <a:gd name="adj" fmla="val 522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١٤</a:t>
            </a:r>
            <a:endParaRPr lang="en-US" sz="2400" dirty="0"/>
          </a:p>
        </p:txBody>
      </p:sp>
      <p:sp>
        <p:nvSpPr>
          <p:cNvPr id="37" name="Isosceles Triangle 36"/>
          <p:cNvSpPr/>
          <p:nvPr/>
        </p:nvSpPr>
        <p:spPr>
          <a:xfrm>
            <a:off x="10370820" y="2560521"/>
            <a:ext cx="909988" cy="663741"/>
          </a:xfrm>
          <a:prstGeom prst="triangle">
            <a:avLst>
              <a:gd name="adj" fmla="val 522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٦</a:t>
            </a:r>
            <a:endParaRPr lang="en-US" sz="2400" dirty="0"/>
          </a:p>
        </p:txBody>
      </p:sp>
      <p:sp>
        <p:nvSpPr>
          <p:cNvPr id="38" name="Isosceles Triangle 37"/>
          <p:cNvSpPr/>
          <p:nvPr/>
        </p:nvSpPr>
        <p:spPr>
          <a:xfrm>
            <a:off x="2700180" y="2486879"/>
            <a:ext cx="1039326" cy="745622"/>
          </a:xfrm>
          <a:prstGeom prst="triangle">
            <a:avLst>
              <a:gd name="adj" fmla="val 522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١٦</a:t>
            </a:r>
            <a:endParaRPr lang="en-US" sz="2400" dirty="0"/>
          </a:p>
        </p:txBody>
      </p:sp>
      <p:sp>
        <p:nvSpPr>
          <p:cNvPr id="39" name="Isosceles Triangle 38"/>
          <p:cNvSpPr/>
          <p:nvPr/>
        </p:nvSpPr>
        <p:spPr>
          <a:xfrm>
            <a:off x="1093831" y="2481907"/>
            <a:ext cx="1068857" cy="742355"/>
          </a:xfrm>
          <a:prstGeom prst="triangle">
            <a:avLst>
              <a:gd name="adj" fmla="val 522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/>
              <a:t>١٨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3294</TotalTime>
  <Words>823</Words>
  <Application>Microsoft Office PowerPoint</Application>
  <PresentationFormat>Personnalisé</PresentationFormat>
  <Paragraphs>289</Paragraphs>
  <Slides>52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54" baseType="lpstr">
      <vt:lpstr>نسق Office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رياضيات الصف الرابع قابلية القسمة على 2الفصل الثاني الوحدة السابعة</dc:title>
  <dc:subject>عرض بوربوينت قابلية القسمة على 2رياضيات الصف الرابع الفصل الثاني الوحدة السابعة</dc:subject>
  <dc:creator>الملتقى التربوي</dc:creator>
  <cp:keywords>رياضيات; الصف الرابع; الفصل الثاني; عرض بوربوينت</cp:keywords>
  <dc:description>عرض بوربوينت رياضيات الصف الرابع الفصل الثاني الوحدة السابعة قابلية القسمة على 2</dc:description>
  <cp:lastModifiedBy>HDNL2GSR557</cp:lastModifiedBy>
  <cp:revision>116</cp:revision>
  <dcterms:created xsi:type="dcterms:W3CDTF">2021-03-08T01:44:21Z</dcterms:created>
  <dcterms:modified xsi:type="dcterms:W3CDTF">2021-03-09T00:24:55Z</dcterms:modified>
  <cp:category>عرض بوربوينت; رياضيات; الصف الرابع; الفصل الثاني</cp:category>
</cp:coreProperties>
</file>