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0" r:id="rId2"/>
    <p:sldId id="279" r:id="rId3"/>
    <p:sldId id="258" r:id="rId4"/>
    <p:sldId id="259" r:id="rId5"/>
    <p:sldId id="281" r:id="rId6"/>
    <p:sldId id="265" r:id="rId7"/>
    <p:sldId id="285" r:id="rId8"/>
    <p:sldId id="272" r:id="rId9"/>
    <p:sldId id="283" r:id="rId10"/>
    <p:sldId id="264" r:id="rId11"/>
    <p:sldId id="293" r:id="rId12"/>
    <p:sldId id="292" r:id="rId13"/>
    <p:sldId id="294" r:id="rId14"/>
    <p:sldId id="307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5" r:id="rId24"/>
    <p:sldId id="304" r:id="rId25"/>
    <p:sldId id="306" r:id="rId26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A1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>
        <p:scale>
          <a:sx n="81" d="100"/>
          <a:sy n="81" d="100"/>
        </p:scale>
        <p:origin x="-1692" y="-6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37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53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73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54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55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81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36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94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46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47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40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8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pal.net/library/?app=content.list&amp;level=4&amp;semester=2&amp;subject=2&amp;type=5&amp;submit=submit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ordwall.net/resource/3485355" TargetMode="Externa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www.wepal.net/library/?app=content.list&amp;level=4&amp;semester=2&amp;subject=2&amp;type=2&amp;submit=submit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slide" Target="slide16.xml"/><Relationship Id="rId3" Type="http://schemas.openxmlformats.org/officeDocument/2006/relationships/slide" Target="slide3.xml"/><Relationship Id="rId7" Type="http://schemas.openxmlformats.org/officeDocument/2006/relationships/slide" Target="slide12.xml"/><Relationship Id="rId12" Type="http://schemas.openxmlformats.org/officeDocument/2006/relationships/slide" Target="slide5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10.xml"/><Relationship Id="rId1" Type="http://schemas.openxmlformats.org/officeDocument/2006/relationships/tags" Target="../tags/tag1.xml"/><Relationship Id="rId6" Type="http://schemas.openxmlformats.org/officeDocument/2006/relationships/slide" Target="slide20.xml"/><Relationship Id="rId11" Type="http://schemas.openxmlformats.org/officeDocument/2006/relationships/slide" Target="slide4.xml"/><Relationship Id="rId5" Type="http://schemas.openxmlformats.org/officeDocument/2006/relationships/image" Target="../media/image4.jpeg"/><Relationship Id="rId15" Type="http://schemas.openxmlformats.org/officeDocument/2006/relationships/slide" Target="slide9.xml"/><Relationship Id="rId10" Type="http://schemas.openxmlformats.org/officeDocument/2006/relationships/slide" Target="slide18.xml"/><Relationship Id="rId4" Type="http://schemas.openxmlformats.org/officeDocument/2006/relationships/image" Target="../media/image3.emf"/><Relationship Id="rId9" Type="http://schemas.openxmlformats.org/officeDocument/2006/relationships/slide" Target="slide8.xml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الرِّياضِيّات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585598" y="3163277"/>
            <a:ext cx="30235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الصَّفُّ الرابع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7619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589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384" y="1590428"/>
            <a:ext cx="8993232" cy="335604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072640" y="3690257"/>
            <a:ext cx="71802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800" dirty="0"/>
              <a:t> </a:t>
            </a:r>
            <a:r>
              <a:rPr lang="ar-SA" sz="2800" dirty="0" smtClean="0"/>
              <a:t> ١١ × ٣ = ٣٣ شخص ، ويبقى شخصان . ‌أي أن عدد الطاولات غير كافٍ 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4908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الْعَرْض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0547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4616" y="505097"/>
            <a:ext cx="5747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dirty="0" smtClean="0">
                <a:solidFill>
                  <a:srgbClr val="FFFF00"/>
                </a:solidFill>
              </a:rPr>
              <a:t>هيّا نحدد مضاعفات العدد ٣</a:t>
            </a:r>
            <a:endParaRPr lang="en-US" sz="4000" dirty="0">
              <a:solidFill>
                <a:srgbClr val="FFFF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577358"/>
              </p:ext>
            </p:extLst>
          </p:nvPr>
        </p:nvGraphicFramePr>
        <p:xfrm>
          <a:off x="1349829" y="1207346"/>
          <a:ext cx="9062718" cy="463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0906">
                  <a:extLst>
                    <a:ext uri="{9D8B030D-6E8A-4147-A177-3AD203B41FA5}">
                      <a16:colId xmlns:a16="http://schemas.microsoft.com/office/drawing/2014/main" xmlns="" val="4133414190"/>
                    </a:ext>
                  </a:extLst>
                </a:gridCol>
                <a:gridCol w="3020906">
                  <a:extLst>
                    <a:ext uri="{9D8B030D-6E8A-4147-A177-3AD203B41FA5}">
                      <a16:colId xmlns:a16="http://schemas.microsoft.com/office/drawing/2014/main" xmlns="" val="3830964239"/>
                    </a:ext>
                  </a:extLst>
                </a:gridCol>
                <a:gridCol w="3020906">
                  <a:extLst>
                    <a:ext uri="{9D8B030D-6E8A-4147-A177-3AD203B41FA5}">
                      <a16:colId xmlns:a16="http://schemas.microsoft.com/office/drawing/2014/main" xmlns="" val="4951911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SA" sz="3200" dirty="0" smtClean="0"/>
                        <a:t>ليس من مضاعفات ٣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 smtClean="0"/>
                        <a:t>مضاعف للعدد ٣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 smtClean="0"/>
                        <a:t>العدد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61941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43010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06327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78668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141968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291186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06127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9931167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294913" y="1819038"/>
            <a:ext cx="957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dirty="0" smtClean="0"/>
              <a:t>٢٧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8294912" y="4685124"/>
            <a:ext cx="957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dirty="0" smtClean="0"/>
              <a:t>٦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8377643" y="5331731"/>
            <a:ext cx="957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dirty="0" smtClean="0"/>
              <a:t>٢٢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8294913" y="3027436"/>
            <a:ext cx="957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dirty="0" smtClean="0"/>
              <a:t>١١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8294912" y="3498182"/>
            <a:ext cx="957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dirty="0" smtClean="0"/>
              <a:t>١٨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8294912" y="4114719"/>
            <a:ext cx="957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dirty="0" smtClean="0"/>
              <a:t>٢١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8294912" y="2386410"/>
            <a:ext cx="957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dirty="0" smtClean="0"/>
              <a:t>٩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5402216" y="1838894"/>
            <a:ext cx="957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dirty="0" smtClean="0"/>
              <a:t>نعم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5396409" y="3466008"/>
            <a:ext cx="957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dirty="0" smtClean="0"/>
              <a:t>نعم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5396409" y="4024148"/>
            <a:ext cx="957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dirty="0" smtClean="0"/>
              <a:t>نعم</a:t>
            </a:r>
            <a:endParaRPr lang="en-US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5426889" y="4685123"/>
            <a:ext cx="957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dirty="0" smtClean="0"/>
              <a:t>نعم</a:t>
            </a:r>
            <a:endParaRPr lang="en-US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5396409" y="2308646"/>
            <a:ext cx="957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dirty="0" smtClean="0"/>
              <a:t>نعم</a:t>
            </a:r>
            <a:endParaRPr lang="en-US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2415176" y="2893421"/>
            <a:ext cx="957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dirty="0" smtClean="0"/>
              <a:t>لا</a:t>
            </a:r>
            <a:endParaRPr lang="en-US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2415175" y="5293631"/>
            <a:ext cx="957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dirty="0" smtClean="0"/>
              <a:t>لا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5885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89" y="95492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8188" y="558356"/>
            <a:ext cx="10563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00" b="1" dirty="0" smtClean="0">
                <a:solidFill>
                  <a:srgbClr val="00B0F0"/>
                </a:solidFill>
              </a:rPr>
              <a:t>    الآن هيا بنا نكمل الجدول بجمع أرقام كل عدد معطى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2766456"/>
              </p:ext>
            </p:extLst>
          </p:nvPr>
        </p:nvGraphicFramePr>
        <p:xfrm>
          <a:off x="1349829" y="1349961"/>
          <a:ext cx="9261565" cy="1430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8604">
                  <a:extLst>
                    <a:ext uri="{9D8B030D-6E8A-4147-A177-3AD203B41FA5}">
                      <a16:colId xmlns:a16="http://schemas.microsoft.com/office/drawing/2014/main" xmlns="" val="675045432"/>
                    </a:ext>
                  </a:extLst>
                </a:gridCol>
                <a:gridCol w="1858604">
                  <a:extLst>
                    <a:ext uri="{9D8B030D-6E8A-4147-A177-3AD203B41FA5}">
                      <a16:colId xmlns:a16="http://schemas.microsoft.com/office/drawing/2014/main" xmlns="" val="1302951694"/>
                    </a:ext>
                  </a:extLst>
                </a:gridCol>
                <a:gridCol w="1858604">
                  <a:extLst>
                    <a:ext uri="{9D8B030D-6E8A-4147-A177-3AD203B41FA5}">
                      <a16:colId xmlns:a16="http://schemas.microsoft.com/office/drawing/2014/main" xmlns="" val="520760083"/>
                    </a:ext>
                  </a:extLst>
                </a:gridCol>
                <a:gridCol w="1858604">
                  <a:extLst>
                    <a:ext uri="{9D8B030D-6E8A-4147-A177-3AD203B41FA5}">
                      <a16:colId xmlns:a16="http://schemas.microsoft.com/office/drawing/2014/main" xmlns="" val="755223232"/>
                    </a:ext>
                  </a:extLst>
                </a:gridCol>
                <a:gridCol w="1827149">
                  <a:extLst>
                    <a:ext uri="{9D8B030D-6E8A-4147-A177-3AD203B41FA5}">
                      <a16:colId xmlns:a16="http://schemas.microsoft.com/office/drawing/2014/main" xmlns="" val="3768147633"/>
                    </a:ext>
                  </a:extLst>
                </a:gridCol>
              </a:tblGrid>
              <a:tr h="715134">
                <a:tc>
                  <a:txBody>
                    <a:bodyPr/>
                    <a:lstStyle/>
                    <a:p>
                      <a:pPr algn="ctr"/>
                      <a:endParaRPr lang="ar-SA" sz="1200" dirty="0" smtClean="0"/>
                    </a:p>
                    <a:p>
                      <a:pPr algn="ctr"/>
                      <a:r>
                        <a:rPr lang="ar-SA" sz="2400" dirty="0" smtClean="0"/>
                        <a:t>١٥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ar-SA" sz="1200" dirty="0" smtClean="0"/>
                    </a:p>
                    <a:p>
                      <a:pPr algn="ctr"/>
                      <a:r>
                        <a:rPr lang="ar-SA" sz="2400" dirty="0" smtClean="0"/>
                        <a:t>٤٨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ar-SA" sz="1200" dirty="0" smtClean="0"/>
                    </a:p>
                    <a:p>
                      <a:pPr algn="ctr"/>
                      <a:r>
                        <a:rPr lang="ar-SA" sz="2400" dirty="0" smtClean="0"/>
                        <a:t>١٨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ar-SA" sz="1200" dirty="0" smtClean="0"/>
                    </a:p>
                    <a:p>
                      <a:pPr algn="ctr"/>
                      <a:r>
                        <a:rPr lang="ar-SA" sz="2400" dirty="0" smtClean="0"/>
                        <a:t>٢٧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200" dirty="0" smtClean="0"/>
                    </a:p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dirty="0" smtClean="0"/>
                        <a:t>العدد </a:t>
                      </a:r>
                      <a:endParaRPr lang="en-US" sz="2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13137698"/>
                  </a:ext>
                </a:extLst>
              </a:tr>
              <a:tr h="715134"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ar-SA" sz="1050" dirty="0" smtClean="0"/>
                    </a:p>
                    <a:p>
                      <a:pPr algn="ctr"/>
                      <a:endParaRPr lang="ar-SA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100" dirty="0" smtClean="0"/>
                    </a:p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dirty="0" smtClean="0"/>
                        <a:t>مجموع الأرقام</a:t>
                      </a:r>
                      <a:endParaRPr lang="en-US" sz="2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70371257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21920" y="2780229"/>
            <a:ext cx="1154756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 smtClean="0">
                <a:solidFill>
                  <a:schemeClr val="bg1"/>
                </a:solidFill>
              </a:rPr>
              <a:t> </a:t>
            </a:r>
            <a:r>
              <a:rPr lang="ar-SA" sz="3600" dirty="0" smtClean="0">
                <a:solidFill>
                  <a:srgbClr val="FFFF00"/>
                </a:solidFill>
              </a:rPr>
              <a:t>نلاحظ: </a:t>
            </a:r>
            <a:r>
              <a:rPr lang="ar-SA" sz="2400" dirty="0" smtClean="0">
                <a:solidFill>
                  <a:schemeClr val="bg1"/>
                </a:solidFill>
              </a:rPr>
              <a:t>أن مجموع أرقام الأعداد على النحو الآتي </a:t>
            </a:r>
            <a:r>
              <a:rPr lang="ar-SA" sz="2800" dirty="0" smtClean="0">
                <a:solidFill>
                  <a:schemeClr val="bg1"/>
                </a:solidFill>
              </a:rPr>
              <a:t>( ٩ ، ٦ ، ١٢ )</a:t>
            </a:r>
            <a:r>
              <a:rPr lang="ar-SA" sz="2400" dirty="0" smtClean="0">
                <a:solidFill>
                  <a:schemeClr val="bg1"/>
                </a:solidFill>
              </a:rPr>
              <a:t>من مضاعفات العدد ٣،</a:t>
            </a:r>
          </a:p>
          <a:p>
            <a:r>
              <a:rPr lang="ar-SA" sz="2400" dirty="0" smtClean="0">
                <a:solidFill>
                  <a:schemeClr val="bg1"/>
                </a:solidFill>
              </a:rPr>
              <a:t> أي  تقبل القسمة</a:t>
            </a:r>
            <a:r>
              <a:rPr lang="ar-SA" sz="2800" dirty="0" smtClean="0">
                <a:solidFill>
                  <a:schemeClr val="bg1"/>
                </a:solidFill>
              </a:rPr>
              <a:t> </a:t>
            </a:r>
            <a:r>
              <a:rPr lang="ar-SA" sz="2400" dirty="0" smtClean="0">
                <a:solidFill>
                  <a:schemeClr val="bg1"/>
                </a:solidFill>
              </a:rPr>
              <a:t>على العدد ٣ </a:t>
            </a:r>
          </a:p>
          <a:p>
            <a:r>
              <a:rPr lang="ar-SA" sz="2800" b="1" dirty="0" smtClean="0">
                <a:solidFill>
                  <a:schemeClr val="accent4"/>
                </a:solidFill>
              </a:rPr>
              <a:t>مثال آخر : </a:t>
            </a:r>
          </a:p>
          <a:p>
            <a:r>
              <a:rPr lang="ar-SA" sz="2800" dirty="0">
                <a:solidFill>
                  <a:schemeClr val="bg1"/>
                </a:solidFill>
              </a:rPr>
              <a:t> </a:t>
            </a:r>
            <a:r>
              <a:rPr lang="ar-SA" sz="2800" dirty="0" smtClean="0">
                <a:solidFill>
                  <a:schemeClr val="bg1"/>
                </a:solidFill>
              </a:rPr>
              <a:t>  ٢١   مجموع أرقامه هو  ١ + ٢ =٣ وهو من مضاعفات العدد ٣. </a:t>
            </a:r>
          </a:p>
          <a:p>
            <a:endParaRPr lang="ar-SA" sz="2800" dirty="0">
              <a:solidFill>
                <a:schemeClr val="bg1"/>
              </a:solidFill>
            </a:endParaRPr>
          </a:p>
          <a:p>
            <a:r>
              <a:rPr lang="ar-SA" sz="2800" dirty="0" smtClean="0">
                <a:solidFill>
                  <a:schemeClr val="bg1"/>
                </a:solidFill>
              </a:rPr>
              <a:t> </a:t>
            </a:r>
          </a:p>
          <a:p>
            <a:endParaRPr lang="ar-SA" sz="2800" dirty="0"/>
          </a:p>
          <a:p>
            <a:endParaRPr lang="ar-SA" sz="2800" dirty="0" smtClean="0"/>
          </a:p>
          <a:p>
            <a:endParaRPr lang="ar-SA" sz="2800" dirty="0"/>
          </a:p>
          <a:p>
            <a:endParaRPr lang="ar-SA" sz="2800" dirty="0" smtClean="0"/>
          </a:p>
        </p:txBody>
      </p:sp>
      <p:pic>
        <p:nvPicPr>
          <p:cNvPr id="14" name="Picture 1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508" y="4783015"/>
            <a:ext cx="10774177" cy="15951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39524" y="5593510"/>
            <a:ext cx="8029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800" dirty="0" smtClean="0"/>
              <a:t>         مجموع أرقامه من مضاعفات العدد ٣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7231377" y="2189204"/>
            <a:ext cx="1611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dirty="0" smtClean="0"/>
              <a:t>٧+٢= ٩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656262" y="2203072"/>
            <a:ext cx="1611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dirty="0" smtClean="0"/>
              <a:t>٥ +١ = ٦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455125" y="2189202"/>
            <a:ext cx="1611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dirty="0" smtClean="0"/>
              <a:t>٨ + ٤= ١٢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441764" y="2189203"/>
            <a:ext cx="1611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dirty="0" smtClean="0"/>
              <a:t>٨ +١= 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80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89" y="95492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8188" y="558356"/>
            <a:ext cx="10563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800" b="1" dirty="0" smtClean="0">
                <a:solidFill>
                  <a:srgbClr val="00B0F0"/>
                </a:solidFill>
                <a:latin typeface="Traditional Arabic" pitchFamily="18" charset="-78"/>
                <a:cs typeface="Traditional Arabic" pitchFamily="18" charset="-78"/>
              </a:rPr>
              <a:t>أجابت كل من نور وإيمان على السؤال الآتي:</a:t>
            </a:r>
          </a:p>
        </p:txBody>
      </p:sp>
      <p:sp>
        <p:nvSpPr>
          <p:cNvPr id="20" name="TextBox 3"/>
          <p:cNvSpPr txBox="1"/>
          <p:nvPr/>
        </p:nvSpPr>
        <p:spPr>
          <a:xfrm>
            <a:off x="1089912" y="1214845"/>
            <a:ext cx="10563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8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هل يقبل العدد 645 القسمة على 3؟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62" y="2045841"/>
            <a:ext cx="10527323" cy="2936465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1629509" y="4431323"/>
            <a:ext cx="607255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>
                <a:latin typeface="Traditional Arabic" pitchFamily="18" charset="-78"/>
                <a:cs typeface="Traditional Arabic" pitchFamily="18" charset="-78"/>
              </a:rPr>
              <a:t>الثاني لأنه باستخدام قاعدة قابلية القسمة يكون فحص العدد أسرع</a:t>
            </a:r>
            <a:endParaRPr lang="ar-SA" sz="2400" b="1" dirty="0"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2005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65918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نٌشاهِدُ مَعاً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459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قابلية القسمة على ٣ و ٩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694" end="397259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6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509451" y="1478168"/>
            <a:ext cx="6988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تَدْريباتُ الْكِتاب</a:t>
            </a:r>
            <a:r>
              <a:rPr lang="ar-SA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94960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7658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0823" y="4371703"/>
            <a:ext cx="6235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 smtClean="0"/>
              <a:t>.</a:t>
            </a:r>
            <a:r>
              <a:rPr lang="ar-SA" dirty="0" smtClean="0"/>
              <a:t> 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1" y="2177736"/>
            <a:ext cx="9727474" cy="35530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06492" y="3568597"/>
            <a:ext cx="853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dirty="0" smtClean="0">
                <a:solidFill>
                  <a:srgbClr val="C00000"/>
                </a:solidFill>
              </a:rPr>
              <a:t>نعم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06492" y="4519816"/>
            <a:ext cx="853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dirty="0" smtClean="0">
                <a:solidFill>
                  <a:srgbClr val="C00000"/>
                </a:solidFill>
              </a:rPr>
              <a:t>لا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10790" y="3630611"/>
            <a:ext cx="5259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800" dirty="0" smtClean="0">
                <a:solidFill>
                  <a:srgbClr val="00B050"/>
                </a:solidFill>
              </a:rPr>
              <a:t> ٨ + ١ + ٦ = ١٥  و١٥ من مضاعفات ٣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3028" y="4519816"/>
            <a:ext cx="6566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 smtClean="0">
                <a:solidFill>
                  <a:srgbClr val="C00000"/>
                </a:solidFill>
              </a:rPr>
              <a:t>  </a:t>
            </a:r>
            <a:r>
              <a:rPr lang="ar-SA" sz="2800" dirty="0" smtClean="0">
                <a:solidFill>
                  <a:srgbClr val="C00000"/>
                </a:solidFill>
              </a:rPr>
              <a:t>٩ + ٥ + ٢+ ٦ = ٢٢ و٢٢ ليس من مضاعفات  ٣</a:t>
            </a:r>
            <a:endParaRPr lang="en-US" sz="2800" dirty="0">
              <a:solidFill>
                <a:srgbClr val="C00000"/>
              </a:solidFill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266928"/>
              </p:ext>
            </p:extLst>
          </p:nvPr>
        </p:nvGraphicFramePr>
        <p:xfrm>
          <a:off x="1210491" y="785569"/>
          <a:ext cx="8987246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87395">
                  <a:extLst>
                    <a:ext uri="{9D8B030D-6E8A-4147-A177-3AD203B41FA5}">
                      <a16:colId xmlns:a16="http://schemas.microsoft.com/office/drawing/2014/main" xmlns="" val="2157622390"/>
                    </a:ext>
                  </a:extLst>
                </a:gridCol>
                <a:gridCol w="1999851">
                  <a:extLst>
                    <a:ext uri="{9D8B030D-6E8A-4147-A177-3AD203B41FA5}">
                      <a16:colId xmlns:a16="http://schemas.microsoft.com/office/drawing/2014/main" xmlns="" val="30588090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SA" sz="3200" dirty="0" smtClean="0">
                          <a:solidFill>
                            <a:srgbClr val="002060"/>
                          </a:solidFill>
                        </a:rPr>
                        <a:t>يقبل القسمة على ٣</a:t>
                      </a:r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 smtClean="0">
                          <a:solidFill>
                            <a:srgbClr val="002060"/>
                          </a:solidFill>
                        </a:rPr>
                        <a:t>العدد</a:t>
                      </a:r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90706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2709476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8591005" y="1375388"/>
            <a:ext cx="1114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dirty="0" smtClean="0">
                <a:solidFill>
                  <a:srgbClr val="002060"/>
                </a:solidFill>
              </a:rPr>
              <a:t>٤٩٨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54834" y="2947069"/>
            <a:ext cx="1593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240971" y="1401356"/>
            <a:ext cx="6635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dirty="0" smtClean="0">
                <a:solidFill>
                  <a:srgbClr val="002060"/>
                </a:solidFill>
              </a:rPr>
              <a:t> </a:t>
            </a:r>
            <a:r>
              <a:rPr lang="ar-SA" sz="3200" dirty="0" smtClean="0">
                <a:solidFill>
                  <a:srgbClr val="00B050"/>
                </a:solidFill>
              </a:rPr>
              <a:t>٨+ ٩ </a:t>
            </a:r>
            <a:r>
              <a:rPr lang="ar-SA" sz="3200" dirty="0">
                <a:solidFill>
                  <a:srgbClr val="00B050"/>
                </a:solidFill>
              </a:rPr>
              <a:t>+ </a:t>
            </a:r>
            <a:r>
              <a:rPr lang="ar-SA" sz="3200" dirty="0" smtClean="0">
                <a:solidFill>
                  <a:srgbClr val="00B050"/>
                </a:solidFill>
              </a:rPr>
              <a:t>٤ =٢١ </a:t>
            </a:r>
            <a:r>
              <a:rPr lang="ar-SA" sz="3200" dirty="0">
                <a:solidFill>
                  <a:srgbClr val="00B050"/>
                </a:solidFill>
              </a:rPr>
              <a:t>يقبل لأن </a:t>
            </a:r>
            <a:r>
              <a:rPr lang="ar-SA" sz="3200" dirty="0" smtClean="0">
                <a:solidFill>
                  <a:srgbClr val="00B050"/>
                </a:solidFill>
              </a:rPr>
              <a:t>٢١ </a:t>
            </a:r>
            <a:r>
              <a:rPr lang="ar-SA" sz="3200" dirty="0">
                <a:solidFill>
                  <a:srgbClr val="00B050"/>
                </a:solidFill>
              </a:rPr>
              <a:t>من مضاعفات </a:t>
            </a:r>
            <a:r>
              <a:rPr lang="ar-SA" sz="3200" dirty="0" smtClean="0">
                <a:solidFill>
                  <a:srgbClr val="00B050"/>
                </a:solidFill>
              </a:rPr>
              <a:t>٣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78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7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" descr="منهاجي - متعة التعليم الهادف - أوراق عمل - الفصل الأول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697" y="130711"/>
            <a:ext cx="1555843" cy="182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955" y="403940"/>
            <a:ext cx="9798021" cy="50469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9498" y="4548817"/>
            <a:ext cx="2360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800" dirty="0" smtClean="0">
                <a:solidFill>
                  <a:srgbClr val="00B050"/>
                </a:solidFill>
              </a:rPr>
              <a:t>المتسابق مؤمن 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37987" y="4927640"/>
            <a:ext cx="8506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800" dirty="0" smtClean="0">
                <a:solidFill>
                  <a:srgbClr val="FF0000"/>
                </a:solidFill>
              </a:rPr>
              <a:t>مجموع ما قرأه ٢٤ + ١٥ + ٢١ + ٢٧ = ٨٧ يقبل القسمة على ٣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47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255592" y="184946"/>
            <a:ext cx="36808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6600" b="1" dirty="0" smtClean="0">
                <a:ln/>
                <a:solidFill>
                  <a:schemeClr val="accent4"/>
                </a:solidFill>
              </a:rPr>
              <a:t>فَريقُ الْعَمَل </a:t>
            </a:r>
            <a:r>
              <a:rPr lang="ar-SA" sz="66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6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3834302"/>
              </p:ext>
            </p:extLst>
          </p:nvPr>
        </p:nvGraphicFramePr>
        <p:xfrm>
          <a:off x="2509935" y="1298260"/>
          <a:ext cx="7819052" cy="2414399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3909526">
                  <a:extLst>
                    <a:ext uri="{9D8B030D-6E8A-4147-A177-3AD203B41FA5}">
                      <a16:colId xmlns:a16="http://schemas.microsoft.com/office/drawing/2014/main" xmlns="" val="295195956"/>
                    </a:ext>
                  </a:extLst>
                </a:gridCol>
                <a:gridCol w="3909526">
                  <a:extLst>
                    <a:ext uri="{9D8B030D-6E8A-4147-A177-3AD203B41FA5}">
                      <a16:colId xmlns:a16="http://schemas.microsoft.com/office/drawing/2014/main" xmlns="" val="2144439745"/>
                    </a:ext>
                  </a:extLst>
                </a:gridCol>
              </a:tblGrid>
              <a:tr h="585599">
                <a:tc>
                  <a:txBody>
                    <a:bodyPr/>
                    <a:lstStyle/>
                    <a:p>
                      <a:pPr algn="ctr"/>
                      <a:r>
                        <a:rPr lang="ar-SA" sz="2800" dirty="0" smtClean="0">
                          <a:solidFill>
                            <a:schemeClr val="tx1"/>
                          </a:solidFill>
                        </a:rPr>
                        <a:t>اسم</a:t>
                      </a:r>
                      <a:r>
                        <a:rPr lang="ar-SA" sz="2800" baseline="0" dirty="0" smtClean="0">
                          <a:solidFill>
                            <a:schemeClr val="tx1"/>
                          </a:solidFill>
                        </a:rPr>
                        <a:t> المدرسة </a:t>
                      </a:r>
                      <a:r>
                        <a:rPr lang="ar-SA" sz="2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dirty="0" smtClean="0">
                          <a:solidFill>
                            <a:schemeClr val="tx1"/>
                          </a:solidFill>
                        </a:rPr>
                        <a:t>المعلمة</a:t>
                      </a:r>
                      <a:r>
                        <a:rPr lang="ar-SA" sz="2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33704926"/>
                  </a:ext>
                </a:extLst>
              </a:tr>
              <a:tr h="419105">
                <a:tc>
                  <a:txBody>
                    <a:bodyPr/>
                    <a:lstStyle/>
                    <a:p>
                      <a:pPr algn="r"/>
                      <a:r>
                        <a:rPr lang="ar-SA" sz="2400" dirty="0" smtClean="0"/>
                        <a:t>بنات مراح رباح الثانوية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400" baseline="0" dirty="0" smtClean="0"/>
                        <a:t>     أسيل سعيد جبرين الحسنات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3277766"/>
                  </a:ext>
                </a:extLst>
              </a:tr>
              <a:tr h="419105">
                <a:tc>
                  <a:txBody>
                    <a:bodyPr/>
                    <a:lstStyle/>
                    <a:p>
                      <a:pPr algn="r"/>
                      <a:r>
                        <a:rPr lang="ar-SA" sz="2400" dirty="0" smtClean="0"/>
                        <a:t>أبو عمار الأساسية المختلطة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400" dirty="0" smtClean="0"/>
                        <a:t>     رانية فتحي علي صبح 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5862127"/>
                  </a:ext>
                </a:extLst>
              </a:tr>
              <a:tr h="419105">
                <a:tc>
                  <a:txBody>
                    <a:bodyPr/>
                    <a:lstStyle/>
                    <a:p>
                      <a:pPr algn="r"/>
                      <a:r>
                        <a:rPr lang="ar-SA" sz="2400" dirty="0" smtClean="0"/>
                        <a:t>رياض الأقصى الأساسية المختلطة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400" dirty="0" smtClean="0"/>
                        <a:t>    </a:t>
                      </a:r>
                      <a:r>
                        <a:rPr lang="ar-SA" sz="2400" baseline="0" dirty="0" smtClean="0"/>
                        <a:t> ياسمين موسى أحمد الأطرش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46993694"/>
                  </a:ext>
                </a:extLst>
              </a:tr>
              <a:tr h="419105">
                <a:tc>
                  <a:txBody>
                    <a:bodyPr/>
                    <a:lstStyle/>
                    <a:p>
                      <a:pPr algn="r"/>
                      <a:r>
                        <a:rPr lang="ar-SA" sz="2400" dirty="0" smtClean="0"/>
                        <a:t>ذكور</a:t>
                      </a:r>
                      <a:r>
                        <a:rPr lang="ar-SA" sz="2400" baseline="0" dirty="0" smtClean="0"/>
                        <a:t> حسن مصطفى الأساسية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400" dirty="0" smtClean="0"/>
                        <a:t>    </a:t>
                      </a:r>
                      <a:r>
                        <a:rPr lang="ar-SA" sz="2400" baseline="0" dirty="0" smtClean="0"/>
                        <a:t> منى عبد الله يوسف محمود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8961536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72273" y="3733249"/>
            <a:ext cx="6447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FFFF00"/>
                </a:solidFill>
              </a:rPr>
              <a:t>بإشراف الأستاذ عصام عبيد الله 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1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37996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نَلْعَب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451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"/>
            <a:ext cx="12192000" cy="68580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18" y="3443847"/>
            <a:ext cx="2357059" cy="2357059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5403">
            <a:off x="8883258" y="932019"/>
            <a:ext cx="2013862" cy="201386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386148" y="2602294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  <a:hlinkClick r:id="rId5"/>
              </a:rPr>
              <a:t>هيّا نَلْعَب</a:t>
            </a:r>
            <a:endParaRPr lang="ar-SA" sz="115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Noto Naskh Arabic UI"/>
            </a:endParaRPr>
          </a:p>
        </p:txBody>
      </p:sp>
    </p:spTree>
    <p:extLst>
      <p:ext uri="{BB962C8B-B14F-4D97-AF65-F5344CB8AC3E}">
        <p14:creationId xmlns:p14="http://schemas.microsoft.com/office/powerpoint/2010/main" val="72990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الْمَهامُ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3933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-13063"/>
            <a:ext cx="3596639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898177" y="404947"/>
            <a:ext cx="2991004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6000" b="1" dirty="0" smtClean="0">
                <a:solidFill>
                  <a:srgbClr val="FF0000"/>
                </a:solidFill>
              </a:rPr>
              <a:t>نشاط تطبيقي</a:t>
            </a:r>
          </a:p>
          <a:p>
            <a:pPr algn="ctr">
              <a:lnSpc>
                <a:spcPct val="200000"/>
              </a:lnSpc>
            </a:pP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</a:rPr>
              <a:t>حل </a:t>
            </a:r>
            <a:r>
              <a:rPr lang="ar-SA" sz="4400" b="1" dirty="0" smtClean="0">
                <a:solidFill>
                  <a:schemeClr val="accent1">
                    <a:lumMod val="50000"/>
                  </a:schemeClr>
                </a:solidFill>
              </a:rPr>
              <a:t>ورقة العمل</a:t>
            </a:r>
          </a:p>
          <a:p>
            <a:pPr algn="ctr">
              <a:lnSpc>
                <a:spcPct val="200000"/>
              </a:lnSpc>
            </a:pPr>
            <a:r>
              <a:rPr lang="ar-SA" sz="4400" b="1" dirty="0" smtClean="0">
                <a:solidFill>
                  <a:schemeClr val="accent1">
                    <a:lumMod val="50000"/>
                  </a:schemeClr>
                </a:solidFill>
              </a:rPr>
              <a:t>التالية</a:t>
            </a:r>
            <a:endParaRPr lang="en-US" sz="6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200000"/>
              </a:lnSpc>
            </a:pP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7711440" y="1501140"/>
            <a:ext cx="274320" cy="236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4" y="0"/>
            <a:ext cx="7587148" cy="660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2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8"/>
          <a:stretch/>
        </p:blipFill>
        <p:spPr>
          <a:xfrm>
            <a:off x="9394943" y="0"/>
            <a:ext cx="2797057" cy="68580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4898571" y="86397"/>
            <a:ext cx="4496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مُهِمْة أدائية: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42340" y="1600807"/>
            <a:ext cx="78638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000" dirty="0" smtClean="0"/>
              <a:t>بمساعدة أحد والديك : </a:t>
            </a:r>
          </a:p>
          <a:p>
            <a:r>
              <a:rPr lang="ar-SA" sz="3000" dirty="0" smtClean="0"/>
              <a:t>اجمع فواتير الهاتف الأرضي وحدد من بينها أيها تحمل عدداً يقبل القسمة على </a:t>
            </a:r>
            <a:r>
              <a:rPr lang="ar-SA" sz="3000" smtClean="0"/>
              <a:t>3  ثم سجل </a:t>
            </a:r>
            <a:r>
              <a:rPr lang="ar-SA" sz="3000" dirty="0" smtClean="0"/>
              <a:t>الملاحظات على ورقة في جدول :</a:t>
            </a:r>
            <a:endParaRPr lang="en-US" sz="3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4624895"/>
              </p:ext>
            </p:extLst>
          </p:nvPr>
        </p:nvGraphicFramePr>
        <p:xfrm>
          <a:off x="972562" y="3559281"/>
          <a:ext cx="8128000" cy="249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xmlns="" val="343648485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xmlns="" val="32394447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SA" sz="3200" dirty="0" smtClean="0"/>
                        <a:t>يقبل القسمة على 3 أم لا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 smtClean="0"/>
                        <a:t>قيمة</a:t>
                      </a:r>
                      <a:r>
                        <a:rPr lang="ar-SA" sz="3200" baseline="0" dirty="0" smtClean="0"/>
                        <a:t> الفاتورة 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34266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ar-SA" dirty="0" smtClean="0"/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503418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ar-SA" dirty="0" smtClean="0"/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26479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ar-SA" smtClean="0"/>
                    </a:p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42978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782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203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543593" y="352697"/>
            <a:ext cx="93900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وفقكم الله يا أبطال </a:t>
            </a:r>
          </a:p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أحسنتم </a:t>
            </a:r>
          </a:p>
          <a:p>
            <a:pPr algn="ctr"/>
            <a:endParaRPr lang="ar-SA" sz="6600" b="1" dirty="0" smtClean="0">
              <a:solidFill>
                <a:srgbClr val="C00000"/>
              </a:solidFill>
            </a:endParaRPr>
          </a:p>
          <a:p>
            <a:pPr algn="l"/>
            <a:r>
              <a:rPr lang="ar-SA" sz="8800" b="1" dirty="0" smtClean="0">
                <a:solidFill>
                  <a:schemeClr val="tx2"/>
                </a:solidFill>
              </a:rPr>
              <a:t>إلى اللقــــاء</a:t>
            </a:r>
            <a:endParaRPr lang="en-US" sz="8800" b="1" dirty="0">
              <a:solidFill>
                <a:schemeClr val="tx2"/>
              </a:solidFill>
            </a:endParaRPr>
          </a:p>
        </p:txBody>
      </p:sp>
      <p:sp>
        <p:nvSpPr>
          <p:cNvPr id="6" name="وجه ضاحك 5"/>
          <p:cNvSpPr/>
          <p:nvPr/>
        </p:nvSpPr>
        <p:spPr>
          <a:xfrm rot="20079790">
            <a:off x="463659" y="422227"/>
            <a:ext cx="1937396" cy="1720019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2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hlinkClick r:id="rId3" action="ppaction://hlinksldjump"/>
          </p:cNvPr>
          <p:cNvSpPr txBox="1"/>
          <p:nvPr/>
        </p:nvSpPr>
        <p:spPr>
          <a:xfrm>
            <a:off x="5095875" y="723901"/>
            <a:ext cx="2305050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عنوان الدرس </a:t>
            </a:r>
            <a:endParaRPr lang="ar-JO" sz="3200" b="1" dirty="0">
              <a:solidFill>
                <a:schemeClr val="tx1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835" y="444502"/>
            <a:ext cx="1828801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مجموعة 9"/>
          <p:cNvGrpSpPr/>
          <p:nvPr/>
        </p:nvGrpSpPr>
        <p:grpSpPr>
          <a:xfrm>
            <a:off x="152400" y="222977"/>
            <a:ext cx="12192000" cy="6779522"/>
            <a:chOff x="1" y="78656"/>
            <a:chExt cx="9143999" cy="6801792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rId6" action="ppaction://hlinksldjump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tx1"/>
                  </a:solidFill>
                  <a:hlinkClick r:id="rId7" action="ppaction://hlinksldjump"/>
                </a:rPr>
                <a:t>تدريب الكتاب </a:t>
              </a:r>
              <a:endParaRPr lang="ar-JO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rId9" action="ppaction://hlinksldjump"/>
          </p:cNvPr>
          <p:cNvSpPr txBox="1"/>
          <p:nvPr/>
        </p:nvSpPr>
        <p:spPr>
          <a:xfrm>
            <a:off x="9525024" y="2143116"/>
            <a:ext cx="1142976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0" action="ppaction://hlinksldjump"/>
              </a:rPr>
              <a:t>المهام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9" name="مربع نص 8">
            <a:hlinkClick r:id="rId11" action="ppaction://hlinksldjump"/>
          </p:cNvPr>
          <p:cNvSpPr txBox="1"/>
          <p:nvPr/>
        </p:nvSpPr>
        <p:spPr>
          <a:xfrm>
            <a:off x="7688156" y="2446010"/>
            <a:ext cx="107336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2" action="ppaction://hlinksldjump"/>
              </a:rPr>
              <a:t>الهدف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1" name="مربع نص 10">
            <a:hlinkClick r:id="rId9" action="ppaction://hlinksldjump"/>
          </p:cNvPr>
          <p:cNvSpPr txBox="1"/>
          <p:nvPr/>
        </p:nvSpPr>
        <p:spPr>
          <a:xfrm>
            <a:off x="804477" y="2184400"/>
            <a:ext cx="1857388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3" action="ppaction://hlinksldjump"/>
              </a:rPr>
              <a:t>لعبة تفاعلية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3" name="مربع نص 12">
            <a:hlinkClick r:id="rId14" action="ppaction://hlinksldjump"/>
          </p:cNvPr>
          <p:cNvSpPr txBox="1"/>
          <p:nvPr/>
        </p:nvSpPr>
        <p:spPr>
          <a:xfrm>
            <a:off x="4226636" y="2462681"/>
            <a:ext cx="1071570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5" action="ppaction://hlinksldjump"/>
              </a:rPr>
              <a:t>العرض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3" name="مربع نص 2">
            <a:hlinkClick r:id="" action="ppaction://noaction"/>
          </p:cNvPr>
          <p:cNvSpPr txBox="1"/>
          <p:nvPr/>
        </p:nvSpPr>
        <p:spPr>
          <a:xfrm>
            <a:off x="3395670" y="723900"/>
            <a:ext cx="1031081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  <a:hlinkClick r:id="rId16" action="ppaction://hlinksldjump"/>
              </a:rPr>
              <a:t>فيديو</a:t>
            </a:r>
            <a:endParaRPr lang="ar-JO" sz="3200" b="1" dirty="0">
              <a:solidFill>
                <a:schemeClr val="tx1"/>
              </a:solidFill>
            </a:endParaRPr>
          </a:p>
        </p:txBody>
      </p:sp>
      <p:sp>
        <p:nvSpPr>
          <p:cNvPr id="14" name="مربع نص 13">
            <a:hlinkClick r:id="rId9" action="ppaction://hlinksldjump"/>
          </p:cNvPr>
          <p:cNvSpPr txBox="1"/>
          <p:nvPr/>
        </p:nvSpPr>
        <p:spPr>
          <a:xfrm>
            <a:off x="5441899" y="1047065"/>
            <a:ext cx="193142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1" action="ppaction://hlinksldjump"/>
              </a:rPr>
              <a:t>عنوان الدرس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5" name="مربع نص 14">
            <a:hlinkClick r:id="rId6" action="ppaction://hlinksldjump"/>
          </p:cNvPr>
          <p:cNvSpPr txBox="1"/>
          <p:nvPr/>
        </p:nvSpPr>
        <p:spPr>
          <a:xfrm>
            <a:off x="594572" y="222977"/>
            <a:ext cx="2571768" cy="521507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4" action="ppaction://hlinksldjump"/>
              </a:rPr>
              <a:t>نشاط كاشف </a:t>
            </a:r>
            <a:endParaRPr lang="ar-JO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316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374216" y="1804740"/>
            <a:ext cx="34435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عِنْوانُ الدَّرْس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9944" y="1884547"/>
            <a:ext cx="89872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dirty="0" smtClean="0">
                <a:solidFill>
                  <a:srgbClr val="FFC000"/>
                </a:solidFill>
              </a:rPr>
              <a:t/>
            </a:r>
            <a:br>
              <a:rPr lang="ar-SA" sz="6000" dirty="0" smtClean="0">
                <a:solidFill>
                  <a:srgbClr val="FFC000"/>
                </a:solidFill>
              </a:rPr>
            </a:br>
            <a:r>
              <a:rPr lang="ar-SA" sz="6000" dirty="0" smtClean="0">
                <a:solidFill>
                  <a:srgbClr val="FFC000"/>
                </a:solidFill>
              </a:rPr>
              <a:t>قابلية القسمة على العدد ٣</a:t>
            </a:r>
            <a:endParaRPr lang="en-US" sz="6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63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938472" y="1804740"/>
            <a:ext cx="2315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الهَــــدَف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8145" y="2728070"/>
            <a:ext cx="9257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dirty="0" smtClean="0">
                <a:solidFill>
                  <a:srgbClr val="FFC000"/>
                </a:solidFill>
              </a:rPr>
              <a:t>-أن يستنتج الطالب قاعدة قابلية القسمة على 3</a:t>
            </a:r>
          </a:p>
        </p:txBody>
      </p:sp>
    </p:spTree>
    <p:extLst>
      <p:ext uri="{BB962C8B-B14F-4D97-AF65-F5344CB8AC3E}">
        <p14:creationId xmlns:p14="http://schemas.microsoft.com/office/powerpoint/2010/main" val="91092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679269" y="1478168"/>
            <a:ext cx="659674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نَشاط كاشف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3" name="سهم إلى اليمين 2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مربع نص 3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279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7916" y="327134"/>
            <a:ext cx="1081616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ar-SA" sz="2800" b="1" dirty="0" smtClean="0"/>
          </a:p>
          <a:p>
            <a:r>
              <a:rPr lang="ar-SA" sz="44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    هيا يا أحبائي نوفق بين العمود الأول وما يناسبه من العمود الثاني</a:t>
            </a:r>
          </a:p>
          <a:p>
            <a:r>
              <a:rPr lang="ar-SA" sz="3200" b="1" dirty="0" smtClean="0"/>
              <a:t> </a:t>
            </a:r>
            <a:endParaRPr lang="ar-SA" sz="4000" b="1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44872" y="2038782"/>
            <a:ext cx="1100667" cy="482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dirty="0" smtClean="0"/>
              <a:t>٨ × </a:t>
            </a:r>
            <a:r>
              <a:rPr lang="ar-SA" sz="2400" dirty="0"/>
              <a:t>٣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9544872" y="2794167"/>
            <a:ext cx="1100667" cy="482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dirty="0" smtClean="0"/>
              <a:t>٩ × ٣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9544872" y="3549552"/>
            <a:ext cx="1100667" cy="482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dirty="0" smtClean="0"/>
              <a:t>٥ × ٣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9544872" y="4304937"/>
            <a:ext cx="1100667" cy="482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dirty="0" smtClean="0"/>
              <a:t>٧ × ٣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544872" y="4988777"/>
            <a:ext cx="1100667" cy="482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dirty="0" smtClean="0"/>
              <a:t>٤ × ٣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544872" y="5682088"/>
            <a:ext cx="1100667" cy="482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dirty="0" smtClean="0"/>
              <a:t>٦ × ٣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475886" y="1950942"/>
            <a:ext cx="1100667" cy="482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dirty="0" smtClean="0"/>
              <a:t>١٥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4475887" y="2661299"/>
            <a:ext cx="1100667" cy="482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dirty="0" smtClean="0"/>
              <a:t>٢١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475887" y="3371656"/>
            <a:ext cx="1100667" cy="482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dirty="0" smtClean="0"/>
              <a:t>٢٤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4475887" y="4082013"/>
            <a:ext cx="1100667" cy="482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dirty="0" smtClean="0"/>
              <a:t>٢٧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4475887" y="4787537"/>
            <a:ext cx="1100667" cy="482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dirty="0" smtClean="0"/>
              <a:t>١٨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475886" y="5508301"/>
            <a:ext cx="1100667" cy="482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dirty="0" smtClean="0"/>
              <a:t>١٢</a:t>
            </a:r>
            <a:endParaRPr lang="en-US" sz="2400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5686697" y="2280082"/>
            <a:ext cx="3858175" cy="14164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7" idx="1"/>
          </p:cNvCxnSpPr>
          <p:nvPr/>
        </p:nvCxnSpPr>
        <p:spPr>
          <a:xfrm flipH="1">
            <a:off x="5576554" y="3035467"/>
            <a:ext cx="3968318" cy="1353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5576552" y="2277949"/>
            <a:ext cx="3968321" cy="15129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5576553" y="2988306"/>
            <a:ext cx="3968319" cy="15763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6583680" y="5320937"/>
            <a:ext cx="0" cy="118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0" idx="1"/>
          </p:cNvCxnSpPr>
          <p:nvPr/>
        </p:nvCxnSpPr>
        <p:spPr>
          <a:xfrm flipH="1">
            <a:off x="5576552" y="5230077"/>
            <a:ext cx="3968320" cy="5195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5576552" y="5094514"/>
            <a:ext cx="3898374" cy="8288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769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8673531" y="341981"/>
            <a:ext cx="3013165" cy="134982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SA" sz="2400" b="1" dirty="0" smtClean="0"/>
              <a:t>كم حبة فراولة لدينا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3704" y="600652"/>
            <a:ext cx="1938119" cy="10911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79" y="600652"/>
            <a:ext cx="1938119" cy="10911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7239" y="600652"/>
            <a:ext cx="1938119" cy="10911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811" y="600652"/>
            <a:ext cx="1938119" cy="109115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63268" y="1923130"/>
            <a:ext cx="4325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٤ × ٣ =١٢ حبة فرولة </a:t>
            </a:r>
            <a:endParaRPr lang="en-US" sz="40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4" name="TextBox 13"/>
          <p:cNvSpPr txBox="1"/>
          <p:nvPr/>
        </p:nvSpPr>
        <p:spPr>
          <a:xfrm flipH="1">
            <a:off x="2477239" y="3000837"/>
            <a:ext cx="4153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600" b="1" dirty="0" smtClean="0">
                <a:solidFill>
                  <a:schemeClr val="bg1"/>
                </a:solidFill>
              </a:rPr>
              <a:t>٣ +٣ +٣ + ٣= 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13692" y="2979058"/>
            <a:ext cx="2713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600" b="1" dirty="0" smtClean="0">
                <a:solidFill>
                  <a:srgbClr val="FFC000"/>
                </a:solidFill>
              </a:rPr>
              <a:t>12 حبة فراولة</a:t>
            </a:r>
            <a:endParaRPr lang="en-US" sz="3600" b="1" dirty="0">
              <a:solidFill>
                <a:srgbClr val="FFC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82812" y="3937318"/>
            <a:ext cx="657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b="1" dirty="0" smtClean="0">
                <a:solidFill>
                  <a:srgbClr val="00B0F0"/>
                </a:solidFill>
                <a:latin typeface="Traditional Arabic" pitchFamily="18" charset="-78"/>
                <a:cs typeface="Traditional Arabic" pitchFamily="18" charset="-78"/>
              </a:rPr>
              <a:t>مضاعفات العدد ٣ بزيادة ٣ كل مرة : 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505097" y="2748259"/>
            <a:ext cx="11181599" cy="5252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96390" y="3863492"/>
            <a:ext cx="11190306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" name="مربع نص 2"/>
          <p:cNvSpPr txBox="1"/>
          <p:nvPr/>
        </p:nvSpPr>
        <p:spPr>
          <a:xfrm>
            <a:off x="6811112" y="2005191"/>
            <a:ext cx="28956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solidFill>
                  <a:srgbClr val="00B0F0"/>
                </a:solidFill>
              </a:rPr>
              <a:t>جملة الضرب  هي:</a:t>
            </a:r>
            <a:endParaRPr lang="ar-SA" sz="3200" b="1" dirty="0">
              <a:solidFill>
                <a:srgbClr val="00B0F0"/>
              </a:solidFill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6600099" y="2989924"/>
            <a:ext cx="28956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solidFill>
                  <a:srgbClr val="00B0F0"/>
                </a:solidFill>
              </a:rPr>
              <a:t>بالجمع المتكرر</a:t>
            </a:r>
            <a:endParaRPr lang="ar-SA" sz="3200" b="1" dirty="0">
              <a:solidFill>
                <a:srgbClr val="00B0F0"/>
              </a:solidFill>
            </a:endParaRPr>
          </a:p>
        </p:txBody>
      </p:sp>
      <p:sp>
        <p:nvSpPr>
          <p:cNvPr id="20" name="TextBox 14"/>
          <p:cNvSpPr txBox="1"/>
          <p:nvPr/>
        </p:nvSpPr>
        <p:spPr>
          <a:xfrm>
            <a:off x="10433537" y="4574953"/>
            <a:ext cx="629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600" b="1" dirty="0" smtClean="0">
                <a:solidFill>
                  <a:srgbClr val="FFC000"/>
                </a:solidFill>
              </a:rPr>
              <a:t>3</a:t>
            </a:r>
            <a:endParaRPr lang="en-US" sz="3600" b="1" dirty="0">
              <a:solidFill>
                <a:srgbClr val="FFC000"/>
              </a:solidFill>
            </a:endParaRPr>
          </a:p>
        </p:txBody>
      </p:sp>
      <p:sp>
        <p:nvSpPr>
          <p:cNvPr id="21" name="TextBox 14"/>
          <p:cNvSpPr txBox="1"/>
          <p:nvPr/>
        </p:nvSpPr>
        <p:spPr>
          <a:xfrm>
            <a:off x="9952895" y="4598400"/>
            <a:ext cx="629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600" b="1" dirty="0" smtClean="0">
                <a:solidFill>
                  <a:srgbClr val="FFC000"/>
                </a:solidFill>
              </a:rPr>
              <a:t>9</a:t>
            </a:r>
            <a:endParaRPr lang="en-US" sz="3600" b="1" dirty="0">
              <a:solidFill>
                <a:srgbClr val="FFC000"/>
              </a:solidFill>
            </a:endParaRPr>
          </a:p>
        </p:txBody>
      </p:sp>
      <p:sp>
        <p:nvSpPr>
          <p:cNvPr id="22" name="TextBox 14"/>
          <p:cNvSpPr txBox="1"/>
          <p:nvPr/>
        </p:nvSpPr>
        <p:spPr>
          <a:xfrm>
            <a:off x="9097107" y="4574954"/>
            <a:ext cx="899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600" b="1" dirty="0" smtClean="0">
                <a:solidFill>
                  <a:srgbClr val="FFC000"/>
                </a:solidFill>
              </a:rPr>
              <a:t>12</a:t>
            </a:r>
            <a:endParaRPr lang="en-US" sz="3600" b="1" dirty="0">
              <a:solidFill>
                <a:srgbClr val="FFC000"/>
              </a:solidFill>
            </a:endParaRPr>
          </a:p>
        </p:txBody>
      </p:sp>
      <p:sp>
        <p:nvSpPr>
          <p:cNvPr id="23" name="TextBox 14"/>
          <p:cNvSpPr txBox="1"/>
          <p:nvPr/>
        </p:nvSpPr>
        <p:spPr>
          <a:xfrm>
            <a:off x="8440620" y="4551509"/>
            <a:ext cx="899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600" b="1" dirty="0" smtClean="0">
                <a:solidFill>
                  <a:srgbClr val="FFC000"/>
                </a:solidFill>
              </a:rPr>
              <a:t>15</a:t>
            </a:r>
            <a:endParaRPr lang="en-US" sz="3600" b="1" dirty="0">
              <a:solidFill>
                <a:srgbClr val="FFC000"/>
              </a:solidFill>
            </a:endParaRPr>
          </a:p>
        </p:txBody>
      </p:sp>
      <p:sp>
        <p:nvSpPr>
          <p:cNvPr id="25" name="TextBox 14"/>
          <p:cNvSpPr txBox="1"/>
          <p:nvPr/>
        </p:nvSpPr>
        <p:spPr>
          <a:xfrm>
            <a:off x="7807578" y="4563232"/>
            <a:ext cx="899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600" b="1" dirty="0" smtClean="0">
                <a:solidFill>
                  <a:srgbClr val="FFC000"/>
                </a:solidFill>
              </a:rPr>
              <a:t>18</a:t>
            </a:r>
            <a:endParaRPr lang="en-US" sz="3600" b="1" dirty="0">
              <a:solidFill>
                <a:srgbClr val="FFC000"/>
              </a:solidFill>
            </a:endParaRPr>
          </a:p>
        </p:txBody>
      </p:sp>
      <p:sp>
        <p:nvSpPr>
          <p:cNvPr id="26" name="TextBox 14"/>
          <p:cNvSpPr txBox="1"/>
          <p:nvPr/>
        </p:nvSpPr>
        <p:spPr>
          <a:xfrm>
            <a:off x="7174536" y="4551509"/>
            <a:ext cx="899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600" b="1" dirty="0" smtClean="0">
                <a:solidFill>
                  <a:srgbClr val="FFC000"/>
                </a:solidFill>
              </a:rPr>
              <a:t>21</a:t>
            </a:r>
            <a:endParaRPr lang="en-US" sz="3600" b="1" dirty="0">
              <a:solidFill>
                <a:srgbClr val="FFC000"/>
              </a:solidFill>
            </a:endParaRPr>
          </a:p>
        </p:txBody>
      </p:sp>
      <p:sp>
        <p:nvSpPr>
          <p:cNvPr id="28" name="TextBox 14"/>
          <p:cNvSpPr txBox="1"/>
          <p:nvPr/>
        </p:nvSpPr>
        <p:spPr>
          <a:xfrm>
            <a:off x="6392172" y="4528062"/>
            <a:ext cx="899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600" b="1" dirty="0" smtClean="0">
                <a:solidFill>
                  <a:srgbClr val="FFC000"/>
                </a:solidFill>
              </a:rPr>
              <a:t>24</a:t>
            </a:r>
            <a:endParaRPr lang="en-US" sz="3600" b="1" dirty="0">
              <a:solidFill>
                <a:srgbClr val="FFC000"/>
              </a:solidFill>
            </a:endParaRPr>
          </a:p>
        </p:txBody>
      </p:sp>
      <p:sp>
        <p:nvSpPr>
          <p:cNvPr id="29" name="TextBox 14"/>
          <p:cNvSpPr txBox="1"/>
          <p:nvPr/>
        </p:nvSpPr>
        <p:spPr>
          <a:xfrm>
            <a:off x="5700506" y="4507570"/>
            <a:ext cx="899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600" b="1" dirty="0" smtClean="0">
                <a:solidFill>
                  <a:srgbClr val="FFC000"/>
                </a:solidFill>
              </a:rPr>
              <a:t>27</a:t>
            </a:r>
            <a:endParaRPr lang="en-US" sz="3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55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  <p:bldP spid="14" grpId="0"/>
      <p:bldP spid="15" grpId="0"/>
      <p:bldP spid="16" grpId="0"/>
      <p:bldP spid="3" grpId="0"/>
      <p:bldP spid="18" grpId="0"/>
      <p:bldP spid="20" grpId="0"/>
      <p:bldP spid="21" grpId="0"/>
      <p:bldP spid="22" grpId="0"/>
      <p:bldP spid="23" grpId="0"/>
      <p:bldP spid="25" grpId="0"/>
      <p:bldP spid="26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الْعَرْض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165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3200</TotalTime>
  <Words>461</Words>
  <Application>Microsoft Office PowerPoint</Application>
  <PresentationFormat>Personnalisé</PresentationFormat>
  <Paragraphs>143</Paragraphs>
  <Slides>25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6" baseType="lpstr">
      <vt:lpstr>نسق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>داود ابو مويس</Manager>
  <Company>الملتقى التربوي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بوربوينت رياضيات الصف الرابع مضاعفات الأعداد الفصل الثاني الوحدة السابعة</dc:title>
  <dc:subject>عرض بوربوينت رياضيات الصف الرابع مضاعفات الأعداد الفصل الثاني الوحدة السابعة</dc:subject>
  <dc:creator>الملتقى التربوي</dc:creator>
  <cp:keywords>رياضيات; الصف الرابع; الفصل الثاني; عرض بوربوينت</cp:keywords>
  <dc:description>عرض بوربوينت رياضيات الصف الرابع الفصل الثاني الوحدة السابعة مضاعفات الأعداد</dc:description>
  <cp:lastModifiedBy>HDNL2GSR557</cp:lastModifiedBy>
  <cp:revision>99</cp:revision>
  <dcterms:created xsi:type="dcterms:W3CDTF">2021-03-08T03:44:21Z</dcterms:created>
  <dcterms:modified xsi:type="dcterms:W3CDTF">2021-03-09T00:21:17Z</dcterms:modified>
  <cp:category>عرض بوربوينت; رياضيات; الصف الرابع; الفصل الثاني</cp:category>
</cp:coreProperties>
</file>