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79" r:id="rId3"/>
    <p:sldId id="258" r:id="rId4"/>
    <p:sldId id="259" r:id="rId5"/>
    <p:sldId id="281" r:id="rId6"/>
    <p:sldId id="265" r:id="rId7"/>
    <p:sldId id="286" r:id="rId8"/>
    <p:sldId id="283" r:id="rId9"/>
    <p:sldId id="272" r:id="rId10"/>
    <p:sldId id="295" r:id="rId11"/>
    <p:sldId id="276" r:id="rId12"/>
    <p:sldId id="280" r:id="rId13"/>
    <p:sldId id="271" r:id="rId14"/>
    <p:sldId id="284" r:id="rId15"/>
    <p:sldId id="264" r:id="rId16"/>
    <p:sldId id="301" r:id="rId17"/>
    <p:sldId id="273" r:id="rId18"/>
    <p:sldId id="270" r:id="rId19"/>
    <p:sldId id="304" r:id="rId20"/>
    <p:sldId id="306" r:id="rId21"/>
    <p:sldId id="266" r:id="rId22"/>
    <p:sldId id="307" r:id="rId23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44" autoAdjust="0"/>
    <p:restoredTop sz="94660"/>
  </p:normalViewPr>
  <p:slideViewPr>
    <p:cSldViewPr snapToGrid="0">
      <p:cViewPr>
        <p:scale>
          <a:sx n="81" d="100"/>
          <a:sy n="81" d="100"/>
        </p:scale>
        <p:origin x="-1638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ordwall.net/resource/6879744" TargetMode="Externa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WWj-Pn0bG6nlgNQW5bI9IGWxh0tC36bF/view?usp=sharing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slide" Target="slide13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slide" Target="slide20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11.xml"/><Relationship Id="rId10" Type="http://schemas.openxmlformats.org/officeDocument/2006/relationships/slide" Target="slide17.xml"/><Relationship Id="rId4" Type="http://schemas.openxmlformats.org/officeDocument/2006/relationships/image" Target="../media/image3.emf"/><Relationship Id="rId9" Type="http://schemas.openxmlformats.org/officeDocument/2006/relationships/slide" Target="slide9.xml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epal.net/library/?app=content.list&amp;level=4&amp;semester=2&amp;subject=2&amp;type=2&amp;submit=submit" TargetMode="External"/><Relationship Id="rId4" Type="http://schemas.openxmlformats.org/officeDocument/2006/relationships/hyperlink" Target="https://www.wepal.net/library/?app=content.list&amp;level=4&amp;semester=2&amp;subject=2&amp;type=5&amp;submit=submi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489418" y="3163277"/>
            <a:ext cx="32159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الرابع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02" y="-3462"/>
            <a:ext cx="12192000" cy="6858000"/>
          </a:xfrm>
          <a:prstGeom prst="rect">
            <a:avLst/>
          </a:prstGeom>
        </p:spPr>
      </p:pic>
      <p:sp>
        <p:nvSpPr>
          <p:cNvPr id="5" name="Curved Up Ribbon 4"/>
          <p:cNvSpPr/>
          <p:nvPr/>
        </p:nvSpPr>
        <p:spPr>
          <a:xfrm>
            <a:off x="374469" y="541021"/>
            <a:ext cx="11625942" cy="1200693"/>
          </a:xfrm>
          <a:prstGeom prst="ellipse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هيا بنا نبحث قابلية قسمة العدد ٦٠٠  </a:t>
            </a:r>
            <a:r>
              <a:rPr lang="ar-SA" sz="40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القسمة</a:t>
            </a:r>
            <a:r>
              <a:rPr lang="ar-SA" sz="36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 على ٥</a:t>
            </a:r>
            <a:endParaRPr lang="en-US" sz="36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54834" y="1933303"/>
            <a:ext cx="3431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هناك طريقتين لذلك</a:t>
            </a:r>
            <a:r>
              <a:rPr lang="ar-SA" sz="24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:</a:t>
            </a:r>
            <a:endParaRPr lang="en-US" sz="24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52994" y="2648112"/>
          <a:ext cx="11020698" cy="26379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510349">
                  <a:extLst>
                    <a:ext uri="{9D8B030D-6E8A-4147-A177-3AD203B41FA5}">
                      <a16:colId xmlns:a16="http://schemas.microsoft.com/office/drawing/2014/main" xmlns="" val="2895152231"/>
                    </a:ext>
                  </a:extLst>
                </a:gridCol>
                <a:gridCol w="5510349">
                  <a:extLst>
                    <a:ext uri="{9D8B030D-6E8A-4147-A177-3AD203B41FA5}">
                      <a16:colId xmlns:a16="http://schemas.microsoft.com/office/drawing/2014/main" xmlns="" val="3513019328"/>
                    </a:ext>
                  </a:extLst>
                </a:gridCol>
              </a:tblGrid>
              <a:tr h="26379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SA" dirty="0" smtClean="0"/>
                    </a:p>
                    <a:p>
                      <a:endParaRPr lang="ar-SA" dirty="0" smtClean="0"/>
                    </a:p>
                    <a:p>
                      <a:endParaRPr lang="ar-SA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116933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540137" y="2947422"/>
            <a:ext cx="48114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b="1" dirty="0" smtClean="0">
                <a:solidFill>
                  <a:srgbClr val="0070C0"/>
                </a:solidFill>
              </a:rPr>
              <a:t>الطريقة الأولى : قابلية القسمة على ٥: </a:t>
            </a:r>
          </a:p>
          <a:p>
            <a:r>
              <a:rPr lang="ar-SA" sz="2800" b="1" dirty="0"/>
              <a:t> </a:t>
            </a:r>
            <a:r>
              <a:rPr lang="ar-SA" sz="2800" b="1" dirty="0" smtClean="0"/>
              <a:t>العدد ٦٠٠ يقبل القسمة على ٥ لأن أحاده صفر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028092" y="2745721"/>
            <a:ext cx="403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b="1" dirty="0" smtClean="0">
                <a:solidFill>
                  <a:srgbClr val="0070C0"/>
                </a:solidFill>
              </a:rPr>
              <a:t>الطريقة الثانية: القسمة الطويلة 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1244" y="2976553"/>
            <a:ext cx="12453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 </a:t>
            </a:r>
            <a:r>
              <a:rPr lang="ar-SA" dirty="0" smtClean="0"/>
              <a:t> ٠ ٢ ١×   </a:t>
            </a:r>
            <a:br>
              <a:rPr lang="ar-SA" dirty="0" smtClean="0"/>
            </a:br>
            <a:r>
              <a:rPr lang="ar-SA" dirty="0" smtClean="0"/>
              <a:t> </a:t>
            </a:r>
            <a:r>
              <a:rPr lang="ar-SA" sz="2400" dirty="0" smtClean="0"/>
              <a:t>٦٠٠   ٥</a:t>
            </a:r>
            <a:endParaRPr lang="ar-SA" dirty="0" smtClean="0"/>
          </a:p>
          <a:p>
            <a:r>
              <a:rPr lang="ar-SA" dirty="0" smtClean="0"/>
              <a:t>  -   </a:t>
            </a:r>
            <a:r>
              <a:rPr lang="ar-SA" sz="2400" dirty="0" smtClean="0"/>
              <a:t>٥</a:t>
            </a:r>
          </a:p>
          <a:p>
            <a:r>
              <a:rPr lang="ar-SA" sz="2400" dirty="0"/>
              <a:t> </a:t>
            </a:r>
            <a:r>
              <a:rPr lang="ar-SA" sz="2400" dirty="0" smtClean="0"/>
              <a:t> ٠ ١</a:t>
            </a:r>
          </a:p>
          <a:p>
            <a:r>
              <a:rPr lang="ar-SA" sz="2400" dirty="0" smtClean="0"/>
              <a:t>- ٠ ١</a:t>
            </a:r>
          </a:p>
          <a:p>
            <a:r>
              <a:rPr lang="ar-SA" sz="2400" dirty="0" smtClean="0"/>
              <a:t>٠ ٠ ٠</a:t>
            </a:r>
            <a:endParaRPr lang="ar-SA" dirty="0"/>
          </a:p>
        </p:txBody>
      </p:sp>
      <p:cxnSp>
        <p:nvCxnSpPr>
          <p:cNvPr id="13" name="Elbow Connector 12"/>
          <p:cNvCxnSpPr/>
          <p:nvPr/>
        </p:nvCxnSpPr>
        <p:spPr>
          <a:xfrm rot="10800000" flipV="1">
            <a:off x="714108" y="3283130"/>
            <a:ext cx="1222463" cy="330925"/>
          </a:xfrm>
          <a:prstGeom prst="bentConnector3">
            <a:avLst>
              <a:gd name="adj1" fmla="val 62111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1105990" y="3942498"/>
            <a:ext cx="731519" cy="1119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1166950" y="4756248"/>
            <a:ext cx="687976" cy="3346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743199" y="3276349"/>
            <a:ext cx="3272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 smtClean="0"/>
              <a:t>٦٠٠ ÷ ٥= ١٢٠ والباقي </a:t>
            </a:r>
            <a:r>
              <a:rPr lang="ar-SA" sz="2800" b="1" dirty="0" smtClean="0"/>
              <a:t>٠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7510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38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8" y="0"/>
            <a:ext cx="12192000" cy="6858000"/>
          </a:xfrm>
          <a:prstGeom prst="rect">
            <a:avLst/>
          </a:prstGeom>
        </p:spPr>
      </p:pic>
      <p:pic>
        <p:nvPicPr>
          <p:cNvPr id="4" name="قابلية القسمة على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9829" y="329839"/>
            <a:ext cx="10054093" cy="565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7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61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28" y="749508"/>
            <a:ext cx="11039944" cy="4813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121515" y="4594485"/>
            <a:ext cx="517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√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219075" y="4656944"/>
            <a:ext cx="517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√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3345305" y="4656944"/>
            <a:ext cx="517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√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1443507" y="4656944"/>
            <a:ext cx="517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√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917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6836225" y="418011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31" y="1320868"/>
            <a:ext cx="9603685" cy="3823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2856" y="3072785"/>
            <a:ext cx="2862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 smtClean="0"/>
              <a:t>١٥</a:t>
            </a:r>
            <a:r>
              <a:rPr lang="ar-SA" sz="2800" dirty="0" smtClean="0">
                <a:solidFill>
                  <a:srgbClr val="C00000"/>
                </a:solidFill>
              </a:rPr>
              <a:t> ÷ ٥ = ٣ قوارب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5492" y="4121579"/>
            <a:ext cx="2639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 </a:t>
            </a:r>
            <a:r>
              <a:rPr lang="ar-SA" sz="2400" dirty="0" smtClean="0"/>
              <a:t> </a:t>
            </a:r>
            <a:r>
              <a:rPr lang="ar-SA" sz="2400" dirty="0" smtClean="0">
                <a:solidFill>
                  <a:srgbClr val="C00000"/>
                </a:solidFill>
              </a:rPr>
              <a:t>٣× ٥ = ٣٠ طالب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8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541620" y="561703"/>
            <a:ext cx="412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4" y="1672045"/>
            <a:ext cx="11207931" cy="34747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50376" y="3056709"/>
            <a:ext cx="905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>
                <a:solidFill>
                  <a:srgbClr val="00B0F0"/>
                </a:solidFill>
              </a:rPr>
              <a:t>٨٦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28056" y="3914503"/>
            <a:ext cx="905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 smtClean="0">
                <a:solidFill>
                  <a:srgbClr val="00B0F0"/>
                </a:solidFill>
              </a:rPr>
              <a:t>٨٥</a:t>
            </a:r>
            <a:endParaRPr lang="en-US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3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2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45280" y="2877068"/>
            <a:ext cx="35618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dirty="0" smtClean="0">
                <a:hlinkClick r:id="rId5"/>
              </a:rPr>
              <a:t>اضغط هنا </a:t>
            </a:r>
            <a:endParaRPr lang="en-US" sz="6000" dirty="0"/>
          </a:p>
        </p:txBody>
      </p:sp>
      <p:sp>
        <p:nvSpPr>
          <p:cNvPr id="5" name="Left Arrow 4"/>
          <p:cNvSpPr/>
          <p:nvPr/>
        </p:nvSpPr>
        <p:spPr>
          <a:xfrm>
            <a:off x="7862447" y="2993178"/>
            <a:ext cx="2547257" cy="9013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4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" action="ppaction://noaction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6423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841474"/>
              </p:ext>
            </p:extLst>
          </p:nvPr>
        </p:nvGraphicFramePr>
        <p:xfrm>
          <a:off x="2509935" y="1298260"/>
          <a:ext cx="7819052" cy="2414399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3909526">
                  <a:extLst>
                    <a:ext uri="{9D8B030D-6E8A-4147-A177-3AD203B41FA5}">
                      <a16:colId xmlns:a16="http://schemas.microsoft.com/office/drawing/2014/main" xmlns="" val="295195956"/>
                    </a:ext>
                  </a:extLst>
                </a:gridCol>
                <a:gridCol w="3909526">
                  <a:extLst>
                    <a:ext uri="{9D8B030D-6E8A-4147-A177-3AD203B41FA5}">
                      <a16:colId xmlns:a16="http://schemas.microsoft.com/office/drawing/2014/main" xmlns="" val="2144439745"/>
                    </a:ext>
                  </a:extLst>
                </a:gridCol>
              </a:tblGrid>
              <a:tr h="585599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اسم</a:t>
                      </a:r>
                      <a:r>
                        <a:rPr lang="ar-SA" sz="2800" baseline="0" dirty="0" smtClean="0">
                          <a:solidFill>
                            <a:schemeClr val="tx1"/>
                          </a:solidFill>
                        </a:rPr>
                        <a:t> المدرسة </a:t>
                      </a:r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المعلمة</a:t>
                      </a:r>
                      <a:r>
                        <a:rPr lang="ar-SA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3704926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بنات مراح رباح الثانوية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baseline="0" dirty="0" smtClean="0"/>
                        <a:t>     أسيل سعيد جبرين الحسنات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277766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أبو عمار الأساسية المختلطة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     رانية فتحي علي صبح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862127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رياض الأقصى الأساسية المختلطة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    </a:t>
                      </a:r>
                      <a:r>
                        <a:rPr lang="ar-SA" sz="2400" baseline="0" dirty="0" smtClean="0"/>
                        <a:t> ياسمين موسى أحمد الأطرش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6993694"/>
                  </a:ext>
                </a:extLst>
              </a:tr>
              <a:tr h="419105"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ذكور</a:t>
                      </a:r>
                      <a:r>
                        <a:rPr lang="ar-SA" sz="2400" baseline="0" dirty="0" smtClean="0"/>
                        <a:t> حسن مصطفى الأساسية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400" dirty="0" smtClean="0"/>
                        <a:t>    </a:t>
                      </a:r>
                      <a:r>
                        <a:rPr lang="ar-SA" sz="2400" baseline="0" dirty="0" smtClean="0"/>
                        <a:t> منى عبد الله يوسف محمود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8961536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67604" y="3867180"/>
            <a:ext cx="539605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0000"/>
                </a:solidFill>
              </a:rPr>
              <a:t>بإشراف الأستاذ عصام عبيد الله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1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6000" b="1" dirty="0" smtClean="0">
                <a:solidFill>
                  <a:srgbClr val="FF0000"/>
                </a:solidFill>
              </a:rPr>
              <a:t>نشاط تطبيقي</a:t>
            </a:r>
          </a:p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حل </a:t>
            </a: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6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882538" y="2299062"/>
            <a:ext cx="3997234" cy="949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u="sng" dirty="0" smtClean="0">
                <a:hlinkClick r:id="rId3"/>
              </a:rPr>
              <a:t>ورقة عمل </a:t>
            </a:r>
            <a:endParaRPr lang="en-US" sz="5400" u="sng" dirty="0"/>
          </a:p>
        </p:txBody>
      </p:sp>
    </p:spTree>
    <p:extLst>
      <p:ext uri="{BB962C8B-B14F-4D97-AF65-F5344CB8AC3E}">
        <p14:creationId xmlns:p14="http://schemas.microsoft.com/office/powerpoint/2010/main" val="249058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4523424" y="256212"/>
            <a:ext cx="4800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مُهِمْة أدائية 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78" y="1581217"/>
            <a:ext cx="9136504" cy="480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8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1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0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3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4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5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3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43795" y="2728070"/>
            <a:ext cx="66010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dirty="0" smtClean="0">
                <a:solidFill>
                  <a:schemeClr val="accent4"/>
                </a:solidFill>
              </a:rPr>
              <a:t>قابلية القسمة على العدد ٥ </a:t>
            </a:r>
            <a:endParaRPr lang="en-US" sz="6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9531" y="3148815"/>
            <a:ext cx="9553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800" b="1" dirty="0" smtClean="0">
                <a:solidFill>
                  <a:schemeClr val="accent4"/>
                </a:solidFill>
              </a:rPr>
              <a:t>- أن يستنتج الطالب قاعدة قابلية القسمة على 5</a:t>
            </a:r>
          </a:p>
        </p:txBody>
      </p:sp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75" t="-1601" r="-1175" b="1601"/>
          <a:stretch/>
        </p:blipFill>
        <p:spPr>
          <a:xfrm>
            <a:off x="845497" y="883335"/>
            <a:ext cx="1482497" cy="16313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175" t="-1601" r="-1175" b="1601"/>
          <a:stretch/>
        </p:blipFill>
        <p:spPr>
          <a:xfrm>
            <a:off x="6502137" y="2835369"/>
            <a:ext cx="1482497" cy="16313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175" t="-1601" r="-1175" b="1601"/>
          <a:stretch/>
        </p:blipFill>
        <p:spPr>
          <a:xfrm>
            <a:off x="8696325" y="2784102"/>
            <a:ext cx="1482497" cy="16313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175" t="-1601" r="-1175" b="1601"/>
          <a:stretch/>
        </p:blipFill>
        <p:spPr>
          <a:xfrm>
            <a:off x="7280362" y="883335"/>
            <a:ext cx="1482497" cy="1631394"/>
          </a:xfrm>
          <a:prstGeom prst="rect">
            <a:avLst/>
          </a:prstGeom>
        </p:spPr>
      </p:pic>
      <p:pic>
        <p:nvPicPr>
          <p:cNvPr id="11" name="Picture 10">
            <a:hlinkClick r:id="rId4"/>
          </p:cNvPr>
          <p:cNvPicPr>
            <a:picLocks noChangeAspect="1"/>
          </p:cNvPicPr>
          <p:nvPr/>
        </p:nvPicPr>
        <p:blipFill rotWithShape="1">
          <a:blip r:embed="rId3"/>
          <a:srcRect l="1175" t="-1601" r="-1175" b="1601"/>
          <a:stretch/>
        </p:blipFill>
        <p:spPr>
          <a:xfrm>
            <a:off x="9523487" y="820750"/>
            <a:ext cx="1482497" cy="16313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175" t="-1601" r="-1175" b="1601"/>
          <a:stretch/>
        </p:blipFill>
        <p:spPr>
          <a:xfrm>
            <a:off x="5020438" y="820750"/>
            <a:ext cx="1482497" cy="16313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175" t="-1601" r="-1175" b="1601"/>
          <a:stretch/>
        </p:blipFill>
        <p:spPr>
          <a:xfrm>
            <a:off x="2731310" y="883335"/>
            <a:ext cx="1482497" cy="16313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50783" y="1505819"/>
            <a:ext cx="102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dirty="0" smtClean="0">
                <a:solidFill>
                  <a:srgbClr val="92D050"/>
                </a:solidFill>
              </a:rPr>
              <a:t>١٥</a:t>
            </a:r>
            <a:endParaRPr lang="en-US" sz="4400" dirty="0">
              <a:solidFill>
                <a:srgbClr val="92D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84296" y="1615042"/>
            <a:ext cx="102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dirty="0" smtClean="0">
                <a:solidFill>
                  <a:srgbClr val="92D050"/>
                </a:solidFill>
              </a:rPr>
              <a:t>٣٠</a:t>
            </a:r>
            <a:endParaRPr lang="en-US" sz="4400" dirty="0">
              <a:solidFill>
                <a:srgbClr val="92D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49467" y="1505819"/>
            <a:ext cx="102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dirty="0" smtClean="0">
                <a:solidFill>
                  <a:srgbClr val="92D050"/>
                </a:solidFill>
              </a:rPr>
              <a:t>٢٥</a:t>
            </a:r>
            <a:endParaRPr lang="en-US" sz="4400" dirty="0">
              <a:solidFill>
                <a:srgbClr val="92D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14366" y="1505819"/>
            <a:ext cx="102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dirty="0" smtClean="0">
                <a:solidFill>
                  <a:srgbClr val="92D050"/>
                </a:solidFill>
              </a:rPr>
              <a:t>٢٠</a:t>
            </a:r>
            <a:endParaRPr lang="en-US" sz="4400" dirty="0">
              <a:solidFill>
                <a:srgbClr val="92D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03824" y="3485504"/>
            <a:ext cx="102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dirty="0" smtClean="0">
                <a:solidFill>
                  <a:srgbClr val="92D050"/>
                </a:solidFill>
              </a:rPr>
              <a:t>٤٥</a:t>
            </a:r>
            <a:endParaRPr lang="en-US" sz="4400" dirty="0">
              <a:solidFill>
                <a:srgbClr val="92D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11268" y="3475041"/>
            <a:ext cx="102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dirty="0" smtClean="0">
                <a:solidFill>
                  <a:srgbClr val="92D050"/>
                </a:solidFill>
              </a:rPr>
              <a:t>٤٠</a:t>
            </a:r>
            <a:endParaRPr lang="en-US" sz="4400" dirty="0">
              <a:solidFill>
                <a:srgbClr val="92D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8927" y="1602071"/>
            <a:ext cx="102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dirty="0" smtClean="0">
                <a:solidFill>
                  <a:srgbClr val="92D050"/>
                </a:solidFill>
              </a:rPr>
              <a:t>٣٥</a:t>
            </a:r>
            <a:endParaRPr lang="en-US" sz="4400" dirty="0">
              <a:solidFill>
                <a:srgbClr val="92D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51889" y="310614"/>
            <a:ext cx="2702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 smtClean="0">
                <a:solidFill>
                  <a:srgbClr val="FFFF00"/>
                </a:solidFill>
              </a:rPr>
              <a:t>مضاعفات العدد ٥</a:t>
            </a:r>
            <a:r>
              <a:rPr lang="ar-SA" dirty="0" smtClean="0"/>
              <a:t> </a:t>
            </a:r>
            <a:r>
              <a:rPr lang="ar-SA" sz="2800" dirty="0" smtClean="0"/>
              <a:t>: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347148" y="4684869"/>
            <a:ext cx="7208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ماذا نلاحظ في منزلة الآحاد في الأعداد السابقة</a:t>
            </a:r>
            <a:r>
              <a:rPr lang="ar-SA" sz="3600" b="1" dirty="0" smtClean="0">
                <a:solidFill>
                  <a:srgbClr val="FFC000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endParaRPr lang="ar-SA" sz="3600" b="1" dirty="0" smtClean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22918" y="5380977"/>
            <a:ext cx="753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SA" sz="3600" b="1" dirty="0" smtClean="0">
                <a:solidFill>
                  <a:srgbClr val="FFFF00"/>
                </a:solidFill>
                <a:latin typeface="Traditional Arabic" pitchFamily="18" charset="-78"/>
                <a:cs typeface="Traditional Arabic" pitchFamily="18" charset="-78"/>
              </a:rPr>
              <a:t> نلاحظ أن آحاد كل عدد إما صفر أو خمسة</a:t>
            </a:r>
            <a:endParaRPr lang="ar-SA" sz="3600" b="1" dirty="0">
              <a:solidFill>
                <a:srgbClr val="FFFF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25" name="Picture 24">
            <a:hlinkClick r:id="rId5"/>
          </p:cNvPr>
          <p:cNvPicPr>
            <a:picLocks noChangeAspect="1"/>
          </p:cNvPicPr>
          <p:nvPr/>
        </p:nvPicPr>
        <p:blipFill rotWithShape="1">
          <a:blip r:embed="rId3"/>
          <a:srcRect l="1175" t="-1601" r="-1175" b="1601"/>
          <a:stretch/>
        </p:blipFill>
        <p:spPr>
          <a:xfrm>
            <a:off x="1887760" y="2801326"/>
            <a:ext cx="1482497" cy="163139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1175" t="-1601" r="-1175" b="1601"/>
          <a:stretch/>
        </p:blipFill>
        <p:spPr>
          <a:xfrm>
            <a:off x="4127548" y="2901075"/>
            <a:ext cx="1482497" cy="163139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347148" y="3502654"/>
            <a:ext cx="102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dirty="0" smtClean="0">
                <a:solidFill>
                  <a:srgbClr val="92D050"/>
                </a:solidFill>
              </a:rPr>
              <a:t>٥٠</a:t>
            </a:r>
            <a:endParaRPr lang="en-US" sz="4400" dirty="0">
              <a:solidFill>
                <a:srgbClr val="92D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49390" y="3423106"/>
            <a:ext cx="102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dirty="0" smtClean="0">
                <a:solidFill>
                  <a:srgbClr val="92D050"/>
                </a:solidFill>
              </a:rPr>
              <a:t>٥٥</a:t>
            </a:r>
            <a:endParaRPr lang="en-US" sz="4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1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  <p:bldP spid="16" grpId="0"/>
      <p:bldP spid="17" grpId="0"/>
      <p:bldP spid="18" grpId="0"/>
      <p:bldP spid="19" grpId="0"/>
      <p:bldP spid="20" grpId="0"/>
      <p:bldP spid="23" grpId="0"/>
      <p:bldP spid="24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336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63571" y="224637"/>
            <a:ext cx="78366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 smtClean="0">
                <a:solidFill>
                  <a:srgbClr val="FFC000"/>
                </a:solidFill>
              </a:rPr>
              <a:t>بعد التعرف على مضاعفات العدد ٥:</a:t>
            </a:r>
          </a:p>
          <a:p>
            <a:r>
              <a:rPr lang="ar-SA" sz="3200" b="1" dirty="0" smtClean="0">
                <a:solidFill>
                  <a:srgbClr val="FFC000"/>
                </a:solidFill>
              </a:rPr>
              <a:t> أكمل الجدول الآتي : </a:t>
            </a:r>
            <a:endParaRPr lang="en-US" sz="3200" b="1" dirty="0">
              <a:solidFill>
                <a:srgbClr val="FFC00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56335"/>
              </p:ext>
            </p:extLst>
          </p:nvPr>
        </p:nvGraphicFramePr>
        <p:xfrm>
          <a:off x="3052441" y="1483506"/>
          <a:ext cx="8047774" cy="2264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7943">
                  <a:extLst>
                    <a:ext uri="{9D8B030D-6E8A-4147-A177-3AD203B41FA5}">
                      <a16:colId xmlns:a16="http://schemas.microsoft.com/office/drawing/2014/main" xmlns="" val="3432820853"/>
                    </a:ext>
                  </a:extLst>
                </a:gridCol>
                <a:gridCol w="2459831">
                  <a:extLst>
                    <a:ext uri="{9D8B030D-6E8A-4147-A177-3AD203B41FA5}">
                      <a16:colId xmlns:a16="http://schemas.microsoft.com/office/drawing/2014/main" xmlns="" val="1031212306"/>
                    </a:ext>
                  </a:extLst>
                </a:gridCol>
              </a:tblGrid>
              <a:tr h="589728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مضاعف</a:t>
                      </a:r>
                      <a:r>
                        <a:rPr lang="ar-SA" sz="2800" baseline="0" dirty="0" smtClean="0">
                          <a:solidFill>
                            <a:schemeClr val="tx1"/>
                          </a:solidFill>
                        </a:rPr>
                        <a:t> للعدد</a:t>
                      </a:r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  ٥ أم</a:t>
                      </a:r>
                      <a:r>
                        <a:rPr lang="ar-SA" sz="2800" baseline="0" dirty="0" smtClean="0">
                          <a:solidFill>
                            <a:schemeClr val="tx1"/>
                          </a:solidFill>
                        </a:rPr>
                        <a:t> لا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العدد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6832000"/>
                  </a:ext>
                </a:extLst>
              </a:tr>
              <a:tr h="55821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>
                          <a:solidFill>
                            <a:srgbClr val="00B050"/>
                          </a:solidFill>
                        </a:rPr>
                        <a:t>٤٧٠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71038205"/>
                  </a:ext>
                </a:extLst>
              </a:tr>
              <a:tr h="55821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>
                          <a:solidFill>
                            <a:srgbClr val="FF0000"/>
                          </a:solidFill>
                        </a:rPr>
                        <a:t>٨٥٧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6672524"/>
                  </a:ext>
                </a:extLst>
              </a:tr>
              <a:tr h="55821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 smtClean="0">
                          <a:solidFill>
                            <a:schemeClr val="tx1"/>
                          </a:solidFill>
                        </a:rPr>
                        <a:t>٩٨٥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13434418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790328" y="2093029"/>
            <a:ext cx="2226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00B050"/>
                </a:solidFill>
              </a:rPr>
              <a:t>نعم ، </a:t>
            </a:r>
            <a:r>
              <a:rPr lang="ar-SA" sz="2800" dirty="0">
                <a:solidFill>
                  <a:srgbClr val="00B050"/>
                </a:solidFill>
              </a:rPr>
              <a:t>لأن آحاده </a:t>
            </a:r>
            <a:r>
              <a:rPr lang="ar-SA" sz="3200" dirty="0" smtClean="0">
                <a:solidFill>
                  <a:srgbClr val="00B050"/>
                </a:solidFill>
              </a:rPr>
              <a:t>٠ </a:t>
            </a:r>
            <a:r>
              <a:rPr lang="ar-SA" sz="2400" dirty="0" smtClean="0">
                <a:solidFill>
                  <a:srgbClr val="00B050"/>
                </a:solidFill>
              </a:rPr>
              <a:t> 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90328" y="2727319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dirty="0" smtClean="0">
                <a:solidFill>
                  <a:srgbClr val="FF0000"/>
                </a:solidFill>
              </a:rPr>
              <a:t> </a:t>
            </a:r>
            <a:r>
              <a:rPr lang="ar-SA" sz="2800" dirty="0" smtClean="0">
                <a:solidFill>
                  <a:srgbClr val="FF0000"/>
                </a:solidFill>
              </a:rPr>
              <a:t>لا ،  </a:t>
            </a:r>
            <a:r>
              <a:rPr lang="ar-SA" sz="2800" dirty="0">
                <a:solidFill>
                  <a:srgbClr val="FF0000"/>
                </a:solidFill>
              </a:rPr>
              <a:t>لأن أحاده </a:t>
            </a:r>
            <a:r>
              <a:rPr lang="ar-SA" sz="2800" dirty="0" smtClean="0">
                <a:solidFill>
                  <a:srgbClr val="FF0000"/>
                </a:solidFill>
              </a:rPr>
              <a:t>٧ </a:t>
            </a:r>
            <a:r>
              <a:rPr lang="ar-SA" sz="2000" dirty="0" smtClean="0">
                <a:solidFill>
                  <a:srgbClr val="FF0000"/>
                </a:solidFill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559" y="363064"/>
            <a:ext cx="1977829" cy="1690588"/>
          </a:xfrm>
          <a:prstGeom prst="rect">
            <a:avLst/>
          </a:prstGeom>
        </p:spPr>
      </p:pic>
      <p:sp>
        <p:nvSpPr>
          <p:cNvPr id="3" name="Double Wave 2"/>
          <p:cNvSpPr/>
          <p:nvPr/>
        </p:nvSpPr>
        <p:spPr>
          <a:xfrm>
            <a:off x="1463040" y="3729715"/>
            <a:ext cx="9491472" cy="1797128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A" sz="3200" b="1" dirty="0" smtClean="0">
                <a:solidFill>
                  <a:srgbClr val="002060"/>
                </a:solidFill>
              </a:rPr>
              <a:t> نستنتج أن </a:t>
            </a:r>
          </a:p>
          <a:p>
            <a:r>
              <a:rPr lang="ar-SA" sz="3200" b="1" dirty="0" smtClean="0">
                <a:solidFill>
                  <a:srgbClr val="002060"/>
                </a:solidFill>
              </a:rPr>
              <a:t>العدد </a:t>
            </a:r>
            <a:r>
              <a:rPr lang="ar-SA" sz="3200" b="1" dirty="0">
                <a:solidFill>
                  <a:srgbClr val="002060"/>
                </a:solidFill>
              </a:rPr>
              <a:t>يقبل القسمة على </a:t>
            </a:r>
            <a:r>
              <a:rPr lang="ar-SA" sz="3200" b="1" dirty="0" smtClean="0">
                <a:solidFill>
                  <a:srgbClr val="002060"/>
                </a:solidFill>
              </a:rPr>
              <a:t> </a:t>
            </a:r>
            <a:r>
              <a:rPr lang="ar-SA" sz="3600" b="1" dirty="0" smtClean="0">
                <a:solidFill>
                  <a:srgbClr val="002060"/>
                </a:solidFill>
              </a:rPr>
              <a:t>٥</a:t>
            </a:r>
            <a:r>
              <a:rPr lang="ar-SA" sz="3200" b="1" dirty="0" smtClean="0">
                <a:solidFill>
                  <a:srgbClr val="C00000"/>
                </a:solidFill>
              </a:rPr>
              <a:t>إذا كان: </a:t>
            </a:r>
            <a:r>
              <a:rPr lang="ar-SA" sz="3200" b="1" dirty="0">
                <a:solidFill>
                  <a:srgbClr val="C00000"/>
                </a:solidFill>
              </a:rPr>
              <a:t>آحاده صفر </a:t>
            </a:r>
            <a:r>
              <a:rPr lang="ar-SA" sz="3200" b="1" dirty="0" smtClean="0">
                <a:solidFill>
                  <a:srgbClr val="C00000"/>
                </a:solidFill>
              </a:rPr>
              <a:t>(</a:t>
            </a:r>
            <a:r>
              <a:rPr lang="ar-SA" sz="3600" b="1" dirty="0" smtClean="0">
                <a:solidFill>
                  <a:srgbClr val="C00000"/>
                </a:solidFill>
              </a:rPr>
              <a:t>٠</a:t>
            </a:r>
            <a:r>
              <a:rPr lang="ar-SA" sz="3200" b="1" dirty="0" smtClean="0">
                <a:solidFill>
                  <a:srgbClr val="C00000"/>
                </a:solidFill>
              </a:rPr>
              <a:t>) </a:t>
            </a:r>
            <a:r>
              <a:rPr lang="ar-SA" sz="3200" b="1" dirty="0">
                <a:solidFill>
                  <a:srgbClr val="C00000"/>
                </a:solidFill>
              </a:rPr>
              <a:t>أو </a:t>
            </a:r>
            <a:r>
              <a:rPr lang="ar-SA" sz="3200" b="1" dirty="0" smtClean="0">
                <a:solidFill>
                  <a:srgbClr val="C00000"/>
                </a:solidFill>
              </a:rPr>
              <a:t>(٥)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90328" y="3227414"/>
            <a:ext cx="2226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dirty="0" smtClean="0">
                <a:solidFill>
                  <a:srgbClr val="00B050"/>
                </a:solidFill>
              </a:rPr>
              <a:t>نعم ، </a:t>
            </a:r>
            <a:r>
              <a:rPr lang="ar-SA" sz="2800" dirty="0">
                <a:solidFill>
                  <a:srgbClr val="00B050"/>
                </a:solidFill>
              </a:rPr>
              <a:t>لأن </a:t>
            </a:r>
            <a:r>
              <a:rPr lang="ar-SA" sz="2800" dirty="0" smtClean="0">
                <a:solidFill>
                  <a:srgbClr val="00B050"/>
                </a:solidFill>
              </a:rPr>
              <a:t>آحاده </a:t>
            </a:r>
            <a:r>
              <a:rPr lang="ar-SA" sz="3200" dirty="0" smtClean="0">
                <a:solidFill>
                  <a:srgbClr val="00B050"/>
                </a:solidFill>
              </a:rPr>
              <a:t>٥  </a:t>
            </a:r>
            <a:r>
              <a:rPr lang="ar-SA" sz="2400" dirty="0" smtClean="0">
                <a:solidFill>
                  <a:srgbClr val="00B050"/>
                </a:solidFill>
              </a:rPr>
              <a:t> 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5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3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4520</TotalTime>
  <Words>278</Words>
  <Application>Microsoft Office PowerPoint</Application>
  <PresentationFormat>Personnalisé</PresentationFormat>
  <Paragraphs>96</Paragraphs>
  <Slides>22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قابلية القسمة على العدد 5 عرض بوربوينت رياضيات الصف الرابع الفصل الثاني الوحدة السابعة</dc:title>
  <dc:subject>عرض بوربوينت رياضيات الصف الرابع قابلية القسمة على العدد 5 الفصل الثاني الوحدة السابعة</dc:subject>
  <dc:creator>الملتقى التربوي</dc:creator>
  <cp:keywords>رياضيات; الصف الرابع; الفصل الثاني; عرض بوربوينت</cp:keywords>
  <dc:description>عرض بوربوينت رياضيات الصف الرابع الفصل الثاني الوحدة السابعة قابلية القسمة على العدد 5</dc:description>
  <cp:lastModifiedBy>HDNL2GSR557</cp:lastModifiedBy>
  <cp:revision>92</cp:revision>
  <dcterms:created xsi:type="dcterms:W3CDTF">2021-03-08T02:44:21Z</dcterms:created>
  <dcterms:modified xsi:type="dcterms:W3CDTF">2021-03-09T00:23:42Z</dcterms:modified>
  <cp:category>عرض بوربوينت; رياضيات; الصف الرابع; الفصل الثاني</cp:category>
</cp:coreProperties>
</file>