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9" r:id="rId8"/>
    <p:sldId id="283" r:id="rId9"/>
    <p:sldId id="285" r:id="rId10"/>
    <p:sldId id="288" r:id="rId11"/>
    <p:sldId id="287" r:id="rId12"/>
    <p:sldId id="299" r:id="rId13"/>
    <p:sldId id="298" r:id="rId14"/>
    <p:sldId id="276" r:id="rId15"/>
    <p:sldId id="311" r:id="rId16"/>
    <p:sldId id="271" r:id="rId17"/>
    <p:sldId id="275" r:id="rId18"/>
    <p:sldId id="272" r:id="rId19"/>
    <p:sldId id="303" r:id="rId20"/>
    <p:sldId id="304" r:id="rId21"/>
    <p:sldId id="273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07" r:id="rId30"/>
    <p:sldId id="268" r:id="rId31"/>
    <p:sldId id="266" r:id="rId32"/>
    <p:sldId id="310" r:id="rId3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0" autoAdjust="0"/>
    <p:restoredTop sz="94717" autoAdjust="0"/>
  </p:normalViewPr>
  <p:slideViewPr>
    <p:cSldViewPr snapToGrid="0">
      <p:cViewPr>
        <p:scale>
          <a:sx n="81" d="100"/>
          <a:sy n="81" d="100"/>
        </p:scale>
        <p:origin x="-1572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www.wepal.net/library/?app=content.list&amp;level=4&amp;semester=2&amp;subject=2&amp;type=5&amp;submit=subm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5&amp;submit=submit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6.wdp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slide" Target="slide24.xml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27.png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microsoft.com/office/2007/relationships/hdphoto" Target="../media/hdphoto6.wdp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slide" Target="slide25.xml"/><Relationship Id="rId10" Type="http://schemas.openxmlformats.org/officeDocument/2006/relationships/image" Target="../media/image29.png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7.wdp"/><Relationship Id="rId7" Type="http://schemas.openxmlformats.org/officeDocument/2006/relationships/hyperlink" Target="https://www.wepal.net/library/?app=content.list&amp;level=4&amp;semester=2&amp;subject=2&amp;type=2&amp;submit=submit" TargetMode="External"/><Relationship Id="rId12" Type="http://schemas.openxmlformats.org/officeDocument/2006/relationships/image" Target="../media/image24.png"/><Relationship Id="rId17" Type="http://schemas.openxmlformats.org/officeDocument/2006/relationships/slide" Target="slide26.xml"/><Relationship Id="rId2" Type="http://schemas.microsoft.com/office/2007/relationships/media" Target="../media/media2.mp3"/><Relationship Id="rId16" Type="http://schemas.microsoft.com/office/2007/relationships/hdphoto" Target="../media/hdphoto5.wdp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10" Type="http://schemas.openxmlformats.org/officeDocument/2006/relationships/image" Target="../media/image33.png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slide" Target="slide27.xml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slide" Target="slide28.xml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4.xml"/><Relationship Id="rId1" Type="http://schemas.openxmlformats.org/officeDocument/2006/relationships/tags" Target="../tags/tag1.xml"/><Relationship Id="rId6" Type="http://schemas.openxmlformats.org/officeDocument/2006/relationships/slide" Target="slide13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8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5&amp;submit=submit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j80e-twPtGhG8pgii4h-qszGPBNv46jT/view?usp=shari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wepal.net/library/?app=content.list&amp;level=4&amp;semester=2&amp;subject=2&amp;type=2&amp;submit=submit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" y="990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6875" y="4956770"/>
            <a:ext cx="9616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chemeClr val="bg1"/>
                </a:solidFill>
              </a:rPr>
              <a:t>العدد الذي يقسم على ٦ ، يجب أن</a:t>
            </a:r>
            <a:r>
              <a:rPr lang="ar-SA" sz="2800" dirty="0">
                <a:solidFill>
                  <a:schemeClr val="bg1"/>
                </a:solidFill>
              </a:rPr>
              <a:t> يقبل القسمة على </a:t>
            </a:r>
            <a:r>
              <a:rPr lang="ar-SA" sz="2800" dirty="0" smtClean="0">
                <a:solidFill>
                  <a:schemeClr val="bg1"/>
                </a:solidFill>
              </a:rPr>
              <a:t>٣ ،أي  يكون مجموع أرقامه من مضاعفات ٣.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052" y="3444745"/>
            <a:ext cx="11512732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ar-SA" sz="1400" dirty="0" smtClean="0">
              <a:solidFill>
                <a:srgbClr val="002060"/>
              </a:solidFill>
            </a:endParaRPr>
          </a:p>
          <a:p>
            <a:r>
              <a:rPr lang="ar-SA" sz="2800" dirty="0" smtClean="0">
                <a:solidFill>
                  <a:srgbClr val="002060"/>
                </a:solidFill>
              </a:rPr>
              <a:t>أي أن الأعداد التي تقسم على ٦ يجب أن تكون زوجية ، لأن الأعداد التي تقبل القسمة على ٢ زوجية </a:t>
            </a:r>
          </a:p>
          <a:p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740229" y="1780515"/>
            <a:ext cx="10580914" cy="1469986"/>
          </a:xfrm>
          <a:prstGeom prst="doubleWave">
            <a:avLst>
              <a:gd name="adj1" fmla="val 6250"/>
              <a:gd name="adj2" fmla="val -140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800" dirty="0">
                <a:solidFill>
                  <a:srgbClr val="0070C0"/>
                </a:solidFill>
              </a:rPr>
              <a:t>ونحن نعرف أن  العدد </a:t>
            </a:r>
            <a:r>
              <a:rPr lang="ar-SA" sz="2800" dirty="0" smtClean="0">
                <a:solidFill>
                  <a:srgbClr val="0070C0"/>
                </a:solidFill>
              </a:rPr>
              <a:t>٦  </a:t>
            </a:r>
            <a:r>
              <a:rPr lang="ar-SA" sz="2800" dirty="0">
                <a:solidFill>
                  <a:srgbClr val="0070C0"/>
                </a:solidFill>
              </a:rPr>
              <a:t>يقبل القسمة على </a:t>
            </a:r>
            <a:r>
              <a:rPr lang="ar-SA" sz="2800" dirty="0" smtClean="0">
                <a:solidFill>
                  <a:srgbClr val="0070C0"/>
                </a:solidFill>
              </a:rPr>
              <a:t>٢ </a:t>
            </a:r>
            <a:r>
              <a:rPr lang="ar-SA" sz="2800" dirty="0">
                <a:solidFill>
                  <a:srgbClr val="0070C0"/>
                </a:solidFill>
              </a:rPr>
              <a:t>لأن </a:t>
            </a:r>
            <a:r>
              <a:rPr lang="ar-SA" sz="2800" dirty="0" smtClean="0">
                <a:solidFill>
                  <a:srgbClr val="0070C0"/>
                </a:solidFill>
              </a:rPr>
              <a:t>٣ </a:t>
            </a:r>
            <a:r>
              <a:rPr lang="ar-SA" sz="2800" dirty="0">
                <a:solidFill>
                  <a:srgbClr val="0070C0"/>
                </a:solidFill>
              </a:rPr>
              <a:t>× </a:t>
            </a:r>
            <a:r>
              <a:rPr lang="ar-SA" sz="2800" dirty="0" smtClean="0">
                <a:solidFill>
                  <a:srgbClr val="0070C0"/>
                </a:solidFill>
              </a:rPr>
              <a:t>٢= ٦ </a:t>
            </a:r>
            <a:r>
              <a:rPr lang="ar-SA" sz="2800" dirty="0">
                <a:solidFill>
                  <a:srgbClr val="0070C0"/>
                </a:solidFill>
              </a:rPr>
              <a:t>وهو </a:t>
            </a:r>
            <a:r>
              <a:rPr lang="ar-SA" sz="2800" dirty="0" smtClean="0">
                <a:solidFill>
                  <a:srgbClr val="0070C0"/>
                </a:solidFill>
              </a:rPr>
              <a:t>زوجي. </a:t>
            </a:r>
            <a:endParaRPr lang="ar-SA" sz="2800" dirty="0">
              <a:solidFill>
                <a:srgbClr val="0070C0"/>
              </a:solidFill>
            </a:endParaRPr>
          </a:p>
          <a:p>
            <a:r>
              <a:rPr lang="ar-SA" sz="2800" dirty="0"/>
              <a:t>وأيضاً يقبل </a:t>
            </a:r>
            <a:r>
              <a:rPr lang="ar-SA" sz="2800" dirty="0" smtClean="0"/>
              <a:t>القسمة على ٣ </a:t>
            </a:r>
            <a:r>
              <a:rPr lang="ar-SA" sz="2800" dirty="0"/>
              <a:t>لأن </a:t>
            </a:r>
            <a:r>
              <a:rPr lang="ar-SA" sz="2800" dirty="0" smtClean="0"/>
              <a:t>٢ </a:t>
            </a:r>
            <a:r>
              <a:rPr lang="ar-SA" sz="2800" dirty="0"/>
              <a:t>× </a:t>
            </a:r>
            <a:r>
              <a:rPr lang="ar-SA" sz="2800" dirty="0" smtClean="0"/>
              <a:t>٣ </a:t>
            </a:r>
            <a:r>
              <a:rPr lang="ar-SA" sz="2800" dirty="0"/>
              <a:t>= </a:t>
            </a:r>
            <a:r>
              <a:rPr lang="ar-SA" sz="2800" dirty="0" smtClean="0"/>
              <a:t>٦ </a:t>
            </a:r>
            <a:r>
              <a:rPr lang="ar-SA" sz="2800" dirty="0"/>
              <a:t>وهو من مضاعفات العدد </a:t>
            </a:r>
            <a:r>
              <a:rPr lang="ar-SA" sz="2800" dirty="0" smtClean="0"/>
              <a:t>٣.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3892732" y="430008"/>
            <a:ext cx="4241074" cy="1164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العدد  </a:t>
            </a:r>
            <a:r>
              <a:rPr lang="ar-SA" sz="4000" dirty="0" smtClean="0">
                <a:solidFill>
                  <a:srgbClr val="FF0000"/>
                </a:solidFill>
              </a:rPr>
              <a:t>٦ </a:t>
            </a:r>
            <a:r>
              <a:rPr lang="ar-SA" sz="4000" dirty="0">
                <a:solidFill>
                  <a:srgbClr val="FF0000"/>
                </a:solidFill>
              </a:rPr>
              <a:t>= </a:t>
            </a:r>
            <a:r>
              <a:rPr lang="ar-SA" sz="4000" dirty="0" smtClean="0">
                <a:solidFill>
                  <a:srgbClr val="FF0000"/>
                </a:solidFill>
              </a:rPr>
              <a:t>٢ × ٣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5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" y="46902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3680" y="929640"/>
            <a:ext cx="480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00B0F0"/>
                </a:solidFill>
              </a:rPr>
              <a:t>مثال  </a:t>
            </a:r>
            <a:r>
              <a:rPr lang="ar-SA" sz="2800" dirty="0">
                <a:solidFill>
                  <a:srgbClr val="00B0F0"/>
                </a:solidFill>
              </a:rPr>
              <a:t>:   العدد </a:t>
            </a:r>
            <a:r>
              <a:rPr lang="ar-SA" sz="2800" dirty="0" smtClean="0">
                <a:solidFill>
                  <a:srgbClr val="00B0F0"/>
                </a:solidFill>
              </a:rPr>
              <a:t>٤٥ </a:t>
            </a:r>
            <a:r>
              <a:rPr lang="ar-SA" sz="2800" dirty="0">
                <a:solidFill>
                  <a:srgbClr val="00B0F0"/>
                </a:solidFill>
              </a:rPr>
              <a:t>يقبل على </a:t>
            </a:r>
            <a:r>
              <a:rPr lang="ar-SA" sz="2800" dirty="0" smtClean="0">
                <a:solidFill>
                  <a:srgbClr val="00B0F0"/>
                </a:solidFill>
              </a:rPr>
              <a:t>٦؟</a:t>
            </a:r>
            <a:endParaRPr lang="ar-SA" sz="2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" y="2003113"/>
            <a:ext cx="1064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 ٥٤ </a:t>
            </a:r>
            <a:r>
              <a:rPr lang="ar-SA" sz="2400" b="1" dirty="0">
                <a:solidFill>
                  <a:srgbClr val="FF0000"/>
                </a:solidFill>
              </a:rPr>
              <a:t>يقبل القسمة على </a:t>
            </a:r>
            <a:r>
              <a:rPr lang="ar-SA" sz="2400" b="1" dirty="0" smtClean="0">
                <a:solidFill>
                  <a:srgbClr val="FF0000"/>
                </a:solidFill>
              </a:rPr>
              <a:t>٢  ،   </a:t>
            </a:r>
            <a:r>
              <a:rPr lang="ar-SA" sz="2400" b="1" dirty="0">
                <a:solidFill>
                  <a:schemeClr val="bg1"/>
                </a:solidFill>
              </a:rPr>
              <a:t>ومجموع أرقامه </a:t>
            </a:r>
            <a:r>
              <a:rPr lang="ar-SA" sz="2400" b="1" dirty="0" smtClean="0">
                <a:solidFill>
                  <a:schemeClr val="bg1"/>
                </a:solidFill>
              </a:rPr>
              <a:t>٤+٥ =٩ </a:t>
            </a:r>
            <a:r>
              <a:rPr lang="ar-SA" sz="2400" b="1" dirty="0">
                <a:solidFill>
                  <a:schemeClr val="bg1"/>
                </a:solidFill>
              </a:rPr>
              <a:t>من مضاعفات العدد </a:t>
            </a:r>
            <a:r>
              <a:rPr lang="ar-SA" sz="2400" b="1" dirty="0" smtClean="0">
                <a:solidFill>
                  <a:schemeClr val="bg1"/>
                </a:solidFill>
              </a:rPr>
              <a:t>٣ </a:t>
            </a:r>
            <a:r>
              <a:rPr lang="ar-SA" sz="2400" b="1" dirty="0">
                <a:solidFill>
                  <a:schemeClr val="bg1"/>
                </a:solidFill>
              </a:rPr>
              <a:t>أي يقبل القسمة على </a:t>
            </a:r>
            <a:r>
              <a:rPr lang="ar-SA" sz="2400" b="1" dirty="0" smtClean="0">
                <a:solidFill>
                  <a:schemeClr val="bg1"/>
                </a:solidFill>
              </a:rPr>
              <a:t>٣ 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3670" y="1417952"/>
            <a:ext cx="496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ar-SA" sz="2800" dirty="0" smtClean="0">
                <a:solidFill>
                  <a:srgbClr val="00B0F0"/>
                </a:solidFill>
              </a:rPr>
              <a:t>٤٥ </a:t>
            </a:r>
            <a:r>
              <a:rPr lang="ar-SA" sz="2800" dirty="0">
                <a:solidFill>
                  <a:srgbClr val="00B0F0"/>
                </a:solidFill>
              </a:rPr>
              <a:t>لا يقبل القسمة على </a:t>
            </a:r>
            <a:r>
              <a:rPr lang="ar-SA" sz="2800" dirty="0" smtClean="0">
                <a:solidFill>
                  <a:srgbClr val="00B0F0"/>
                </a:solidFill>
              </a:rPr>
              <a:t>٦ </a:t>
            </a:r>
            <a:r>
              <a:rPr lang="ar-SA" sz="2800" dirty="0">
                <a:solidFill>
                  <a:srgbClr val="00B0F0"/>
                </a:solidFill>
              </a:rPr>
              <a:t>لأنه فردي 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1340" y="3475902"/>
            <a:ext cx="448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FF00"/>
                </a:solidFill>
              </a:rPr>
              <a:t>مثال </a:t>
            </a:r>
            <a:r>
              <a:rPr lang="ar-SA" sz="2800" dirty="0" smtClean="0">
                <a:solidFill>
                  <a:srgbClr val="FFFF00"/>
                </a:solidFill>
              </a:rPr>
              <a:t>آخر </a:t>
            </a:r>
            <a:r>
              <a:rPr lang="ar-SA" sz="2800" dirty="0">
                <a:solidFill>
                  <a:srgbClr val="FFFF00"/>
                </a:solidFill>
              </a:rPr>
              <a:t>:    العدد  </a:t>
            </a:r>
            <a:r>
              <a:rPr lang="ar-SA" sz="2800" dirty="0" smtClean="0">
                <a:solidFill>
                  <a:srgbClr val="FFFF00"/>
                </a:solidFill>
              </a:rPr>
              <a:t>٧٢ 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12" name="TextBox 11"/>
          <p:cNvSpPr txBox="1"/>
          <p:nvPr/>
        </p:nvSpPr>
        <p:spPr>
          <a:xfrm>
            <a:off x="6583680" y="4126969"/>
            <a:ext cx="480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/>
              <a:t>أولاً : يقبل القسمة على </a:t>
            </a:r>
            <a:r>
              <a:rPr lang="ar-SA" sz="2800" dirty="0" smtClean="0"/>
              <a:t>٢ </a:t>
            </a:r>
            <a:r>
              <a:rPr lang="ar-SA" sz="2800" dirty="0"/>
              <a:t>لأنه زوجي </a:t>
            </a:r>
            <a:r>
              <a:rPr lang="ar-SA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6343" y="4773999"/>
            <a:ext cx="8128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solidFill>
                  <a:srgbClr val="002060"/>
                </a:solidFill>
              </a:rPr>
              <a:t>ثانياً : </a:t>
            </a:r>
            <a:r>
              <a:rPr lang="ar-SA" sz="3200" dirty="0" smtClean="0">
                <a:solidFill>
                  <a:srgbClr val="002060"/>
                </a:solidFill>
              </a:rPr>
              <a:t>٢+٧=٩ </a:t>
            </a:r>
            <a:r>
              <a:rPr lang="ar-SA" sz="3200" dirty="0">
                <a:solidFill>
                  <a:srgbClr val="002060"/>
                </a:solidFill>
              </a:rPr>
              <a:t>من مضاعفات </a:t>
            </a:r>
            <a:r>
              <a:rPr lang="ar-SA" sz="3200" dirty="0" smtClean="0">
                <a:solidFill>
                  <a:srgbClr val="002060"/>
                </a:solidFill>
              </a:rPr>
              <a:t>٣ إذاً </a:t>
            </a:r>
            <a:r>
              <a:rPr lang="ar-SA" sz="3200" dirty="0">
                <a:solidFill>
                  <a:srgbClr val="002060"/>
                </a:solidFill>
              </a:rPr>
              <a:t>يقبل القسمة على </a:t>
            </a:r>
            <a:r>
              <a:rPr lang="ar-SA" sz="3200" dirty="0" smtClean="0">
                <a:solidFill>
                  <a:srgbClr val="002060"/>
                </a:solidFill>
              </a:rPr>
              <a:t>٣.</a:t>
            </a:r>
            <a:endParaRPr lang="ar-SA" sz="3200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643890" y="3552893"/>
            <a:ext cx="11102340" cy="362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ounded Rectangular Callout 1"/>
          <p:cNvSpPr/>
          <p:nvPr/>
        </p:nvSpPr>
        <p:spPr>
          <a:xfrm>
            <a:off x="3825240" y="2542282"/>
            <a:ext cx="5943600" cy="99226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800" dirty="0" smtClean="0">
                <a:solidFill>
                  <a:srgbClr val="FFFF00"/>
                </a:solidFill>
              </a:rPr>
              <a:t>إذاً  </a:t>
            </a:r>
            <a:r>
              <a:rPr lang="ar-SA" sz="2800" dirty="0">
                <a:solidFill>
                  <a:srgbClr val="FFFF00"/>
                </a:solidFill>
              </a:rPr>
              <a:t>نستنتج أن العدد </a:t>
            </a:r>
            <a:r>
              <a:rPr lang="ar-SA" sz="2800" dirty="0" smtClean="0">
                <a:solidFill>
                  <a:srgbClr val="FFFF00"/>
                </a:solidFill>
              </a:rPr>
              <a:t>٥٤ </a:t>
            </a:r>
            <a:r>
              <a:rPr lang="ar-SA" sz="2800" dirty="0">
                <a:solidFill>
                  <a:srgbClr val="FFFF00"/>
                </a:solidFill>
              </a:rPr>
              <a:t>يقبل القسمة على </a:t>
            </a:r>
            <a:r>
              <a:rPr lang="ar-SA" sz="2800" dirty="0" smtClean="0">
                <a:solidFill>
                  <a:srgbClr val="FFFF00"/>
                </a:solidFill>
              </a:rPr>
              <a:t>٦.</a:t>
            </a:r>
            <a:endParaRPr lang="ar-SA" sz="2800" dirty="0">
              <a:solidFill>
                <a:srgbClr val="FFFF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3396343" y="5152894"/>
            <a:ext cx="7479575" cy="13593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FFFF00"/>
                </a:solidFill>
              </a:rPr>
              <a:t>إذاً  </a:t>
            </a:r>
            <a:r>
              <a:rPr lang="ar-SA" sz="2800" dirty="0">
                <a:solidFill>
                  <a:srgbClr val="FFFF00"/>
                </a:solidFill>
              </a:rPr>
              <a:t>نستنتج أن العدد </a:t>
            </a:r>
            <a:r>
              <a:rPr lang="ar-SA" sz="2800" dirty="0" smtClean="0">
                <a:solidFill>
                  <a:srgbClr val="FFFF00"/>
                </a:solidFill>
              </a:rPr>
              <a:t>٧٢ يقبل </a:t>
            </a:r>
            <a:r>
              <a:rPr lang="ar-SA" sz="2800" dirty="0">
                <a:solidFill>
                  <a:srgbClr val="FFFF00"/>
                </a:solidFill>
              </a:rPr>
              <a:t>القسمة </a:t>
            </a:r>
            <a:r>
              <a:rPr lang="ar-SA" sz="2800" dirty="0" smtClean="0">
                <a:solidFill>
                  <a:srgbClr val="FFFF00"/>
                </a:solidFill>
              </a:rPr>
              <a:t>على 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47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5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07767" y="833761"/>
            <a:ext cx="8147110" cy="134894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2800" dirty="0" smtClean="0"/>
              <a:t>أي أن  الأعداد التي تقبل القسمة على ٢ و٣ معاً تقبل القسمة على ٦</a:t>
            </a:r>
            <a:endParaRPr lang="en-US" sz="2800" dirty="0"/>
          </a:p>
        </p:txBody>
      </p:sp>
      <p:sp>
        <p:nvSpPr>
          <p:cNvPr id="2" name="Flowchart: Predefined Process 1"/>
          <p:cNvSpPr/>
          <p:nvPr/>
        </p:nvSpPr>
        <p:spPr>
          <a:xfrm>
            <a:off x="1259179" y="3401940"/>
            <a:ext cx="8444286" cy="1710875"/>
          </a:xfrm>
          <a:prstGeom prst="flowChartPredefined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</a:rPr>
              <a:t>نستنتج أن العدد يقبل القسمة على ٦ إذا كان : العدد يقبل القسمة على ٢ ، ويقبل القسمة على ٣ معاً 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495" y="637941"/>
            <a:ext cx="1982349" cy="1581234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698" y="3429000"/>
            <a:ext cx="2191944" cy="14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-327620"/>
            <a:ext cx="12192000" cy="6858000"/>
          </a:xfrm>
          <a:prstGeom prst="rect">
            <a:avLst/>
          </a:prstGeom>
        </p:spPr>
      </p:pic>
      <p:pic>
        <p:nvPicPr>
          <p:cNvPr id="20" name="Picture 2" descr="رياضيات رسوم متحركة صور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0" y="94142"/>
            <a:ext cx="3415841" cy="14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2017" y="269673"/>
            <a:ext cx="556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dirty="0" smtClean="0"/>
              <a:t>  </a:t>
            </a:r>
            <a:r>
              <a:rPr lang="ar-SA" sz="2800" dirty="0" smtClean="0">
                <a:solidFill>
                  <a:schemeClr val="bg1"/>
                </a:solidFill>
              </a:rPr>
              <a:t>هيا  نتذكر قابلية قسمة الأعداد ( ٢ ، ٣)  : </a:t>
            </a:r>
            <a:endParaRPr lang="ar-SA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5444"/>
              </p:ext>
            </p:extLst>
          </p:nvPr>
        </p:nvGraphicFramePr>
        <p:xfrm>
          <a:off x="1991872" y="2637397"/>
          <a:ext cx="953337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44">
                  <a:extLst>
                    <a:ext uri="{9D8B030D-6E8A-4147-A177-3AD203B41FA5}">
                      <a16:colId xmlns="" xmlns:a16="http://schemas.microsoft.com/office/drawing/2014/main" val="1514845384"/>
                    </a:ext>
                  </a:extLst>
                </a:gridCol>
                <a:gridCol w="2393559">
                  <a:extLst>
                    <a:ext uri="{9D8B030D-6E8A-4147-A177-3AD203B41FA5}">
                      <a16:colId xmlns="" xmlns:a16="http://schemas.microsoft.com/office/drawing/2014/main" val="2460196431"/>
                    </a:ext>
                  </a:extLst>
                </a:gridCol>
                <a:gridCol w="2373129">
                  <a:extLst>
                    <a:ext uri="{9D8B030D-6E8A-4147-A177-3AD203B41FA5}">
                      <a16:colId xmlns="" xmlns:a16="http://schemas.microsoft.com/office/drawing/2014/main" val="1960891532"/>
                    </a:ext>
                  </a:extLst>
                </a:gridCol>
                <a:gridCol w="2383344">
                  <a:extLst>
                    <a:ext uri="{9D8B030D-6E8A-4147-A177-3AD203B41FA5}">
                      <a16:colId xmlns="" xmlns:a16="http://schemas.microsoft.com/office/drawing/2014/main" val="2654396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يقبل القسمة على ٦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يقبل القسمة على ٣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يقبل القسمة على ٢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العدد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3640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000" dirty="0" smtClean="0"/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٤٥٢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4478325"/>
                  </a:ext>
                </a:extLst>
              </a:tr>
              <a:tr h="341328">
                <a:tc>
                  <a:txBody>
                    <a:bodyPr/>
                    <a:lstStyle/>
                    <a:p>
                      <a:pPr algn="ctr"/>
                      <a:endParaRPr lang="ar-SA" sz="2000" dirty="0" smtClean="0"/>
                    </a:p>
                    <a:p>
                      <a:pPr algn="ctr"/>
                      <a:endParaRPr lang="ar-SA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٩٣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195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ar-SA" sz="2000" dirty="0" smtClean="0"/>
                    </a:p>
                    <a:p>
                      <a:pPr algn="r"/>
                      <a:endParaRPr lang="ar-SA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٢٧٦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7017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ar-SA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ar-SA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 smtClean="0"/>
                        <a:t>٨٦٤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069686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391893" y="3018886"/>
            <a:ext cx="199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>
                <a:solidFill>
                  <a:srgbClr val="002060"/>
                </a:solidFill>
              </a:rPr>
              <a:t>٢+٥+٤=١١ </a:t>
            </a:r>
            <a:r>
              <a:rPr lang="ar-SA" dirty="0">
                <a:solidFill>
                  <a:srgbClr val="002060"/>
                </a:solidFill>
              </a:rPr>
              <a:t>ليس من مضاعفات </a:t>
            </a:r>
            <a:r>
              <a:rPr lang="ar-SA" dirty="0" smtClean="0">
                <a:solidFill>
                  <a:srgbClr val="002060"/>
                </a:solidFill>
              </a:rPr>
              <a:t>٣إذاً </a:t>
            </a:r>
            <a:r>
              <a:rPr lang="ar-SA" dirty="0" err="1">
                <a:solidFill>
                  <a:srgbClr val="002060"/>
                </a:solidFill>
              </a:rPr>
              <a:t>لايقبل</a:t>
            </a:r>
            <a:r>
              <a:rPr lang="ar-SA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2703" y="2925210"/>
            <a:ext cx="199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04776" y="4498883"/>
            <a:ext cx="173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>
                <a:solidFill>
                  <a:srgbClr val="00B050"/>
                </a:solidFill>
              </a:rPr>
              <a:t>يقبل </a:t>
            </a:r>
          </a:p>
          <a:p>
            <a:pPr algn="ctr"/>
            <a:r>
              <a:rPr lang="ar-SA" dirty="0" smtClean="0">
                <a:solidFill>
                  <a:srgbClr val="00B050"/>
                </a:solidFill>
              </a:rPr>
              <a:t>لأنه يقبل على2 و ٣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64911" y="3015305"/>
            <a:ext cx="1497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solidFill>
                  <a:srgbClr val="FF0000"/>
                </a:solidFill>
              </a:rPr>
              <a:t>يقبل لأن أحاده </a:t>
            </a:r>
            <a:r>
              <a:rPr lang="ar-SA" dirty="0" smtClean="0">
                <a:solidFill>
                  <a:srgbClr val="FF0000"/>
                </a:solidFill>
              </a:rPr>
              <a:t>٢(زوجي</a:t>
            </a:r>
            <a:r>
              <a:rPr lang="ar-SA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59170" y="4422944"/>
            <a:ext cx="199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يقبل لأن أحاده </a:t>
            </a:r>
            <a:r>
              <a:rPr lang="ar-SA" dirty="0" smtClean="0">
                <a:solidFill>
                  <a:srgbClr val="FF0000"/>
                </a:solidFill>
              </a:rPr>
              <a:t>٦(زوجي</a:t>
            </a:r>
            <a:r>
              <a:rPr lang="ar-SA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7211" y="5100367"/>
            <a:ext cx="147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SA" dirty="0">
                <a:solidFill>
                  <a:srgbClr val="C00000"/>
                </a:solidFill>
              </a:rPr>
              <a:t>يقبل لأن أحاده </a:t>
            </a:r>
            <a:r>
              <a:rPr lang="ar-SA" dirty="0" smtClean="0">
                <a:solidFill>
                  <a:srgbClr val="C00000"/>
                </a:solidFill>
              </a:rPr>
              <a:t>٤(زوجي</a:t>
            </a:r>
            <a:r>
              <a:rPr lang="ar-SA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91893" y="4441197"/>
            <a:ext cx="211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 </a:t>
            </a:r>
            <a:r>
              <a:rPr lang="ar-SA" dirty="0" smtClean="0">
                <a:solidFill>
                  <a:srgbClr val="002060"/>
                </a:solidFill>
              </a:rPr>
              <a:t>٦+٧+٢=١٥ </a:t>
            </a:r>
            <a:r>
              <a:rPr lang="ar-SA" dirty="0">
                <a:solidFill>
                  <a:srgbClr val="002060"/>
                </a:solidFill>
              </a:rPr>
              <a:t>من مضاعفات </a:t>
            </a:r>
            <a:r>
              <a:rPr lang="ar-SA" dirty="0" smtClean="0">
                <a:solidFill>
                  <a:srgbClr val="002060"/>
                </a:solidFill>
              </a:rPr>
              <a:t>٣اذاً يقبل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1470" y="5109102"/>
            <a:ext cx="199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>
                <a:solidFill>
                  <a:srgbClr val="002060"/>
                </a:solidFill>
              </a:rPr>
              <a:t>٤+٦+٨=١٨من </a:t>
            </a:r>
            <a:r>
              <a:rPr lang="ar-SA" dirty="0">
                <a:solidFill>
                  <a:srgbClr val="002060"/>
                </a:solidFill>
              </a:rPr>
              <a:t>مضاعفات </a:t>
            </a:r>
            <a:r>
              <a:rPr lang="ar-SA" dirty="0" smtClean="0">
                <a:solidFill>
                  <a:srgbClr val="002060"/>
                </a:solidFill>
              </a:rPr>
              <a:t>٣ إذاً يقبل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2897" y="3702802"/>
            <a:ext cx="1995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  <a:r>
              <a:rPr lang="ar-SA" dirty="0" smtClean="0">
                <a:solidFill>
                  <a:srgbClr val="002060"/>
                </a:solidFill>
              </a:rPr>
              <a:t>٣+٩ =١٢من </a:t>
            </a:r>
            <a:r>
              <a:rPr lang="ar-SA" dirty="0">
                <a:solidFill>
                  <a:srgbClr val="002060"/>
                </a:solidFill>
              </a:rPr>
              <a:t>مضاعفات </a:t>
            </a:r>
            <a:r>
              <a:rPr lang="ar-SA" dirty="0" smtClean="0">
                <a:solidFill>
                  <a:srgbClr val="002060"/>
                </a:solidFill>
              </a:rPr>
              <a:t>٣ إذاً </a:t>
            </a:r>
            <a:r>
              <a:rPr lang="ar-SA" dirty="0">
                <a:solidFill>
                  <a:srgbClr val="002060"/>
                </a:solidFill>
              </a:rPr>
              <a:t>يقبل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96964" y="3774927"/>
            <a:ext cx="134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>
                <a:solidFill>
                  <a:srgbClr val="00B050"/>
                </a:solidFill>
              </a:rPr>
              <a:t>ل</a:t>
            </a:r>
            <a:r>
              <a:rPr lang="ar-SA" dirty="0" smtClean="0"/>
              <a:t>ا </a:t>
            </a:r>
            <a:r>
              <a:rPr lang="ar-SA" dirty="0" smtClean="0">
                <a:solidFill>
                  <a:srgbClr val="00B050"/>
                </a:solidFill>
              </a:rPr>
              <a:t>يقبل </a:t>
            </a:r>
            <a:r>
              <a:rPr lang="ar-SA" dirty="0">
                <a:solidFill>
                  <a:srgbClr val="00B050"/>
                </a:solidFill>
              </a:rPr>
              <a:t>لأنه لا يقبل على </a:t>
            </a:r>
            <a:r>
              <a:rPr lang="ar-SA" dirty="0" smtClean="0">
                <a:solidFill>
                  <a:srgbClr val="00B050"/>
                </a:solidFill>
              </a:rPr>
              <a:t>٢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40681" y="3936394"/>
            <a:ext cx="1632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161950" y="5191466"/>
            <a:ext cx="1813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/>
              <a:t>يقبل</a:t>
            </a:r>
            <a:r>
              <a:rPr lang="ar-SA" dirty="0">
                <a:solidFill>
                  <a:srgbClr val="00B050"/>
                </a:solidFill>
              </a:rPr>
              <a:t> لأنه يقبل على </a:t>
            </a:r>
            <a:r>
              <a:rPr lang="ar-SA" dirty="0" smtClean="0">
                <a:solidFill>
                  <a:srgbClr val="00B050"/>
                </a:solidFill>
              </a:rPr>
              <a:t>٢و٣ </a:t>
            </a:r>
            <a:r>
              <a:rPr lang="ar-SA" dirty="0">
                <a:solidFill>
                  <a:srgbClr val="00B050"/>
                </a:solidFill>
              </a:rPr>
              <a:t>معاً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55361" y="3060641"/>
            <a:ext cx="1814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 smtClean="0"/>
              <a:t>لا يقبل</a:t>
            </a:r>
            <a:r>
              <a:rPr lang="ar-SA" dirty="0" smtClean="0">
                <a:solidFill>
                  <a:srgbClr val="00B050"/>
                </a:solidFill>
              </a:rPr>
              <a:t> </a:t>
            </a:r>
            <a:r>
              <a:rPr lang="ar-SA" dirty="0">
                <a:solidFill>
                  <a:srgbClr val="00B050"/>
                </a:solidFill>
              </a:rPr>
              <a:t>لأنه يقبل على </a:t>
            </a:r>
            <a:r>
              <a:rPr lang="ar-SA" dirty="0" smtClean="0">
                <a:solidFill>
                  <a:srgbClr val="00B050"/>
                </a:solidFill>
              </a:rPr>
              <a:t>٢ولا يقبل على ٣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21411" y="3804136"/>
            <a:ext cx="160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>
                <a:solidFill>
                  <a:srgbClr val="C00000"/>
                </a:solidFill>
              </a:rPr>
              <a:t>لا يقبل لأن آحاده فردي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an 4"/>
          <p:cNvSpPr/>
          <p:nvPr/>
        </p:nvSpPr>
        <p:spPr>
          <a:xfrm>
            <a:off x="4177202" y="706438"/>
            <a:ext cx="2989690" cy="179548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 smtClean="0">
                <a:solidFill>
                  <a:srgbClr val="C00000"/>
                </a:solidFill>
              </a:rPr>
              <a:t>يقبل </a:t>
            </a:r>
            <a:r>
              <a:rPr lang="ar-SA" sz="2000" dirty="0">
                <a:solidFill>
                  <a:srgbClr val="C00000"/>
                </a:solidFill>
              </a:rPr>
              <a:t>العدد القسمة على </a:t>
            </a:r>
            <a:r>
              <a:rPr lang="ar-SA" sz="2000" dirty="0" smtClean="0">
                <a:solidFill>
                  <a:srgbClr val="C00000"/>
                </a:solidFill>
              </a:rPr>
              <a:t>٣ </a:t>
            </a:r>
            <a:r>
              <a:rPr lang="ar-SA" sz="2000" dirty="0">
                <a:solidFill>
                  <a:srgbClr val="C00000"/>
                </a:solidFill>
              </a:rPr>
              <a:t>اذا كان مجموع أرقامه من مضاعفات </a:t>
            </a:r>
            <a:r>
              <a:rPr lang="ar-SA" sz="2000" dirty="0" smtClean="0">
                <a:solidFill>
                  <a:srgbClr val="C00000"/>
                </a:solidFill>
              </a:rPr>
              <a:t>العدد ٣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Flowchart: Magnetic Disk 5"/>
          <p:cNvSpPr/>
          <p:nvPr/>
        </p:nvSpPr>
        <p:spPr>
          <a:xfrm>
            <a:off x="7703126" y="783230"/>
            <a:ext cx="3635789" cy="166188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000" dirty="0" smtClean="0">
                <a:solidFill>
                  <a:srgbClr val="002060"/>
                </a:solidFill>
              </a:rPr>
              <a:t>يقبل </a:t>
            </a:r>
            <a:r>
              <a:rPr lang="ar-SA" sz="2000" dirty="0">
                <a:solidFill>
                  <a:srgbClr val="002060"/>
                </a:solidFill>
              </a:rPr>
              <a:t>العدد القسمة على </a:t>
            </a:r>
            <a:r>
              <a:rPr lang="ar-SA" sz="2000" dirty="0" smtClean="0">
                <a:solidFill>
                  <a:srgbClr val="002060"/>
                </a:solidFill>
              </a:rPr>
              <a:t>٢ </a:t>
            </a:r>
            <a:r>
              <a:rPr lang="ar-SA" sz="2000" dirty="0">
                <a:solidFill>
                  <a:srgbClr val="002060"/>
                </a:solidFill>
              </a:rPr>
              <a:t>اذا كان آحاده </a:t>
            </a:r>
            <a:endParaRPr lang="ar-SA" sz="2000" dirty="0" smtClean="0">
              <a:solidFill>
                <a:srgbClr val="002060"/>
              </a:solidFill>
            </a:endParaRPr>
          </a:p>
          <a:p>
            <a:r>
              <a:rPr lang="ar-SA" sz="2000" dirty="0">
                <a:solidFill>
                  <a:srgbClr val="002060"/>
                </a:solidFill>
              </a:rPr>
              <a:t> </a:t>
            </a:r>
            <a:r>
              <a:rPr lang="ar-SA" sz="2000" dirty="0" smtClean="0">
                <a:solidFill>
                  <a:srgbClr val="002060"/>
                </a:solidFill>
              </a:rPr>
              <a:t>   (٠ </a:t>
            </a:r>
            <a:r>
              <a:rPr lang="ar-SA" sz="2000" dirty="0">
                <a:solidFill>
                  <a:srgbClr val="002060"/>
                </a:solidFill>
              </a:rPr>
              <a:t>، </a:t>
            </a:r>
            <a:r>
              <a:rPr lang="ar-SA" sz="2000" dirty="0" smtClean="0">
                <a:solidFill>
                  <a:srgbClr val="002060"/>
                </a:solidFill>
              </a:rPr>
              <a:t>٢ ،٤ ،٦ ،٨ </a:t>
            </a:r>
            <a:r>
              <a:rPr lang="ar-SA" sz="2000" dirty="0">
                <a:solidFill>
                  <a:srgbClr val="002060"/>
                </a:solidFill>
              </a:rPr>
              <a:t>)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5532" y="821512"/>
            <a:ext cx="2976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b="1" dirty="0"/>
              <a:t>قابلية القسمة على ٢ :</a:t>
            </a:r>
            <a:endParaRPr lang="en-US" sz="3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69480" y="753729"/>
            <a:ext cx="2976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b="1" dirty="0"/>
              <a:t>قابلية القسمة على </a:t>
            </a:r>
            <a:r>
              <a:rPr lang="ar-SA" sz="3000" b="1" dirty="0" smtClean="0"/>
              <a:t>٣ </a:t>
            </a:r>
            <a:r>
              <a:rPr lang="ar-SA" sz="3000" b="1" dirty="0"/>
              <a:t>: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35088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2" grpId="0"/>
      <p:bldP spid="19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0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ابلية القسمة على ٦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6203" end="11822.4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4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22" name="Picture 2" descr="منهاجي - متعة التعليم الهادف - أوراق عمل - الفصل الأو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1" y="85171"/>
            <a:ext cx="1555843" cy="18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49272" y="5187298"/>
            <a:ext cx="8645856" cy="38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701201"/>
            <a:ext cx="11242763" cy="4752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5817" y="5016137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3106" y="2891581"/>
            <a:ext cx="6810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/>
              <a:t> </a:t>
            </a:r>
            <a:r>
              <a:rPr lang="ar-SA" sz="2400" dirty="0" smtClean="0"/>
              <a:t> نعم          لا         نعم        نعم         نعم       نعم        لا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3344182"/>
            <a:ext cx="6426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  </a:t>
            </a:r>
            <a:r>
              <a:rPr lang="ar-SA" sz="2400" dirty="0" smtClean="0">
                <a:solidFill>
                  <a:srgbClr val="C00000"/>
                </a:solidFill>
              </a:rPr>
              <a:t>لا          نعم        نعم       نعم         لا         نعم        لا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8237" y="3836078"/>
            <a:ext cx="657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/>
              <a:t>    لا        لا          نعم        نعم         لا         نعم        لا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673531" y="5112880"/>
            <a:ext cx="252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 </a:t>
            </a:r>
            <a:r>
              <a:rPr lang="ar-SA" sz="2400" dirty="0" smtClean="0">
                <a:solidFill>
                  <a:srgbClr val="C00000"/>
                </a:solidFill>
              </a:rPr>
              <a:t>١٢  ،  ١٨  ،٢٤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1874" y="5791200"/>
            <a:ext cx="320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</a:t>
            </a:r>
            <a:r>
              <a:rPr lang="ar-SA" sz="2400" dirty="0" smtClean="0"/>
              <a:t> </a:t>
            </a:r>
            <a:r>
              <a:rPr lang="ar-SA" sz="2400" dirty="0" smtClean="0">
                <a:solidFill>
                  <a:srgbClr val="C00000"/>
                </a:solidFill>
              </a:rPr>
              <a:t>١٢   ،   ١٨   ،    ٢٤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4" name="Down Ribbon 13"/>
          <p:cNvSpPr/>
          <p:nvPr/>
        </p:nvSpPr>
        <p:spPr>
          <a:xfrm>
            <a:off x="426720" y="4924659"/>
            <a:ext cx="2029096" cy="1164777"/>
          </a:xfrm>
          <a:prstGeom prst="ribb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 smtClean="0"/>
              <a:t>ماذا نلاحظ من الجدول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" y="0"/>
            <a:ext cx="12192000" cy="6858000"/>
          </a:xfrm>
          <a:prstGeom prst="rect">
            <a:avLst/>
          </a:prstGeom>
        </p:spPr>
      </p:pic>
      <p:pic>
        <p:nvPicPr>
          <p:cNvPr id="20" name="Picture 2" descr="رياضيات رسوم متحركة صور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" y="339466"/>
            <a:ext cx="5074920" cy="166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278" y="2178056"/>
            <a:ext cx="9471660" cy="3109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0991" y="2374007"/>
            <a:ext cx="90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70C0"/>
                </a:solidFill>
              </a:rPr>
              <a:t>لا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3074" y="3071162"/>
            <a:ext cx="90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70C0"/>
                </a:solidFill>
              </a:rPr>
              <a:t>٢٠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991" y="3655937"/>
            <a:ext cx="90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70C0"/>
                </a:solidFill>
              </a:rPr>
              <a:t>ل</a:t>
            </a:r>
            <a:r>
              <a:rPr lang="ar-SA" sz="3200" dirty="0" smtClean="0">
                <a:solidFill>
                  <a:srgbClr val="92D050"/>
                </a:solidFill>
              </a:rPr>
              <a:t>ا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7018" y="4388977"/>
            <a:ext cx="90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70C0"/>
                </a:solidFill>
              </a:rPr>
              <a:t>٩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92000" cy="6858000"/>
          </a:xfrm>
          <a:prstGeom prst="rect">
            <a:avLst/>
          </a:prstGeom>
        </p:spPr>
      </p:pic>
      <p:sp>
        <p:nvSpPr>
          <p:cNvPr id="5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989" y="1433674"/>
            <a:ext cx="9858100" cy="4010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549" y="4360042"/>
            <a:ext cx="5042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0000"/>
                </a:solidFill>
              </a:rPr>
              <a:t>لا </a:t>
            </a:r>
            <a:r>
              <a:rPr lang="ar-SA" dirty="0" smtClean="0"/>
              <a:t>،</a:t>
            </a:r>
            <a:r>
              <a:rPr lang="ar-SA" sz="2800" dirty="0" smtClean="0">
                <a:solidFill>
                  <a:srgbClr val="002060"/>
                </a:solidFill>
              </a:rPr>
              <a:t>لأن ٦+٤=١٠ ليست من مضاعفات ٣ </a:t>
            </a:r>
            <a:r>
              <a:rPr lang="ar-SA" sz="2800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675" y="3722914"/>
            <a:ext cx="247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0000"/>
                </a:solidFill>
              </a:rPr>
              <a:t>نعم </a:t>
            </a:r>
            <a:r>
              <a:rPr lang="ar-SA" dirty="0" smtClean="0"/>
              <a:t>،</a:t>
            </a:r>
            <a:r>
              <a:rPr lang="ar-SA" sz="2800" dirty="0" smtClean="0">
                <a:solidFill>
                  <a:srgbClr val="0070C0"/>
                </a:solidFill>
              </a:rPr>
              <a:t>لأنه عدد زوجي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0526" y="4883262"/>
            <a:ext cx="422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0000"/>
                </a:solidFill>
              </a:rPr>
              <a:t>لا ، لأنه لا يقبل القسمة على ٣ </a:t>
            </a:r>
            <a:r>
              <a:rPr lang="ar-SA" sz="2800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726451"/>
              </p:ext>
            </p:extLst>
          </p:nvPr>
        </p:nvGraphicFramePr>
        <p:xfrm>
          <a:off x="2509935" y="1298437"/>
          <a:ext cx="7819052" cy="24143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09526">
                  <a:extLst>
                    <a:ext uri="{9D8B030D-6E8A-4147-A177-3AD203B41FA5}">
                      <a16:colId xmlns="" xmlns:a16="http://schemas.microsoft.com/office/drawing/2014/main" val="295195956"/>
                    </a:ext>
                  </a:extLst>
                </a:gridCol>
                <a:gridCol w="3909526">
                  <a:extLst>
                    <a:ext uri="{9D8B030D-6E8A-4147-A177-3AD203B41FA5}">
                      <a16:colId xmlns="" xmlns:a16="http://schemas.microsoft.com/office/drawing/2014/main" val="2144439745"/>
                    </a:ext>
                  </a:extLst>
                </a:gridCol>
              </a:tblGrid>
              <a:tr h="58559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اسم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المدرسة 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المعلمة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3370492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بنات مراح رباح الثانوية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baseline="0" dirty="0" smtClean="0"/>
                        <a:t>     أسيل سعيد جبرين الحسنات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27776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أبو عمار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 رانية فتحي علي صبح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862127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رياض الأقصى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ياسمين موسى أحمد الأطرش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6993694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ذكور</a:t>
                      </a:r>
                      <a:r>
                        <a:rPr lang="ar-SA" sz="2400" baseline="0" dirty="0" smtClean="0"/>
                        <a:t> حسن مصطفى الأساسية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منى عبد الله يوسف محمود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961536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2273" y="3780141"/>
            <a:ext cx="644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الأستاذ عصام عبيد الله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49272" y="5187298"/>
            <a:ext cx="8645856" cy="38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5817" y="5016137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67" y="654420"/>
            <a:ext cx="11080266" cy="5583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3110" y="1931716"/>
            <a:ext cx="368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C00000"/>
                </a:solidFill>
              </a:rPr>
              <a:t>لا</a:t>
            </a:r>
            <a:r>
              <a:rPr lang="ar-SA" dirty="0" smtClean="0"/>
              <a:t> </a:t>
            </a:r>
            <a:r>
              <a:rPr lang="ar-SA" sz="2800" dirty="0" smtClean="0"/>
              <a:t>، </a:t>
            </a:r>
            <a:r>
              <a:rPr lang="ar-SA" sz="2800" dirty="0" smtClean="0">
                <a:solidFill>
                  <a:srgbClr val="002060"/>
                </a:solidFill>
              </a:rPr>
              <a:t>لأنه لا يقبل القسمة على 3)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1597" y="2890746"/>
            <a:ext cx="375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C00000"/>
                </a:solidFill>
              </a:rPr>
              <a:t>لا</a:t>
            </a:r>
            <a:r>
              <a:rPr lang="ar-SA" sz="2400" dirty="0" smtClean="0">
                <a:solidFill>
                  <a:srgbClr val="002060"/>
                </a:solidFill>
              </a:rPr>
              <a:t> </a:t>
            </a:r>
            <a:r>
              <a:rPr lang="ar-SA" sz="2400" b="1" dirty="0" smtClean="0">
                <a:solidFill>
                  <a:srgbClr val="002060"/>
                </a:solidFill>
              </a:rPr>
              <a:t>، لأنه لا يقبل القسمة على ٣</a:t>
            </a:r>
            <a:r>
              <a:rPr lang="ar-SA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3771" y="3710789"/>
            <a:ext cx="382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>
                <a:solidFill>
                  <a:srgbClr val="C00000"/>
                </a:solidFill>
              </a:rPr>
              <a:t> </a:t>
            </a:r>
            <a:r>
              <a:rPr lang="ar-SA" sz="2800" b="1" dirty="0" smtClean="0">
                <a:solidFill>
                  <a:srgbClr val="C00000"/>
                </a:solidFill>
              </a:rPr>
              <a:t>ل</a:t>
            </a:r>
            <a:r>
              <a:rPr lang="ar-SA" sz="2800" b="1" dirty="0" smtClean="0"/>
              <a:t>ا </a:t>
            </a:r>
            <a:r>
              <a:rPr lang="ar-SA" sz="2800" b="1" dirty="0" smtClean="0">
                <a:solidFill>
                  <a:srgbClr val="002060"/>
                </a:solidFill>
              </a:rPr>
              <a:t>، لأنه لا يقبل القسمة على ٢ 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7441" y="4515437"/>
            <a:ext cx="2843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C00000"/>
                </a:solidFill>
              </a:rPr>
              <a:t>نعم </a:t>
            </a:r>
            <a:r>
              <a:rPr lang="ar-SA" sz="2800" dirty="0" smtClean="0">
                <a:solidFill>
                  <a:srgbClr val="002060"/>
                </a:solidFill>
              </a:rPr>
              <a:t>، لأنه يقبل القسمة على ٢ و٣ معاً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7391" y="5471050"/>
            <a:ext cx="420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C00000"/>
                </a:solidFill>
              </a:rPr>
              <a:t>  لا </a:t>
            </a:r>
            <a:r>
              <a:rPr lang="ar-SA" dirty="0" smtClean="0"/>
              <a:t>، </a:t>
            </a:r>
            <a:r>
              <a:rPr lang="ar-SA" sz="2800" dirty="0" smtClean="0">
                <a:solidFill>
                  <a:srgbClr val="002060"/>
                </a:solidFill>
              </a:rPr>
              <a:t>لأنه لا يقبل القسمة على ٣</a:t>
            </a:r>
            <a:r>
              <a:rPr lang="ar-SA" dirty="0" smtClean="0"/>
              <a:t> 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475" y="95741"/>
            <a:ext cx="1703307" cy="108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06533846-7BE8-44D8-AEC4-38A199825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CC56AF6A-BD05-48D0-8474-8ABEF2771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648075" cy="1247775"/>
          </a:xfrm>
          <a:prstGeom prst="rect">
            <a:avLst/>
          </a:prstGeom>
        </p:spPr>
      </p:pic>
      <p:sp>
        <p:nvSpPr>
          <p:cNvPr id="17" name="مستطيل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D56FED71-4704-4544-8F1D-33F07B88330D}"/>
              </a:ext>
            </a:extLst>
          </p:cNvPr>
          <p:cNvSpPr/>
          <p:nvPr/>
        </p:nvSpPr>
        <p:spPr>
          <a:xfrm>
            <a:off x="9638623" y="134030"/>
            <a:ext cx="2355668" cy="979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000" dirty="0"/>
              <a:t>هيا نبدأ اللعبة</a:t>
            </a:r>
          </a:p>
        </p:txBody>
      </p:sp>
      <p:pic>
        <p:nvPicPr>
          <p:cNvPr id="18" name="Mr.Bean The animated series theme song">
            <a:hlinkClick r:id="" action="ppaction://media"/>
            <a:extLst>
              <a:ext uri="{FF2B5EF4-FFF2-40B4-BE49-F238E27FC236}">
                <a16:creationId xmlns="" xmlns:a16="http://schemas.microsoft.com/office/drawing/2014/main" id="{60417BCA-ABE1-46B1-AF93-DE54A37C5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6" action="ppaction://hlinksldjump"/>
            <a:extLst>
              <a:ext uri="{FF2B5EF4-FFF2-40B4-BE49-F238E27FC236}">
                <a16:creationId xmlns="" xmlns:a16="http://schemas.microsoft.com/office/drawing/2014/main" id="{066D7FAC-8D97-430D-ABA9-7B6657DBB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4" y="-23367"/>
            <a:ext cx="12191999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A022D8A0-D18B-4435-B365-7BE453C4D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10" b="95028" l="9353" r="89568">
                        <a14:foregroundMark x1="68345" y1="70718" x2="29496" y2="71271"/>
                        <a14:foregroundMark x1="30576" y1="69061" x2="65108" y2="6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2789" y="636104"/>
            <a:ext cx="3865620" cy="6253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E1845FF2-56A5-4298-B453-A0E727FE5C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48678"/>
          <a:stretch/>
        </p:blipFill>
        <p:spPr>
          <a:xfrm>
            <a:off x="-4191472" y="2474977"/>
            <a:ext cx="4191472" cy="4025213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="" xmlns:a16="http://schemas.microsoft.com/office/drawing/2014/main" id="{DF3C9346-D6FE-4EF1-83EC-48AACC31EF11}"/>
              </a:ext>
            </a:extLst>
          </p:cNvPr>
          <p:cNvSpPr/>
          <p:nvPr/>
        </p:nvSpPr>
        <p:spPr>
          <a:xfrm>
            <a:off x="1876805" y="357810"/>
            <a:ext cx="7536136" cy="2643809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/>
              <a:t>العدد ٣٠٩يقبل القسمة على: </a:t>
            </a:r>
            <a:endParaRPr lang="ar-KW" sz="7200" dirty="0"/>
          </a:p>
        </p:txBody>
      </p:sp>
      <p:pic>
        <p:nvPicPr>
          <p:cNvPr id="10" name="Mr.Bean The animated series theme song">
            <a:hlinkClick r:id="" action="ppaction://media"/>
            <a:extLst>
              <a:ext uri="{FF2B5EF4-FFF2-40B4-BE49-F238E27FC236}">
                <a16:creationId xmlns="" xmlns:a16="http://schemas.microsoft.com/office/drawing/2014/main" id="{D2419EA1-008C-4718-B416-53049C91C0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30" end="139090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50379" y="636104"/>
            <a:ext cx="609600" cy="609600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="" xmlns:a16="http://schemas.microsoft.com/office/drawing/2014/main" id="{597A2DB9-3167-4FB3-8567-12A71BA0AFAB}"/>
              </a:ext>
            </a:extLst>
          </p:cNvPr>
          <p:cNvSpPr/>
          <p:nvPr/>
        </p:nvSpPr>
        <p:spPr>
          <a:xfrm>
            <a:off x="6805492" y="4487583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 ٣ </a:t>
            </a:r>
            <a:endParaRPr lang="ar-KW" sz="3200" b="1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="" xmlns:a16="http://schemas.microsoft.com/office/drawing/2014/main" id="{6078A70D-4819-4401-9D68-F0061F1B4E78}"/>
              </a:ext>
            </a:extLst>
          </p:cNvPr>
          <p:cNvSpPr/>
          <p:nvPr/>
        </p:nvSpPr>
        <p:spPr>
          <a:xfrm>
            <a:off x="6511436" y="5635045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٦</a:t>
            </a:r>
            <a:endParaRPr lang="ar-KW" sz="3200" b="1" dirty="0"/>
          </a:p>
        </p:txBody>
      </p:sp>
      <p:pic>
        <p:nvPicPr>
          <p:cNvPr id="22" name="صورة 21">
            <a:extLst>
              <a:ext uri="{FF2B5EF4-FFF2-40B4-BE49-F238E27FC236}">
                <a16:creationId xmlns="" xmlns:a16="http://schemas.microsoft.com/office/drawing/2014/main" id="{BCC7B005-45FA-4812-BE8B-40F617237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6" b="100000" l="2679" r="98661">
                        <a14:foregroundMark x1="55804" y1="44643" x2="71429" y2="45089"/>
                        <a14:foregroundMark x1="50000" y1="41518" x2="37054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36" y="3117221"/>
            <a:ext cx="2133600" cy="352176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="" xmlns:a16="http://schemas.microsoft.com/office/drawing/2014/main" id="{4BAAF9BD-4D7E-42BE-BDC3-1E4FE8ED57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099" l="524" r="97906">
                        <a14:foregroundMark x1="68063" y1="25095" x2="51832" y2="36122"/>
                        <a14:foregroundMark x1="37696" y1="36122" x2="25654" y2="33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36" y="3694045"/>
            <a:ext cx="2448169" cy="3279557"/>
          </a:xfrm>
          <a:prstGeom prst="rect">
            <a:avLst/>
          </a:prstGeom>
        </p:spPr>
      </p:pic>
      <p:sp>
        <p:nvSpPr>
          <p:cNvPr id="25" name="سهم: لليمين 24">
            <a:hlinkClick r:id="rId6" action="ppaction://hlinksldjump"/>
            <a:extLst>
              <a:ext uri="{FF2B5EF4-FFF2-40B4-BE49-F238E27FC236}">
                <a16:creationId xmlns="" xmlns:a16="http://schemas.microsoft.com/office/drawing/2014/main" id="{ADFD1338-715B-457E-B22A-DFBCCE9F3024}"/>
              </a:ext>
            </a:extLst>
          </p:cNvPr>
          <p:cNvSpPr/>
          <p:nvPr/>
        </p:nvSpPr>
        <p:spPr>
          <a:xfrm>
            <a:off x="9292281" y="192157"/>
            <a:ext cx="2397211" cy="88789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/>
              <a:t>الذهاب للسؤال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="" xmlns:a16="http://schemas.microsoft.com/office/drawing/2014/main" id="{0BB8F2FB-0A2B-4145-9D95-DC1F304485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54" b="99231" l="3093" r="94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9594" y="1506944"/>
            <a:ext cx="1018410" cy="13729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06B971A5-720B-4047-9546-8BB5D5FFCE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6866" y="-115602"/>
            <a:ext cx="3152775" cy="1447800"/>
          </a:xfrm>
          <a:prstGeom prst="rect">
            <a:avLst/>
          </a:prstGeom>
        </p:spPr>
      </p:pic>
      <p:sp>
        <p:nvSpPr>
          <p:cNvPr id="15" name="شكل بيضاوي 17">
            <a:extLst>
              <a:ext uri="{FF2B5EF4-FFF2-40B4-BE49-F238E27FC236}">
                <a16:creationId xmlns="" xmlns:a16="http://schemas.microsoft.com/office/drawing/2014/main" id="{6078A70D-4819-4401-9D68-F0061F1B4E78}"/>
              </a:ext>
            </a:extLst>
          </p:cNvPr>
          <p:cNvSpPr/>
          <p:nvPr/>
        </p:nvSpPr>
        <p:spPr>
          <a:xfrm>
            <a:off x="6867608" y="3279913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٢</a:t>
            </a:r>
            <a:endParaRPr lang="ar-KW" sz="3200" b="1" dirty="0"/>
          </a:p>
        </p:txBody>
      </p:sp>
    </p:spTree>
    <p:extLst>
      <p:ext uri="{BB962C8B-B14F-4D97-AF65-F5344CB8AC3E}">
        <p14:creationId xmlns:p14="http://schemas.microsoft.com/office/powerpoint/2010/main" val="28369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08 0.06898 L 0.07408 0.06944 C 0.07826 0.06666 0.0823 0.06227 0.08646 0.06273 C 0.09597 0.06412 0.11485 0.07454 0.11485 0.07523 C 0.11667 0.07662 0.11849 0.07893 0.12032 0.08079 C 0.12487 0.08472 0.12956 0.08611 0.13386 0.09282 C 0.13529 0.09467 0.13659 0.09699 0.13803 0.09838 C 0.15469 0.11852 0.14349 0.10278 0.15287 0.11666 C 0.15639 0.11412 0.16003 0.11412 0.16368 0.11041 C 0.16563 0.10787 0.16719 0.10185 0.16902 0.09838 C 0.17331 0.09028 0.17461 0.09236 0.17969 0.08657 C 0.18438 0.08125 0.18503 0.07523 0.19063 0.07454 C 0.22227 0.07083 0.25391 0.07083 0.28555 0.06898 C 0.28829 0.06666 0.29102 0.06458 0.29376 0.06273 C 0.29727 0.06041 0.30092 0.05949 0.30456 0.05694 C 0.30639 0.05555 0.30808 0.05139 0.3099 0.05092 C 0.3181 0.0493 0.32618 0.05092 0.33451 0.05092 L 0.33451 0.05139 " pathEditMode="relative" rAng="0" ptsTypes="AAAAAAAAAAAAAAAAAA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5D896884-C8D6-4AE7-83B1-99CB7187F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ED61C798-FF76-40ED-803C-99F632DD3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5028" l="9353" r="89568">
                        <a14:foregroundMark x1="68345" y1="70718" x2="29496" y2="71271"/>
                        <a14:foregroundMark x1="30576" y1="69061" x2="65108" y2="6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0124" y="956129"/>
            <a:ext cx="3865620" cy="625368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="" xmlns:a16="http://schemas.microsoft.com/office/drawing/2014/main" id="{0299A6D9-42CA-4701-845A-5F71B4BB6858}"/>
              </a:ext>
            </a:extLst>
          </p:cNvPr>
          <p:cNvSpPr/>
          <p:nvPr/>
        </p:nvSpPr>
        <p:spPr>
          <a:xfrm>
            <a:off x="2885339" y="156405"/>
            <a:ext cx="5970495" cy="2643809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/>
              <a:t>العدد الذي يقبل القسمة على ٦ هو </a:t>
            </a:r>
            <a:endParaRPr lang="ar-KW" sz="7200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="" xmlns:a16="http://schemas.microsoft.com/office/drawing/2014/main" id="{BAE1668D-B2A2-41EC-B919-85BFC730F69D}"/>
              </a:ext>
            </a:extLst>
          </p:cNvPr>
          <p:cNvSpPr/>
          <p:nvPr/>
        </p:nvSpPr>
        <p:spPr>
          <a:xfrm>
            <a:off x="2978464" y="3178174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زوجي</a:t>
            </a:r>
            <a:endParaRPr lang="ar-KW" sz="3200" b="1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="" xmlns:a16="http://schemas.microsoft.com/office/drawing/2014/main" id="{44102292-D379-462C-93A6-6A5973AE3A39}"/>
              </a:ext>
            </a:extLst>
          </p:cNvPr>
          <p:cNvSpPr/>
          <p:nvPr/>
        </p:nvSpPr>
        <p:spPr>
          <a:xfrm>
            <a:off x="3084429" y="4381537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فردي</a:t>
            </a:r>
            <a:endParaRPr lang="ar-KW" sz="3200" b="1" dirty="0"/>
          </a:p>
        </p:txBody>
      </p:sp>
      <p:pic>
        <p:nvPicPr>
          <p:cNvPr id="7" name="Mr.Bean The animated series theme song">
            <a:hlinkClick r:id="" action="ppaction://media"/>
            <a:extLst>
              <a:ext uri="{FF2B5EF4-FFF2-40B4-BE49-F238E27FC236}">
                <a16:creationId xmlns="" xmlns:a16="http://schemas.microsoft.com/office/drawing/2014/main" id="{8604DEF2-E8DF-40BA-9699-40FF389A5F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30" end="139090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0379" y="651329"/>
            <a:ext cx="609600" cy="6096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E9DA0DC-63CD-4D46-B12F-A6CF87A358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99" l="524" r="97906">
                        <a14:foregroundMark x1="68063" y1="25095" x2="51832" y2="36122"/>
                        <a14:foregroundMark x1="37696" y1="36122" x2="25654" y2="33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18" y="3554676"/>
            <a:ext cx="2448169" cy="32795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A3A50B5B-9BEA-4912-B35B-063ACF62DB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6" b="100000" l="2679" r="98661">
                        <a14:foregroundMark x1="55804" y1="44643" x2="71429" y2="45089"/>
                        <a14:foregroundMark x1="50000" y1="41518" x2="37054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03" y="3136561"/>
            <a:ext cx="2133600" cy="352176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66087A1B-2232-42F0-BD39-B0CF6FB598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606" y="2556416"/>
            <a:ext cx="4276379" cy="4301584"/>
          </a:xfrm>
          <a:prstGeom prst="rect">
            <a:avLst/>
          </a:prstGeom>
        </p:spPr>
      </p:pic>
      <p:sp>
        <p:nvSpPr>
          <p:cNvPr id="14" name="سهم: لليمين 1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8975081-AF97-428E-979B-FAFF8E4B320E}"/>
              </a:ext>
            </a:extLst>
          </p:cNvPr>
          <p:cNvSpPr/>
          <p:nvPr/>
        </p:nvSpPr>
        <p:spPr>
          <a:xfrm>
            <a:off x="9219323" y="192157"/>
            <a:ext cx="2470169" cy="88789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/>
              <a:t>الذهاب للسؤال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A46FDB0F-5954-4225-86E5-F36E4216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54" b="99231" l="3093" r="94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174" y="1774585"/>
            <a:ext cx="1018410" cy="13729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EF4665B4-7FC6-4C5E-AFFD-AC9AE94FF2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0124" y="-72571"/>
            <a:ext cx="3152775" cy="1447800"/>
          </a:xfrm>
          <a:prstGeom prst="rect">
            <a:avLst/>
          </a:prstGeom>
        </p:spPr>
      </p:pic>
      <p:sp>
        <p:nvSpPr>
          <p:cNvPr id="17" name="شكل بيضاوي 5">
            <a:extLst>
              <a:ext uri="{FF2B5EF4-FFF2-40B4-BE49-F238E27FC236}">
                <a16:creationId xmlns="" xmlns:a16="http://schemas.microsoft.com/office/drawing/2014/main" id="{44102292-D379-462C-93A6-6A5973AE3A39}"/>
              </a:ext>
            </a:extLst>
          </p:cNvPr>
          <p:cNvSpPr/>
          <p:nvPr/>
        </p:nvSpPr>
        <p:spPr>
          <a:xfrm>
            <a:off x="3084428" y="5684737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كسري</a:t>
            </a:r>
            <a:endParaRPr lang="ar-KW" sz="3200" b="1" dirty="0"/>
          </a:p>
        </p:txBody>
      </p:sp>
    </p:spTree>
    <p:extLst>
      <p:ext uri="{BB962C8B-B14F-4D97-AF65-F5344CB8AC3E}">
        <p14:creationId xmlns:p14="http://schemas.microsoft.com/office/powerpoint/2010/main" val="32673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01 -0.00532 L -0.07201 0.0051 C -0.15417 0.43773 -0.08516 0.13172 -0.25287 -0.00532 L -0.30521 -0.00532 L -0.30521 0.0051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4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4FE92284-2EEB-462E-B486-D05717F39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صورة 2">
            <a:hlinkClick r:id="rId7"/>
            <a:extLst>
              <a:ext uri="{FF2B5EF4-FFF2-40B4-BE49-F238E27FC236}">
                <a16:creationId xmlns="" xmlns:a16="http://schemas.microsoft.com/office/drawing/2014/main" id="{1E816190-B1DA-4747-9D19-D7DF1E384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10" b="95028" l="9353" r="89568">
                        <a14:foregroundMark x1="68345" y1="70718" x2="29496" y2="71271"/>
                        <a14:foregroundMark x1="30576" y1="69061" x2="65108" y2="6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2789" y="636104"/>
            <a:ext cx="3865620" cy="625368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="" xmlns:a16="http://schemas.microsoft.com/office/drawing/2014/main" id="{EC32BB87-F045-4DE3-9F7D-4559BA24826C}"/>
              </a:ext>
            </a:extLst>
          </p:cNvPr>
          <p:cNvSpPr/>
          <p:nvPr/>
        </p:nvSpPr>
        <p:spPr>
          <a:xfrm>
            <a:off x="3352800" y="357810"/>
            <a:ext cx="5486400" cy="2643809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/>
              <a:t>العدد ١٣٤يقبل القسمة على</a:t>
            </a:r>
            <a:endParaRPr lang="ar-KW" sz="7200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="" xmlns:a16="http://schemas.microsoft.com/office/drawing/2014/main" id="{0A4983EC-EAD4-4F71-91E9-B3013742A8D6}"/>
              </a:ext>
            </a:extLst>
          </p:cNvPr>
          <p:cNvSpPr/>
          <p:nvPr/>
        </p:nvSpPr>
        <p:spPr>
          <a:xfrm>
            <a:off x="6890771" y="3226233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٢</a:t>
            </a:r>
            <a:endParaRPr lang="ar-KW" sz="3200" b="1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="" xmlns:a16="http://schemas.microsoft.com/office/drawing/2014/main" id="{31BAAE39-985B-4830-807F-7D38CDADFB77}"/>
              </a:ext>
            </a:extLst>
          </p:cNvPr>
          <p:cNvSpPr/>
          <p:nvPr/>
        </p:nvSpPr>
        <p:spPr>
          <a:xfrm>
            <a:off x="6910244" y="4427967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٦</a:t>
            </a:r>
            <a:endParaRPr lang="ar-KW" sz="3200" b="1" dirty="0"/>
          </a:p>
        </p:txBody>
      </p:sp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E2AF417D-5E78-4FAC-BF68-0D52CE594E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24" b="100000" l="1767" r="96820">
                        <a14:foregroundMark x1="64664" y1="96629" x2="33922" y2="95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3317" y="2469609"/>
            <a:ext cx="4473145" cy="4300152"/>
          </a:xfrm>
          <a:prstGeom prst="rect">
            <a:avLst/>
          </a:prstGeom>
        </p:spPr>
      </p:pic>
      <p:pic>
        <p:nvPicPr>
          <p:cNvPr id="9" name="Mr.Bean The animated series theme song">
            <a:hlinkClick r:id="" action="ppaction://media"/>
            <a:extLst>
              <a:ext uri="{FF2B5EF4-FFF2-40B4-BE49-F238E27FC236}">
                <a16:creationId xmlns="" xmlns:a16="http://schemas.microsoft.com/office/drawing/2014/main" id="{1ADD7F22-8F54-4796-AC1D-D86809EFA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30" end="139090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50379" y="636104"/>
            <a:ext cx="609600" cy="6096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B98DDDC6-9255-4AFE-A044-A9E27EF2D0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6" b="100000" l="2679" r="98661">
                        <a14:foregroundMark x1="55804" y1="44643" x2="71429" y2="45089"/>
                        <a14:foregroundMark x1="50000" y1="41518" x2="37054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36235"/>
            <a:ext cx="2133600" cy="352176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D6067652-16CE-4386-B3A7-A5DAEA1049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099" l="524" r="97906">
                        <a14:foregroundMark x1="68063" y1="25095" x2="51832" y2="36122"/>
                        <a14:foregroundMark x1="37696" y1="36122" x2="25654" y2="33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82" y="3610232"/>
            <a:ext cx="2448169" cy="3279557"/>
          </a:xfrm>
          <a:prstGeom prst="rect">
            <a:avLst/>
          </a:prstGeom>
        </p:spPr>
      </p:pic>
      <p:sp>
        <p:nvSpPr>
          <p:cNvPr id="12" name="سهم: لليمين 1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C9FCB5D7-2C51-4755-A783-24A49A8037F6}"/>
              </a:ext>
            </a:extLst>
          </p:cNvPr>
          <p:cNvSpPr/>
          <p:nvPr/>
        </p:nvSpPr>
        <p:spPr>
          <a:xfrm>
            <a:off x="9399373" y="192157"/>
            <a:ext cx="2290120" cy="88789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/>
              <a:t>الذهاب للسؤال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E2418233-DD17-405E-9BBA-62C637E1EB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54" b="99231" l="3093" r="94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599" y="1523998"/>
            <a:ext cx="1018410" cy="13729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3C204FD2-4A98-401D-B9E4-19D5F53666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0124" y="-72571"/>
            <a:ext cx="3152775" cy="1447800"/>
          </a:xfrm>
          <a:prstGeom prst="rect">
            <a:avLst/>
          </a:prstGeom>
        </p:spPr>
      </p:pic>
      <p:sp>
        <p:nvSpPr>
          <p:cNvPr id="15" name="شكل بيضاوي 5">
            <a:extLst>
              <a:ext uri="{FF2B5EF4-FFF2-40B4-BE49-F238E27FC236}">
                <a16:creationId xmlns="" xmlns:a16="http://schemas.microsoft.com/office/drawing/2014/main" id="{31BAAE39-985B-4830-807F-7D38CDADFB77}"/>
              </a:ext>
            </a:extLst>
          </p:cNvPr>
          <p:cNvSpPr/>
          <p:nvPr/>
        </p:nvSpPr>
        <p:spPr>
          <a:xfrm>
            <a:off x="6910244" y="5611395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٣</a:t>
            </a:r>
            <a:endParaRPr lang="ar-KW" sz="3200" b="1" dirty="0"/>
          </a:p>
        </p:txBody>
      </p:sp>
    </p:spTree>
    <p:extLst>
      <p:ext uri="{BB962C8B-B14F-4D97-AF65-F5344CB8AC3E}">
        <p14:creationId xmlns:p14="http://schemas.microsoft.com/office/powerpoint/2010/main" val="39211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093 L -2.91667E-6 0.00093 L 0.29857 0.00648 C 0.30052 0.00648 0.30222 0.00833 0.30417 0.00903 C 0.30847 0.01042 0.31276 0.01088 0.31706 0.01158 C 0.33503 0.01528 0.32787 0.01435 0.34492 0.01435 L 0.34492 0.01412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4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4FE92284-2EEB-462E-B486-D05717F39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3" y="0"/>
            <a:ext cx="12191999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6A17328E-10E2-4FC4-98C3-AFE8618E1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5028" l="9353" r="89568">
                        <a14:foregroundMark x1="68345" y1="70718" x2="29496" y2="71271"/>
                        <a14:foregroundMark x1="30576" y1="69061" x2="65108" y2="6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2789" y="604315"/>
            <a:ext cx="3865620" cy="625368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="" xmlns:a16="http://schemas.microsoft.com/office/drawing/2014/main" id="{B693A557-596A-482B-9F2B-E9B9685995DF}"/>
              </a:ext>
            </a:extLst>
          </p:cNvPr>
          <p:cNvSpPr/>
          <p:nvPr/>
        </p:nvSpPr>
        <p:spPr>
          <a:xfrm>
            <a:off x="2913232" y="357810"/>
            <a:ext cx="5925967" cy="2643809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/>
              <a:t>العدد الذي يقبل القسمة على ٦ هو:</a:t>
            </a:r>
            <a:endParaRPr lang="ar-KW" sz="7200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="" xmlns:a16="http://schemas.microsoft.com/office/drawing/2014/main" id="{05868F83-5C86-4283-8D6F-23FAFAA1C335}"/>
              </a:ext>
            </a:extLst>
          </p:cNvPr>
          <p:cNvSpPr/>
          <p:nvPr/>
        </p:nvSpPr>
        <p:spPr>
          <a:xfrm>
            <a:off x="6434382" y="5644156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٧٠٠</a:t>
            </a:r>
            <a:endParaRPr lang="ar-KW" sz="3200" b="1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="" xmlns:a16="http://schemas.microsoft.com/office/drawing/2014/main" id="{72A2102C-A23C-481E-85BB-AEBA0974B056}"/>
              </a:ext>
            </a:extLst>
          </p:cNvPr>
          <p:cNvSpPr/>
          <p:nvPr/>
        </p:nvSpPr>
        <p:spPr>
          <a:xfrm>
            <a:off x="6434381" y="3139800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٦٧٣</a:t>
            </a:r>
            <a:endParaRPr lang="ar-KW" sz="3200" b="1" dirty="0"/>
          </a:p>
        </p:txBody>
      </p:sp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A1AEB20C-7E31-4F51-B4A5-3865EBA469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6" b="100000" l="2679" r="98661">
                        <a14:foregroundMark x1="55804" y1="44643" x2="71429" y2="45089"/>
                        <a14:foregroundMark x1="50000" y1="41518" x2="37054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92" y="3274411"/>
            <a:ext cx="2133600" cy="35217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790A7186-8D1D-464C-B6C7-B3DCAA2745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99" l="524" r="97906">
                        <a14:foregroundMark x1="68063" y1="25095" x2="51832" y2="36122"/>
                        <a14:foregroundMark x1="37696" y1="36122" x2="25654" y2="33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77" y="3547531"/>
            <a:ext cx="2448169" cy="32795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EF2F15FD-2978-4665-883A-818D39F3DD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89778" l="2222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2021" y="1729947"/>
            <a:ext cx="4381440" cy="5813500"/>
          </a:xfrm>
          <a:prstGeom prst="rect">
            <a:avLst/>
          </a:prstGeom>
        </p:spPr>
      </p:pic>
      <p:pic>
        <p:nvPicPr>
          <p:cNvPr id="11" name="Mr.Bean The animated series theme song">
            <a:hlinkClick r:id="" action="ppaction://media"/>
            <a:extLst>
              <a:ext uri="{FF2B5EF4-FFF2-40B4-BE49-F238E27FC236}">
                <a16:creationId xmlns="" xmlns:a16="http://schemas.microsoft.com/office/drawing/2014/main" id="{B8463ACB-4E20-4EFD-8856-65DE9009D2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30" end="139090.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50379" y="636104"/>
            <a:ext cx="609600" cy="609600"/>
          </a:xfrm>
          <a:prstGeom prst="rect">
            <a:avLst/>
          </a:prstGeom>
        </p:spPr>
      </p:pic>
      <p:sp>
        <p:nvSpPr>
          <p:cNvPr id="12" name="سهم: لليمين 1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145FA3BF-71BA-4883-9453-1F8D5FB9272B}"/>
              </a:ext>
            </a:extLst>
          </p:cNvPr>
          <p:cNvSpPr/>
          <p:nvPr/>
        </p:nvSpPr>
        <p:spPr>
          <a:xfrm>
            <a:off x="9242855" y="192157"/>
            <a:ext cx="2446638" cy="88789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/>
              <a:t>الذهاب للسؤال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6995499A-8526-411C-BDDB-633D2F219B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54" b="99231" l="3093" r="94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599" y="1523998"/>
            <a:ext cx="1018410" cy="13729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ECCB154A-ACF8-45C8-8F0F-BD572CE9C2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0124" y="-72571"/>
            <a:ext cx="3152775" cy="1447800"/>
          </a:xfrm>
          <a:prstGeom prst="rect">
            <a:avLst/>
          </a:prstGeom>
        </p:spPr>
      </p:pic>
      <p:sp>
        <p:nvSpPr>
          <p:cNvPr id="15" name="شكل بيضاوي 5">
            <a:extLst>
              <a:ext uri="{FF2B5EF4-FFF2-40B4-BE49-F238E27FC236}">
                <a16:creationId xmlns="" xmlns:a16="http://schemas.microsoft.com/office/drawing/2014/main" id="{72A2102C-A23C-481E-85BB-AEBA0974B056}"/>
              </a:ext>
            </a:extLst>
          </p:cNvPr>
          <p:cNvSpPr/>
          <p:nvPr/>
        </p:nvSpPr>
        <p:spPr>
          <a:xfrm>
            <a:off x="6520002" y="4320278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٥٩٤</a:t>
            </a:r>
            <a:endParaRPr lang="ar-KW" sz="3200" b="1" dirty="0"/>
          </a:p>
        </p:txBody>
      </p:sp>
    </p:spTree>
    <p:extLst>
      <p:ext uri="{BB962C8B-B14F-4D97-AF65-F5344CB8AC3E}">
        <p14:creationId xmlns:p14="http://schemas.microsoft.com/office/powerpoint/2010/main" val="26125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794 L 0.02292 0.07801 C 0.02709 0.06041 0.03112 0.03379 0.03529 0.02129 C 0.03985 0.0074 0.04454 0.01111 0.04909 0.00092 C 0.05105 -0.00278 0.05326 -0.01158 0.05508 -0.01783 C 0.07201 -0.01158 0.08868 -0.00903 0.10547 0.00092 C 0.10847 0.00347 0.11146 0.02129 0.11446 0.02129 C 0.13594 0.02129 0.15717 0.00856 0.17852 0.00092 C 0.18099 -0.00533 0.1836 -0.01783 0.18607 -0.01783 C 0.27787 -0.01783 0.25144 -0.09746 0.28802 0.02129 C 0.29727 0.01481 0.30638 0.01227 0.31563 0.00092 C 0.33829 -0.02685 0.29805 -0.01783 0.32644 -0.01783 L 0.32644 -0.01922 " pathEditMode="relative" rAng="0" ptsTypes="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4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5D896884-C8D6-4AE7-83B1-99CB7187F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ED61C798-FF76-40ED-803C-99F632DD3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5028" l="9353" r="89568">
                        <a14:foregroundMark x1="68345" y1="70718" x2="29496" y2="71271"/>
                        <a14:foregroundMark x1="30576" y1="69061" x2="65108" y2="6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2789" y="636104"/>
            <a:ext cx="3865620" cy="625368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="" xmlns:a16="http://schemas.microsoft.com/office/drawing/2014/main" id="{0299A6D9-42CA-4701-845A-5F71B4BB6858}"/>
              </a:ext>
            </a:extLst>
          </p:cNvPr>
          <p:cNvSpPr/>
          <p:nvPr/>
        </p:nvSpPr>
        <p:spPr>
          <a:xfrm>
            <a:off x="3352799" y="357810"/>
            <a:ext cx="5486400" cy="2643809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/>
              <a:t>العدد الذي يقبل القسمة على ٦ يجب </a:t>
            </a:r>
            <a:endParaRPr lang="ar-KW" sz="7200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="" xmlns:a16="http://schemas.microsoft.com/office/drawing/2014/main" id="{BAE1668D-B2A2-41EC-B919-85BFC730F69D}"/>
              </a:ext>
            </a:extLst>
          </p:cNvPr>
          <p:cNvSpPr/>
          <p:nvPr/>
        </p:nvSpPr>
        <p:spPr>
          <a:xfrm>
            <a:off x="6953300" y="3264174"/>
            <a:ext cx="3148642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يقبل القسمة على ٢و٣ معاً</a:t>
            </a:r>
            <a:endParaRPr lang="ar-KW" sz="3200" b="1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="" xmlns:a16="http://schemas.microsoft.com/office/drawing/2014/main" id="{44102292-D379-462C-93A6-6A5973AE3A39}"/>
              </a:ext>
            </a:extLst>
          </p:cNvPr>
          <p:cNvSpPr/>
          <p:nvPr/>
        </p:nvSpPr>
        <p:spPr>
          <a:xfrm>
            <a:off x="7205848" y="4436991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يقبل القسمة على ٢ فقط</a:t>
            </a:r>
            <a:endParaRPr lang="ar-KW" sz="3200" b="1" dirty="0"/>
          </a:p>
        </p:txBody>
      </p:sp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5BB4E6E5-5E27-45B1-B97D-939CE5EA66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689" r="896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2570" y="6889789"/>
            <a:ext cx="3744471" cy="4706437"/>
          </a:xfrm>
          <a:prstGeom prst="rect">
            <a:avLst/>
          </a:prstGeom>
        </p:spPr>
      </p:pic>
      <p:pic>
        <p:nvPicPr>
          <p:cNvPr id="10" name="Mr.Bean The animated series theme song">
            <a:hlinkClick r:id="" action="ppaction://media"/>
            <a:extLst>
              <a:ext uri="{FF2B5EF4-FFF2-40B4-BE49-F238E27FC236}">
                <a16:creationId xmlns="" xmlns:a16="http://schemas.microsoft.com/office/drawing/2014/main" id="{F6B27724-9DCB-49FB-A3ED-CF8A552B59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30" end="139090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50379" y="636104"/>
            <a:ext cx="609600" cy="6096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FE6718A8-04E3-40D7-BB46-A7076047E8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6" b="100000" l="2679" r="98661">
                        <a14:foregroundMark x1="55804" y1="44643" x2="71429" y2="45089"/>
                        <a14:foregroundMark x1="50000" y1="41518" x2="37054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05" y="3129354"/>
            <a:ext cx="2133600" cy="352176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C56D146D-CAD4-4793-9245-3B667A1C94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099" l="524" r="97906">
                        <a14:foregroundMark x1="68063" y1="25095" x2="51832" y2="36122"/>
                        <a14:foregroundMark x1="37696" y1="36122" x2="25654" y2="33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41" y="3359429"/>
            <a:ext cx="2448169" cy="3279557"/>
          </a:xfrm>
          <a:prstGeom prst="rect">
            <a:avLst/>
          </a:prstGeom>
        </p:spPr>
      </p:pic>
      <p:sp>
        <p:nvSpPr>
          <p:cNvPr id="13" name="سهم: لليمين 1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FD52053-038B-420E-AA30-DCCE00211729}"/>
              </a:ext>
            </a:extLst>
          </p:cNvPr>
          <p:cNvSpPr/>
          <p:nvPr/>
        </p:nvSpPr>
        <p:spPr>
          <a:xfrm>
            <a:off x="9242855" y="192157"/>
            <a:ext cx="2446638" cy="88789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/>
              <a:t>الذهاب للنهاية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AB986099-52ED-4BE6-B41D-5A4A5A9B6B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54" b="99231" l="3093" r="94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599" y="1523998"/>
            <a:ext cx="1018410" cy="13729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6246AB6D-BB3C-43F3-A9C9-19DFA522AD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0124" y="-72571"/>
            <a:ext cx="3152775" cy="1447800"/>
          </a:xfrm>
          <a:prstGeom prst="rect">
            <a:avLst/>
          </a:prstGeom>
        </p:spPr>
      </p:pic>
      <p:sp>
        <p:nvSpPr>
          <p:cNvPr id="16" name="شكل بيضاوي 5">
            <a:extLst>
              <a:ext uri="{FF2B5EF4-FFF2-40B4-BE49-F238E27FC236}">
                <a16:creationId xmlns="" xmlns:a16="http://schemas.microsoft.com/office/drawing/2014/main" id="{72A2102C-A23C-481E-85BB-AEBA0974B056}"/>
              </a:ext>
            </a:extLst>
          </p:cNvPr>
          <p:cNvSpPr/>
          <p:nvPr/>
        </p:nvSpPr>
        <p:spPr>
          <a:xfrm>
            <a:off x="7215579" y="5677084"/>
            <a:ext cx="2486789" cy="10734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يقبل القسمة على ٣ فقط</a:t>
            </a:r>
            <a:endParaRPr lang="ar-KW" sz="3200" b="1" dirty="0"/>
          </a:p>
        </p:txBody>
      </p:sp>
    </p:spTree>
    <p:extLst>
      <p:ext uri="{BB962C8B-B14F-4D97-AF65-F5344CB8AC3E}">
        <p14:creationId xmlns:p14="http://schemas.microsoft.com/office/powerpoint/2010/main" val="23799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31274 L 0.01706 -0.3125 C 0.01628 -0.35649 0.01628 -0.40047 0.01498 -0.44399 C 0.01498 -0.44653 0.01367 -0.44885 0.01315 -0.45116 C 0.01237 -0.45417 0.01159 -0.45718 0.01107 -0.46042 C 0.01003 -0.4669 0.00977 -0.47292 0.00899 -0.47917 C 0.00977 -0.49167 0.01003 -0.50417 0.01107 -0.51667 C 0.01133 -0.52153 0.01289 -0.52616 0.01315 -0.53079 C 0.01367 -0.58681 0.01315 -0.64329 0.01315 -0.69908 L 0.01315 -0.69908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4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D1D4FC1A-78A8-4028-8B29-36E1F7560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9214" cy="6858000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="" xmlns:a16="http://schemas.microsoft.com/office/drawing/2014/main" id="{9C8E53C1-4A13-4D92-8E52-34571D412D46}"/>
              </a:ext>
            </a:extLst>
          </p:cNvPr>
          <p:cNvSpPr/>
          <p:nvPr/>
        </p:nvSpPr>
        <p:spPr>
          <a:xfrm>
            <a:off x="0" y="0"/>
            <a:ext cx="3558746" cy="14086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7200" dirty="0"/>
              <a:t>The end</a:t>
            </a:r>
            <a:endParaRPr lang="ar-KW" sz="7200" dirty="0"/>
          </a:p>
        </p:txBody>
      </p:sp>
      <p:pic>
        <p:nvPicPr>
          <p:cNvPr id="4" name="NEW SONG!  I'M BEAN, MR. BEAN   Music Video   Mr. Bean Official">
            <a:hlinkClick r:id="" action="ppaction://media"/>
            <a:extLst>
              <a:ext uri="{FF2B5EF4-FFF2-40B4-BE49-F238E27FC236}">
                <a16:creationId xmlns="" xmlns:a16="http://schemas.microsoft.com/office/drawing/2014/main" id="{E5BCC0DA-1E5F-4CB7-B345-6FEA55769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39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  <a:hlinkClick r:id="rId3"/>
              </a:rPr>
              <a:t>نشاط تطبيقي</a:t>
            </a:r>
            <a:endParaRPr lang="ar-SA" sz="48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36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36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4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305990" y="2089614"/>
            <a:ext cx="55830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ar-SA" dirty="0" smtClean="0"/>
          </a:p>
          <a:p>
            <a:pPr algn="ctr"/>
            <a:r>
              <a:rPr lang="ar-SA" sz="2800" dirty="0" smtClean="0">
                <a:hlinkClick r:id="rId4"/>
              </a:rPr>
              <a:t> </a:t>
            </a:r>
            <a:r>
              <a:rPr lang="ar-SA" sz="4000" dirty="0" smtClean="0">
                <a:hlinkClick r:id="rId4"/>
              </a:rPr>
              <a:t>قابلية القسمة على العدد 6</a:t>
            </a:r>
            <a:endParaRPr lang="ar-SA" sz="2800" dirty="0" smtClean="0"/>
          </a:p>
        </p:txBody>
      </p: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519749" y="543594"/>
            <a:ext cx="4875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3406" y="2442754"/>
            <a:ext cx="88174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/>
              <a:t>‌أرسم جدولاً وأكتب فيه الأعداد المحصورة بين ١٠٠ -٢٠٠ وأظلل الأعداد حسب المطلوب :</a:t>
            </a:r>
          </a:p>
          <a:p>
            <a:pPr marL="742950" indent="-742950">
              <a:buAutoNum type="arabicParenR"/>
            </a:pPr>
            <a:r>
              <a:rPr lang="ar-SA" sz="4000" dirty="0" smtClean="0"/>
              <a:t>الأعداد التي تقبل القسمة على </a:t>
            </a:r>
            <a:r>
              <a:rPr lang="ar-SA" sz="4000" dirty="0" smtClean="0">
                <a:solidFill>
                  <a:srgbClr val="FF0000"/>
                </a:solidFill>
              </a:rPr>
              <a:t>٢</a:t>
            </a:r>
            <a:r>
              <a:rPr lang="ar-SA" sz="4000" dirty="0" smtClean="0"/>
              <a:t> باللون </a:t>
            </a:r>
            <a:r>
              <a:rPr lang="ar-SA" sz="4000" dirty="0" smtClean="0">
                <a:solidFill>
                  <a:srgbClr val="FF0000"/>
                </a:solidFill>
              </a:rPr>
              <a:t>الأحمر</a:t>
            </a:r>
            <a:r>
              <a:rPr lang="ar-SA" sz="4000" dirty="0" smtClean="0"/>
              <a:t>.</a:t>
            </a:r>
          </a:p>
          <a:p>
            <a:pPr marL="742950" indent="-742950">
              <a:buAutoNum type="arabicParenR"/>
            </a:pPr>
            <a:r>
              <a:rPr lang="ar-SA" sz="4000" dirty="0" smtClean="0"/>
              <a:t>الأعداد التي تقبل القسمة على </a:t>
            </a:r>
            <a:r>
              <a:rPr lang="ar-SA" sz="4000" dirty="0" smtClean="0">
                <a:solidFill>
                  <a:srgbClr val="00B050"/>
                </a:solidFill>
              </a:rPr>
              <a:t>٣</a:t>
            </a:r>
            <a:r>
              <a:rPr lang="ar-SA" sz="4000" dirty="0" smtClean="0"/>
              <a:t> باللون </a:t>
            </a:r>
            <a:r>
              <a:rPr lang="ar-SA" sz="4000" dirty="0" smtClean="0">
                <a:solidFill>
                  <a:srgbClr val="00B050"/>
                </a:solidFill>
              </a:rPr>
              <a:t>الأخضر</a:t>
            </a:r>
            <a:r>
              <a:rPr lang="ar-SA" sz="4000" dirty="0" smtClean="0"/>
              <a:t> .</a:t>
            </a:r>
          </a:p>
          <a:p>
            <a:pPr marL="742950" indent="-742950">
              <a:buAutoNum type="arabicParenR"/>
            </a:pPr>
            <a:r>
              <a:rPr lang="ar-SA" sz="4000" dirty="0" smtClean="0"/>
              <a:t>الأعداد التي تقبل القسمة على </a:t>
            </a:r>
            <a:r>
              <a:rPr lang="ar-SA" sz="4000" dirty="0" smtClean="0">
                <a:solidFill>
                  <a:srgbClr val="FFC000"/>
                </a:solidFill>
              </a:rPr>
              <a:t>٦</a:t>
            </a:r>
            <a:r>
              <a:rPr lang="ar-SA" sz="4000" dirty="0" smtClean="0"/>
              <a:t> باللون </a:t>
            </a:r>
            <a:r>
              <a:rPr lang="ar-SA" sz="4000" dirty="0" smtClean="0">
                <a:solidFill>
                  <a:srgbClr val="FFC000"/>
                </a:solidFill>
              </a:rPr>
              <a:t>الأصفر</a:t>
            </a:r>
            <a:r>
              <a:rPr lang="ar-SA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2378" y="2050868"/>
            <a:ext cx="898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4"/>
                </a:solidFill>
              </a:rPr>
              <a:t/>
            </a:r>
            <a:br>
              <a:rPr lang="ar-SA" sz="6000" dirty="0" smtClean="0">
                <a:solidFill>
                  <a:schemeClr val="accent4"/>
                </a:solidFill>
              </a:rPr>
            </a:br>
            <a:r>
              <a:rPr lang="ar-SA" sz="6000" dirty="0" smtClean="0">
                <a:solidFill>
                  <a:schemeClr val="accent4"/>
                </a:solidFill>
              </a:rPr>
              <a:t>قابلية القسمة على العدد </a:t>
            </a:r>
            <a:r>
              <a:rPr lang="ar-SA" sz="6000" dirty="0">
                <a:solidFill>
                  <a:schemeClr val="accent4"/>
                </a:solidFill>
              </a:rPr>
              <a:t>٦</a:t>
            </a:r>
            <a:endParaRPr lang="en-US" sz="6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2554" y="1978265"/>
            <a:ext cx="9326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ar-SA" sz="4000" dirty="0" smtClean="0">
              <a:solidFill>
                <a:schemeClr val="accent4"/>
              </a:solidFill>
            </a:endParaRPr>
          </a:p>
          <a:p>
            <a:r>
              <a:rPr lang="ar-SA" sz="4000" dirty="0" smtClean="0">
                <a:solidFill>
                  <a:schemeClr val="accent4"/>
                </a:solidFill>
              </a:rPr>
              <a:t>1) أن يستنتج العلاقة بين الأعداد التي تقبل القسمة على ٢و٣ معاً وبين مضاعفات العدد ٦.</a:t>
            </a:r>
          </a:p>
          <a:p>
            <a:r>
              <a:rPr lang="ar-SA" sz="4000" dirty="0">
                <a:solidFill>
                  <a:schemeClr val="accent4"/>
                </a:solidFill>
              </a:rPr>
              <a:t> </a:t>
            </a:r>
            <a:r>
              <a:rPr lang="ar-SA" sz="4000" dirty="0" smtClean="0">
                <a:solidFill>
                  <a:schemeClr val="accent4"/>
                </a:solidFill>
              </a:rPr>
              <a:t>2)  أن يستنتج قاعدة قابلية القسمة على ٦.</a:t>
            </a:r>
            <a:endParaRPr lang="en-US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8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627" y="418234"/>
            <a:ext cx="1895239" cy="1601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58" y="4658699"/>
            <a:ext cx="2487570" cy="16641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3865" y="790289"/>
            <a:ext cx="620649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0000"/>
                </a:solidFill>
              </a:rPr>
              <a:t>الأعداد التي تقبل القسمة على  العدد ٢ هي أعداد: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Flowchart: Decision 7"/>
          <p:cNvSpPr/>
          <p:nvPr/>
        </p:nvSpPr>
        <p:spPr>
          <a:xfrm>
            <a:off x="1357078" y="696068"/>
            <a:ext cx="1838063" cy="659568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زوجية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76110" y="1850647"/>
            <a:ext cx="720797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400" dirty="0" smtClean="0"/>
              <a:t>مثل :  ٧٦    /   ٩٣٤     /     ١٠٨٦       /      ٩٨      /    ٣٠٠٠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67017" y="3337508"/>
            <a:ext cx="463619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3200" dirty="0" smtClean="0"/>
              <a:t>الاعداد التي تقبل القسمة على ٣ :</a:t>
            </a:r>
            <a:endParaRPr lang="en-US" sz="3200" dirty="0"/>
          </a:p>
        </p:txBody>
      </p:sp>
      <p:sp>
        <p:nvSpPr>
          <p:cNvPr id="11" name="Bevel 10"/>
          <p:cNvSpPr/>
          <p:nvPr/>
        </p:nvSpPr>
        <p:spPr>
          <a:xfrm>
            <a:off x="3613153" y="3082785"/>
            <a:ext cx="2783082" cy="10942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400" dirty="0"/>
              <a:t>يكون مجموع أرقام العدد من مضاعفات </a:t>
            </a:r>
            <a:r>
              <a:rPr lang="ar-SA" sz="2400" dirty="0" smtClean="0"/>
              <a:t>٣.</a:t>
            </a:r>
            <a:endParaRPr lang="en-US" sz="2400" dirty="0"/>
          </a:p>
        </p:txBody>
      </p:sp>
      <p:sp>
        <p:nvSpPr>
          <p:cNvPr id="12" name="Flowchart: Magnetic Disk 11"/>
          <p:cNvSpPr/>
          <p:nvPr/>
        </p:nvSpPr>
        <p:spPr>
          <a:xfrm>
            <a:off x="3439886" y="4562126"/>
            <a:ext cx="7167154" cy="1110921"/>
          </a:xfrm>
          <a:prstGeom prst="flowChartMagneticDisk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2800" dirty="0" smtClean="0"/>
              <a:t>مثل : ٢٧   /   ١١١    /     ٦٩    /     ٤٨٠    /      ٤٢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36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06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6497" y="543533"/>
            <a:ext cx="845602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400" dirty="0" smtClean="0"/>
              <a:t>قام مزارعٌ بقطفِ الزيتون ، وبعد ذلكَ قامَ بعصرهِ وحصلَ على ٧٨ لتراً من الزيت .</a:t>
            </a:r>
          </a:p>
          <a:p>
            <a:r>
              <a:rPr lang="ar-SA" sz="2400" dirty="0" smtClean="0"/>
              <a:t>يريد المزارع تعبئة كمية الزيت في عبوات : هيا بنا نساعد هذا المزارع بتعبئةِ الزيت :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90" y="1408275"/>
            <a:ext cx="1781175" cy="2333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6927" y="1599194"/>
            <a:ext cx="735003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002060"/>
                </a:solidFill>
              </a:rPr>
              <a:t>أ) كم عبوة سعتُها ٢ لتر يلزمُه لتعبئِة كمية ِ الزيتِ جميعِها ؟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07200" y="2253890"/>
            <a:ext cx="1889761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٧٨ ÷ ٢ =  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4541" y="2284668"/>
            <a:ext cx="141732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٣٩ عبوة</a:t>
            </a:r>
            <a:endParaRPr lang="en-US" sz="28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3946927" y="3039832"/>
            <a:ext cx="7566660" cy="7543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800" dirty="0" smtClean="0">
                <a:solidFill>
                  <a:srgbClr val="FF0000"/>
                </a:solidFill>
              </a:rPr>
              <a:t>ب) كم عبوة سعتُها ٣ لتر يلزمُه لتعبئةِ كميةِ الزيتِ جميعِها ؟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9090" y="3929576"/>
            <a:ext cx="2232948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  ٧٨ ÷ ٣ =  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87197" y="3922007"/>
            <a:ext cx="1503862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٢٦ عبوة 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18" name="Flowchart: Multidocument 17"/>
          <p:cNvSpPr/>
          <p:nvPr/>
        </p:nvSpPr>
        <p:spPr>
          <a:xfrm>
            <a:off x="3209639" y="4588160"/>
            <a:ext cx="8496557" cy="906780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ج) هل يمكن تعبئةُ كميةِ الزيتِ جميعِها في عبواتٍ سعة كل منها ٦ لتر؟ </a:t>
            </a:r>
            <a:endParaRPr lang="en-US" sz="2400" dirty="0"/>
          </a:p>
        </p:txBody>
      </p:sp>
      <p:sp>
        <p:nvSpPr>
          <p:cNvPr id="19" name="Flowchart: Multidocument 18"/>
          <p:cNvSpPr/>
          <p:nvPr/>
        </p:nvSpPr>
        <p:spPr>
          <a:xfrm>
            <a:off x="1686817" y="4704049"/>
            <a:ext cx="1249680" cy="790891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/>
              <a:t>نعم</a:t>
            </a:r>
            <a:endParaRPr lang="en-US" sz="2800" dirty="0"/>
          </a:p>
        </p:txBody>
      </p:sp>
      <p:sp>
        <p:nvSpPr>
          <p:cNvPr id="20" name="Horizontal Scroll 19"/>
          <p:cNvSpPr/>
          <p:nvPr/>
        </p:nvSpPr>
        <p:spPr>
          <a:xfrm>
            <a:off x="8457167" y="5519935"/>
            <a:ext cx="2511406" cy="599357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800" dirty="0" smtClean="0">
                <a:solidFill>
                  <a:schemeClr val="tx1"/>
                </a:solidFill>
              </a:rPr>
              <a:t>كم عبوة يحتاج؟ 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Horizontal Scroll 20"/>
          <p:cNvSpPr/>
          <p:nvPr/>
        </p:nvSpPr>
        <p:spPr>
          <a:xfrm>
            <a:off x="4716808" y="5575901"/>
            <a:ext cx="3322320" cy="614622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/>
              <a:t>٧٨  ÷ ٦ = ١٣ عبوة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31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860</Words>
  <Application>Microsoft Office PowerPoint</Application>
  <PresentationFormat>Personnalisé</PresentationFormat>
  <Paragraphs>166</Paragraphs>
  <Slides>32</Slides>
  <Notes>0</Notes>
  <HiddenSlides>0</HiddenSlides>
  <MMClips>8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الصف الرابع قابلية القسمة  على العدد 6 الفصل الثاني الوحدة السابعة</dc:title>
  <dc:subject>عرض بوربوينت قابلية القسمة  على العدد 6رياضيات الصف الرابع الفصل الثاني الوحدة السابعة</dc:subject>
  <dc:creator>الملتقى التربوي</dc:creator>
  <cp:keywords>رياضيات; الصف الرابع; الفصل الثاني; عرض بوربوينت</cp:keywords>
  <dc:description>عرض بوربوينت رياضيات الصف الرابع الفصل الثاني الوحدة السابعة قابلية القسمة  على العدد 6</dc:description>
  <cp:lastModifiedBy>HDNL2GSR557</cp:lastModifiedBy>
  <cp:revision>159</cp:revision>
  <dcterms:created xsi:type="dcterms:W3CDTF">2021-03-08T00:44:21Z</dcterms:created>
  <dcterms:modified xsi:type="dcterms:W3CDTF">2021-03-09T00:25:45Z</dcterms:modified>
  <cp:category>عرض بوربوينت; رياضيات; الصف الرابع; الفصل الثاني</cp:category>
</cp:coreProperties>
</file>