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63" r:id="rId1"/>
  </p:sldMasterIdLst>
  <p:notesMasterIdLst>
    <p:notesMasterId r:id="rId64"/>
  </p:notesMasterIdLst>
  <p:handoutMasterIdLst>
    <p:handoutMasterId r:id="rId65"/>
  </p:handoutMasterIdLst>
  <p:sldIdLst>
    <p:sldId id="356" r:id="rId2"/>
    <p:sldId id="355" r:id="rId3"/>
    <p:sldId id="324" r:id="rId4"/>
    <p:sldId id="325" r:id="rId5"/>
    <p:sldId id="326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00" r:id="rId33"/>
    <p:sldId id="301" r:id="rId34"/>
    <p:sldId id="302" r:id="rId35"/>
    <p:sldId id="289" r:id="rId36"/>
    <p:sldId id="288" r:id="rId37"/>
    <p:sldId id="303" r:id="rId38"/>
    <p:sldId id="296" r:id="rId39"/>
    <p:sldId id="304" r:id="rId40"/>
    <p:sldId id="294" r:id="rId41"/>
    <p:sldId id="292" r:id="rId42"/>
    <p:sldId id="291" r:id="rId43"/>
    <p:sldId id="293" r:id="rId44"/>
    <p:sldId id="298" r:id="rId45"/>
    <p:sldId id="305" r:id="rId46"/>
    <p:sldId id="306" r:id="rId47"/>
    <p:sldId id="307" r:id="rId48"/>
    <p:sldId id="309" r:id="rId49"/>
    <p:sldId id="308" r:id="rId50"/>
    <p:sldId id="310" r:id="rId51"/>
    <p:sldId id="311" r:id="rId52"/>
    <p:sldId id="312" r:id="rId53"/>
    <p:sldId id="314" r:id="rId54"/>
    <p:sldId id="322" r:id="rId55"/>
    <p:sldId id="313" r:id="rId56"/>
    <p:sldId id="320" r:id="rId57"/>
    <p:sldId id="321" r:id="rId58"/>
    <p:sldId id="315" r:id="rId59"/>
    <p:sldId id="316" r:id="rId60"/>
    <p:sldId id="323" r:id="rId61"/>
    <p:sldId id="317" r:id="rId62"/>
    <p:sldId id="318" r:id="rId63"/>
  </p:sldIdLst>
  <p:sldSz cx="9144000" cy="6858000" type="screen4x3"/>
  <p:notesSz cx="6854825" cy="9750425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10F"/>
    <a:srgbClr val="217713"/>
    <a:srgbClr val="77EBF7"/>
    <a:srgbClr val="FFFFCC"/>
    <a:srgbClr val="FC1004"/>
    <a:srgbClr val="40FC44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88" autoAdjust="0"/>
    <p:restoredTop sz="94660" autoAdjust="0"/>
  </p:normalViewPr>
  <p:slideViewPr>
    <p:cSldViewPr>
      <p:cViewPr>
        <p:scale>
          <a:sx n="50" d="100"/>
          <a:sy n="50" d="100"/>
        </p:scale>
        <p:origin x="-3006" y="-1530"/>
      </p:cViewPr>
      <p:guideLst>
        <p:guide orient="horz" pos="26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38"/>
    </p:cViewPr>
  </p:sorterViewPr>
  <p:notesViewPr>
    <p:cSldViewPr>
      <p:cViewPr varScale="1">
        <p:scale>
          <a:sx n="45" d="100"/>
          <a:sy n="45" d="100"/>
        </p:scale>
        <p:origin x="-1440" y="-72"/>
      </p:cViewPr>
      <p:guideLst>
        <p:guide orient="horz" pos="307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kumimoji="0" sz="1200" smtClean="0"/>
            </a:lvl1pPr>
          </a:lstStyle>
          <a:p>
            <a:pPr>
              <a:defRPr/>
            </a:pPr>
            <a:endParaRPr lang="fr-FR" altLang="ar-SA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kumimoji="0" sz="1200" smtClean="0"/>
            </a:lvl1pPr>
          </a:lstStyle>
          <a:p>
            <a:pPr>
              <a:defRPr/>
            </a:pPr>
            <a:endParaRPr lang="fr-FR" altLang="ar-SA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kumimoji="0" sz="1200" smtClean="0"/>
            </a:lvl1pPr>
          </a:lstStyle>
          <a:p>
            <a:pPr>
              <a:defRPr/>
            </a:pPr>
            <a:endParaRPr lang="fr-FR" altLang="ar-SA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261475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kumimoji="0" sz="1200" smtClean="0"/>
            </a:lvl1pPr>
          </a:lstStyle>
          <a:p>
            <a:pPr>
              <a:defRPr/>
            </a:pPr>
            <a:fld id="{AF8B8C00-D103-4624-A85A-AA27CBB7FA11}" type="slidenum">
              <a:rPr lang="ar-SA" altLang="ar-SA"/>
              <a:pPr>
                <a:defRPr/>
              </a:pPr>
              <a:t>‹N°›</a:t>
            </a:fld>
            <a:endParaRPr lang="fr-FR" altLang="ar-SA"/>
          </a:p>
        </p:txBody>
      </p:sp>
    </p:spTree>
    <p:extLst>
      <p:ext uri="{BB962C8B-B14F-4D97-AF65-F5344CB8AC3E}">
        <p14:creationId xmlns:p14="http://schemas.microsoft.com/office/powerpoint/2010/main" val="391732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kumimoji="0" sz="1200" smtClean="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kumimoji="0" sz="1200" smtClean="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noProof="0" smtClean="0"/>
              <a:t>انقر لتحرير أنماط النص الرئيسي</a:t>
            </a:r>
          </a:p>
          <a:p>
            <a:pPr lvl="1"/>
            <a:r>
              <a:rPr lang="ar-SA" altLang="ar-SA" noProof="0" smtClean="0"/>
              <a:t>المستوى الثاني</a:t>
            </a:r>
          </a:p>
          <a:p>
            <a:pPr lvl="2"/>
            <a:r>
              <a:rPr lang="ar-SA" altLang="ar-SA" noProof="0" smtClean="0"/>
              <a:t>المستوى الثالث</a:t>
            </a:r>
          </a:p>
          <a:p>
            <a:pPr lvl="3"/>
            <a:r>
              <a:rPr lang="ar-SA" altLang="ar-SA" noProof="0" smtClean="0"/>
              <a:t>المستوى الرابع</a:t>
            </a:r>
          </a:p>
          <a:p>
            <a:pPr lvl="4"/>
            <a:r>
              <a:rPr lang="ar-SA" altLang="ar-SA" noProof="0" smtClean="0"/>
              <a:t>المستوى الخامس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kumimoji="0" sz="1200" smtClean="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kumimoji="0" sz="1200" smtClean="0"/>
            </a:lvl1pPr>
          </a:lstStyle>
          <a:p>
            <a:pPr>
              <a:defRPr/>
            </a:pPr>
            <a:fld id="{D22CC89C-DD94-4B0C-ABBA-34FA8A5A4DC5}" type="slidenum">
              <a:rPr lang="ar-SA" altLang="ar-SA"/>
              <a:pPr>
                <a:defRPr/>
              </a:pPr>
              <a:t>‹N°›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48059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0E6C089C-95FC-40B5-9B34-B5A1ABB3EA97}" type="slidenum">
              <a:rPr kumimoji="0" lang="ar-SA" altLang="ar-SA" sz="1200"/>
              <a:pPr/>
              <a:t>2</a:t>
            </a:fld>
            <a:endParaRPr kumimoji="0" lang="en-US" altLang="ar-SA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7F4DCC3E-CD0E-4E3D-B3F9-E134BA1CC3A4}" type="slidenum">
              <a:rPr kumimoji="0" lang="ar-SA" altLang="ar-SA" sz="1200"/>
              <a:pPr/>
              <a:t>36</a:t>
            </a:fld>
            <a:endParaRPr kumimoji="0" lang="en-US" altLang="ar-SA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0400" y="1588"/>
            <a:ext cx="1447800" cy="685641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8" y="2439988"/>
            <a:ext cx="8456612" cy="762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1529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43400" y="3506788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75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altLang="ar-SA" noProof="0" smtClean="0"/>
              <a:t>انقر لتحرير النمط الرئيسي للعنوان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41163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ar-SA" altLang="ar-SA" noProof="0" smtClean="0"/>
              <a:t>انقر لتحرير نمط العنوان الثانوي الرئيسي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705600" y="617378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378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3400" y="617378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5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865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6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91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33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22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7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92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65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4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 flipH="1">
            <a:off x="69342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386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 flipH="1">
            <a:off x="47244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 flipH="1">
            <a:off x="1588" y="762000"/>
            <a:ext cx="8380412" cy="7620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15294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 bwMode="auto">
          <a:xfrm flipH="1"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النمط الرئيسي للعنوان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 flipH="1">
            <a:off x="457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الأنماط الرئيسية للنص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33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 flipH="1">
            <a:off x="63246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rtl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457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rtl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r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10&amp;type=2&amp;submit=subm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9&amp;type=2&amp;submit=subm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pal.net/library/?app=content.list&amp;level=9&amp;semester=1&amp;subject=10&amp;type=2&amp;submit=subm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pal.net/library/?app=content.list&amp;level=9&amp;semester=1&amp;subject=9&amp;type=2&amp;submit=subm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9&amp;type=2&amp;submit=submi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pal.net/library/?app=content.list&amp;level=9&amp;semester=1&amp;subject=10&amp;type=2&amp;submit=submit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pal.net/library/?app=content.list&amp;level=9&amp;semester=1&amp;subject=10&amp;type=2&amp;submit=submi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pal.net/library/?app=content.list&amp;level=9&amp;semester=1&amp;subject=10&amp;type=2&amp;submit=submit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epal.net/library/?app=content.list&amp;level=9&amp;semester=1&amp;subject=10&amp;type=2&amp;submit=submit" TargetMode="External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7704138" cy="1655763"/>
          </a:xfrm>
        </p:spPr>
        <p:txBody>
          <a:bodyPr/>
          <a:lstStyle/>
          <a:p>
            <a:pPr algn="ctr">
              <a:defRPr/>
            </a:pPr>
            <a:r>
              <a:rPr lang="ar-SA" altLang="ar-SA" sz="8000" dirty="0" smtClean="0">
                <a:solidFill>
                  <a:schemeClr val="bg2"/>
                </a:solidFill>
              </a:rPr>
              <a:t>التجويد المصوَّر</a:t>
            </a:r>
            <a:br>
              <a:rPr lang="ar-SA" altLang="ar-SA" sz="8000" dirty="0" smtClean="0">
                <a:solidFill>
                  <a:schemeClr val="bg2"/>
                </a:solidFill>
              </a:rPr>
            </a:br>
            <a:r>
              <a:rPr lang="ar-SA" altLang="ar-SA" sz="3200" dirty="0" smtClean="0">
                <a:solidFill>
                  <a:schemeClr val="bg2"/>
                </a:solidFill>
              </a:rPr>
              <a:t>كتاب تعليميٌّ مبتَكَر</a:t>
            </a:r>
            <a:r>
              <a:rPr lang="ar-SA" altLang="ar-SA" sz="4000" dirty="0" smtClean="0">
                <a:solidFill>
                  <a:schemeClr val="bg2"/>
                </a:solidFill>
              </a:rPr>
              <a:t/>
            </a:r>
            <a:br>
              <a:rPr lang="ar-SA" altLang="ar-SA" sz="4000" dirty="0" smtClean="0">
                <a:solidFill>
                  <a:schemeClr val="bg2"/>
                </a:solidFill>
              </a:rPr>
            </a:br>
            <a:r>
              <a:rPr lang="ar-SA" altLang="ar-SA" sz="4000" dirty="0" smtClean="0">
                <a:solidFill>
                  <a:schemeClr val="bg2"/>
                </a:solidFill>
              </a:rPr>
              <a:t/>
            </a:r>
            <a:br>
              <a:rPr lang="ar-SA" altLang="ar-SA" sz="4000" dirty="0" smtClean="0">
                <a:solidFill>
                  <a:schemeClr val="bg2"/>
                </a:solidFill>
              </a:rPr>
            </a:br>
            <a:r>
              <a:rPr lang="ar-SA" altLang="ar-SA" sz="3200" b="1" dirty="0" smtClean="0">
                <a:solidFill>
                  <a:schemeClr val="bg2"/>
                </a:solidFill>
                <a:cs typeface="Traditional Arabic" pitchFamily="18" charset="-78"/>
              </a:rPr>
              <a:t>تأليف</a:t>
            </a:r>
            <a:r>
              <a:rPr lang="ar-SA" altLang="ar-SA" sz="2400" dirty="0" smtClean="0">
                <a:solidFill>
                  <a:schemeClr val="bg2"/>
                </a:solidFill>
                <a:cs typeface="Traditional Arabic" pitchFamily="18" charset="-78"/>
              </a:rPr>
              <a:t/>
            </a:r>
            <a:br>
              <a:rPr lang="ar-SA" altLang="ar-SA" sz="2400" dirty="0" smtClean="0">
                <a:solidFill>
                  <a:schemeClr val="bg2"/>
                </a:solidFill>
                <a:cs typeface="Traditional Arabic" pitchFamily="18" charset="-78"/>
              </a:rPr>
            </a:br>
            <a:r>
              <a:rPr lang="ar-SA" altLang="ar-SA" sz="3200" b="1" dirty="0" smtClean="0">
                <a:solidFill>
                  <a:schemeClr val="bg2"/>
                </a:solidFill>
                <a:cs typeface="Traditional Arabic" pitchFamily="18" charset="-78"/>
              </a:rPr>
              <a:t>خادم القرآن الكريم</a:t>
            </a:r>
            <a:br>
              <a:rPr lang="ar-SA" altLang="ar-SA" sz="3200" b="1" dirty="0" smtClean="0">
                <a:solidFill>
                  <a:schemeClr val="bg2"/>
                </a:solidFill>
                <a:cs typeface="Traditional Arabic" pitchFamily="18" charset="-78"/>
              </a:rPr>
            </a:br>
            <a:r>
              <a:rPr lang="ar-SA" altLang="ar-SA" sz="3200" b="1" dirty="0" smtClean="0">
                <a:solidFill>
                  <a:schemeClr val="bg2"/>
                </a:solidFill>
                <a:cs typeface="Traditional Arabic" pitchFamily="18" charset="-78"/>
              </a:rPr>
              <a:t>د . أيمن رشدي سُوَيد</a:t>
            </a:r>
            <a:r>
              <a:rPr lang="ar-SA" altLang="ar-SA" sz="2400" dirty="0" smtClean="0">
                <a:solidFill>
                  <a:schemeClr val="bg2"/>
                </a:solidFill>
                <a:cs typeface="Traditional Arabic" pitchFamily="18" charset="-78"/>
              </a:rPr>
              <a:t> </a:t>
            </a:r>
            <a:br>
              <a:rPr lang="ar-SA" altLang="ar-SA" sz="2400" dirty="0" smtClean="0">
                <a:solidFill>
                  <a:schemeClr val="bg2"/>
                </a:solidFill>
                <a:cs typeface="Traditional Arabic" pitchFamily="18" charset="-78"/>
              </a:rPr>
            </a:br>
            <a:endParaRPr lang="fr-FR" altLang="ar-SA" sz="2400" dirty="0" smtClean="0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6300788" y="1700213"/>
            <a:ext cx="24384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الثنايا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( 4 )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الرباعيات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( 4 )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الأنياب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( 4 )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الضواحك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( 4 )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الطواحن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( 12 )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النواجذ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( 4 )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6172200" y="381000"/>
            <a:ext cx="2514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الأسنان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( 32 ) 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3316" name="Picture 46" descr="أسنان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1402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e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3529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2971800" y="5029200"/>
            <a:ext cx="26670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429000" y="4191000"/>
            <a:ext cx="18288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648200" y="6400800"/>
            <a:ext cx="2667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315200" y="6096000"/>
            <a:ext cx="1524000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رأس اللِّسان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971800" y="3276600"/>
            <a:ext cx="2743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4343400" y="3505200"/>
            <a:ext cx="4511675" cy="531813"/>
            <a:chOff x="2112" y="2448"/>
            <a:chExt cx="2842" cy="335"/>
          </a:xfrm>
        </p:grpSpPr>
        <p:sp>
          <p:nvSpPr>
            <p:cNvPr id="14361" name="Line 9"/>
            <p:cNvSpPr>
              <a:spLocks noChangeShapeType="1"/>
            </p:cNvSpPr>
            <p:nvPr/>
          </p:nvSpPr>
          <p:spPr bwMode="auto">
            <a:xfrm flipV="1">
              <a:off x="2112" y="2640"/>
              <a:ext cx="1872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lg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62" name="Text Box 10"/>
            <p:cNvSpPr txBox="1">
              <a:spLocks noChangeArrowheads="1"/>
            </p:cNvSpPr>
            <p:nvPr/>
          </p:nvSpPr>
          <p:spPr bwMode="auto">
            <a:xfrm>
              <a:off x="3984" y="2448"/>
              <a:ext cx="970" cy="3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rtl="1">
                <a:spcBef>
                  <a:spcPct val="50000"/>
                </a:spcBef>
              </a:pPr>
              <a:r>
                <a:rPr kumimoji="0" lang="ar-SA" altLang="ar-SA" sz="2800" b="1">
                  <a:solidFill>
                    <a:schemeClr val="bg2"/>
                  </a:solidFill>
                  <a:cs typeface="Traditional Arabic" pitchFamily="18" charset="-78"/>
                </a:rPr>
                <a:t>أقصى اللِّسان</a:t>
              </a:r>
              <a:endParaRPr kumimoji="0" lang="en-US" altLang="ar-SA" sz="2800" b="1">
                <a:solidFill>
                  <a:schemeClr val="bg2"/>
                </a:solidFill>
                <a:cs typeface="Traditional Arabic" pitchFamily="18" charset="-78"/>
              </a:endParaRPr>
            </a:p>
          </p:txBody>
        </p:sp>
      </p:grp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4343400" y="4343400"/>
            <a:ext cx="4511675" cy="531813"/>
            <a:chOff x="2112" y="2448"/>
            <a:chExt cx="2842" cy="335"/>
          </a:xfrm>
        </p:grpSpPr>
        <p:sp>
          <p:nvSpPr>
            <p:cNvPr id="14359" name="Line 12"/>
            <p:cNvSpPr>
              <a:spLocks noChangeShapeType="1"/>
            </p:cNvSpPr>
            <p:nvPr/>
          </p:nvSpPr>
          <p:spPr bwMode="auto">
            <a:xfrm flipV="1">
              <a:off x="2112" y="2640"/>
              <a:ext cx="1872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lg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60" name="Text Box 13"/>
            <p:cNvSpPr txBox="1">
              <a:spLocks noChangeArrowheads="1"/>
            </p:cNvSpPr>
            <p:nvPr/>
          </p:nvSpPr>
          <p:spPr bwMode="auto">
            <a:xfrm>
              <a:off x="3984" y="2448"/>
              <a:ext cx="970" cy="3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rtl="1">
                <a:spcBef>
                  <a:spcPct val="50000"/>
                </a:spcBef>
              </a:pPr>
              <a:r>
                <a:rPr kumimoji="0" lang="ar-SA" altLang="ar-SA" sz="2800" b="1">
                  <a:solidFill>
                    <a:schemeClr val="bg2"/>
                  </a:solidFill>
                  <a:cs typeface="Traditional Arabic" pitchFamily="18" charset="-78"/>
                </a:rPr>
                <a:t>وسط اللِّسان</a:t>
              </a:r>
              <a:endParaRPr kumimoji="0" lang="en-US" altLang="ar-SA" sz="2800" b="1">
                <a:solidFill>
                  <a:schemeClr val="bg2"/>
                </a:solidFill>
                <a:cs typeface="Traditional Arabic" pitchFamily="18" charset="-78"/>
              </a:endParaRPr>
            </a:p>
          </p:txBody>
        </p:sp>
      </p:grpSp>
      <p:grpSp>
        <p:nvGrpSpPr>
          <p:cNvPr id="14346" name="Group 14"/>
          <p:cNvGrpSpPr>
            <a:grpSpLocks/>
          </p:cNvGrpSpPr>
          <p:nvPr/>
        </p:nvGrpSpPr>
        <p:grpSpPr bwMode="auto">
          <a:xfrm>
            <a:off x="4343400" y="5257800"/>
            <a:ext cx="4511675" cy="531813"/>
            <a:chOff x="2112" y="2448"/>
            <a:chExt cx="2842" cy="335"/>
          </a:xfrm>
        </p:grpSpPr>
        <p:sp>
          <p:nvSpPr>
            <p:cNvPr id="14357" name="Line 15"/>
            <p:cNvSpPr>
              <a:spLocks noChangeShapeType="1"/>
            </p:cNvSpPr>
            <p:nvPr/>
          </p:nvSpPr>
          <p:spPr bwMode="auto">
            <a:xfrm flipV="1">
              <a:off x="2112" y="2640"/>
              <a:ext cx="1872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lg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58" name="Text Box 16"/>
            <p:cNvSpPr txBox="1">
              <a:spLocks noChangeArrowheads="1"/>
            </p:cNvSpPr>
            <p:nvPr/>
          </p:nvSpPr>
          <p:spPr bwMode="auto">
            <a:xfrm>
              <a:off x="3984" y="2448"/>
              <a:ext cx="970" cy="3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rtl="1">
                <a:spcBef>
                  <a:spcPct val="50000"/>
                </a:spcBef>
              </a:pPr>
              <a:r>
                <a:rPr kumimoji="0" lang="ar-SA" altLang="ar-SA" sz="2800" b="1">
                  <a:solidFill>
                    <a:schemeClr val="bg2"/>
                  </a:solidFill>
                  <a:cs typeface="Traditional Arabic" pitchFamily="18" charset="-78"/>
                </a:rPr>
                <a:t>طرف اللِّسان</a:t>
              </a:r>
              <a:endParaRPr kumimoji="0" lang="en-US" altLang="ar-SA" sz="2800" b="1">
                <a:solidFill>
                  <a:schemeClr val="bg2"/>
                </a:solidFill>
                <a:cs typeface="Traditional Arabic" pitchFamily="18" charset="-78"/>
              </a:endParaRPr>
            </a:p>
          </p:txBody>
        </p:sp>
      </p:grpSp>
      <p:sp>
        <p:nvSpPr>
          <p:cNvPr id="14347" name="AutoShape 17"/>
          <p:cNvSpPr>
            <a:spLocks noChangeArrowheads="1"/>
          </p:cNvSpPr>
          <p:nvPr/>
        </p:nvSpPr>
        <p:spPr bwMode="auto">
          <a:xfrm rot="5387135">
            <a:off x="3007519" y="3694906"/>
            <a:ext cx="2663825" cy="1827213"/>
          </a:xfrm>
          <a:prstGeom prst="flowChartDelay">
            <a:avLst/>
          </a:prstGeom>
          <a:noFill/>
          <a:ln w="12700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14348" name="Line 18"/>
          <p:cNvSpPr>
            <a:spLocks noChangeShapeType="1"/>
          </p:cNvSpPr>
          <p:nvPr/>
        </p:nvSpPr>
        <p:spPr bwMode="auto">
          <a:xfrm>
            <a:off x="1905000" y="5029200"/>
            <a:ext cx="1066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49" name="Text Box 1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169227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حافَّة اللِّسان</a:t>
            </a:r>
            <a:endParaRPr kumimoji="0" lang="en-US" altLang="ar-SA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4350" name="Line 20"/>
          <p:cNvSpPr>
            <a:spLocks noChangeShapeType="1"/>
          </p:cNvSpPr>
          <p:nvPr/>
        </p:nvSpPr>
        <p:spPr bwMode="auto">
          <a:xfrm>
            <a:off x="2362200" y="6400800"/>
            <a:ext cx="1447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51" name="Line 21"/>
          <p:cNvSpPr>
            <a:spLocks noChangeShapeType="1"/>
          </p:cNvSpPr>
          <p:nvPr/>
        </p:nvSpPr>
        <p:spPr bwMode="auto">
          <a:xfrm>
            <a:off x="2362200" y="3505200"/>
            <a:ext cx="53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629400" y="8382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أقسام اللِّسان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14353" name="Text Box 23"/>
          <p:cNvSpPr txBox="1">
            <a:spLocks noChangeArrowheads="1"/>
          </p:cNvSpPr>
          <p:nvPr/>
        </p:nvSpPr>
        <p:spPr bwMode="auto">
          <a:xfrm rot="-32415">
            <a:off x="2133600" y="2971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أقصى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14354" name="Text Box 24"/>
          <p:cNvSpPr txBox="1">
            <a:spLocks noChangeArrowheads="1"/>
          </p:cNvSpPr>
          <p:nvPr/>
        </p:nvSpPr>
        <p:spPr bwMode="auto">
          <a:xfrm rot="14764">
            <a:off x="2286000" y="5105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أدنى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14355" name="Text Box 25"/>
          <p:cNvSpPr txBox="1">
            <a:spLocks noChangeArrowheads="1"/>
          </p:cNvSpPr>
          <p:nvPr/>
        </p:nvSpPr>
        <p:spPr bwMode="auto">
          <a:xfrm rot="58517">
            <a:off x="2514600" y="59436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منتهى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14356" name="Line 26"/>
          <p:cNvSpPr>
            <a:spLocks noChangeShapeType="1"/>
          </p:cNvSpPr>
          <p:nvPr/>
        </p:nvSpPr>
        <p:spPr bwMode="auto">
          <a:xfrm>
            <a:off x="2362200" y="3505200"/>
            <a:ext cx="0" cy="2895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88" y="260350"/>
            <a:ext cx="2133600" cy="838200"/>
          </a:xfrm>
        </p:spPr>
        <p:txBody>
          <a:bodyPr/>
          <a:lstStyle/>
          <a:p>
            <a:pPr>
              <a:defRPr/>
            </a:pPr>
            <a:r>
              <a:rPr lang="ar-SA" altLang="ar-SA" b="1" smtClean="0">
                <a:solidFill>
                  <a:schemeClr val="bg2"/>
                </a:solidFill>
                <a:cs typeface="Traditional Arabic" pitchFamily="18" charset="-78"/>
              </a:rPr>
              <a:t>مخرج القاف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pic>
        <p:nvPicPr>
          <p:cNvPr id="15363" name="Picture 3" descr="القاف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5534025" cy="48895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787900" y="2852738"/>
            <a:ext cx="1828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940300" y="2395538"/>
            <a:ext cx="160020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88125" y="2349500"/>
            <a:ext cx="2232025" cy="10795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أقصى اللسان مع الحنك اللَّحمي </a:t>
            </a:r>
            <a:endParaRPr kumimoji="0" lang="en-US" altLang="ar-SA" sz="3200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الكاف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6294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781800" y="228600"/>
            <a:ext cx="2133600" cy="914400"/>
          </a:xfrm>
        </p:spPr>
        <p:txBody>
          <a:bodyPr/>
          <a:lstStyle/>
          <a:p>
            <a:pPr>
              <a:defRPr/>
            </a:pPr>
            <a:r>
              <a:rPr lang="ar-SA" altLang="ar-SA" b="1" smtClean="0">
                <a:solidFill>
                  <a:schemeClr val="bg2"/>
                </a:solidFill>
                <a:latin typeface="Times New Roman Backslanted" pitchFamily="18" charset="0"/>
                <a:cs typeface="Traditional Arabic" pitchFamily="18" charset="-78"/>
              </a:rPr>
              <a:t>مخرج الكاف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181600" y="2209800"/>
            <a:ext cx="1838325" cy="666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334000" y="1828800"/>
            <a:ext cx="1614488" cy="4476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948488" y="1844675"/>
            <a:ext cx="1958975" cy="12001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أقصى اللسان مع الحنك اللَّحمي والعظميّ</a:t>
            </a:r>
            <a:endParaRPr kumimoji="0" lang="en-US" altLang="ar-SA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الجي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791200" cy="64008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629400" y="381000"/>
            <a:ext cx="1981200" cy="723900"/>
          </a:xfrm>
        </p:spPr>
        <p:txBody>
          <a:bodyPr/>
          <a:lstStyle/>
          <a:p>
            <a:pPr>
              <a:defRPr/>
            </a:pPr>
            <a:r>
              <a:rPr lang="ar-SA" altLang="ar-SA" b="1" smtClean="0">
                <a:solidFill>
                  <a:schemeClr val="bg2"/>
                </a:solidFill>
                <a:cs typeface="Traditional Arabic" pitchFamily="18" charset="-78"/>
              </a:rPr>
              <a:t>مخرج الجيم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895600" y="2057400"/>
            <a:ext cx="35242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48400" y="1447800"/>
            <a:ext cx="2667000" cy="11049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وسط اللسان مع وسط الحنك الأعلى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الش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876925" cy="6324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0"/>
            <a:ext cx="2514600" cy="1143000"/>
          </a:xfrm>
        </p:spPr>
        <p:txBody>
          <a:bodyPr/>
          <a:lstStyle/>
          <a:p>
            <a:pPr>
              <a:defRPr/>
            </a:pPr>
            <a:r>
              <a:rPr lang="ar-SA" altLang="ar-SA" sz="5400" b="1" smtClean="0">
                <a:solidFill>
                  <a:schemeClr val="bg2"/>
                </a:solidFill>
                <a:cs typeface="Traditional Arabic" pitchFamily="18" charset="-78"/>
              </a:rPr>
              <a:t>مخرج الشين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895600" y="2438400"/>
            <a:ext cx="3429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324600" y="1828800"/>
            <a:ext cx="2667000" cy="11049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وسط اللسان مع وسط الحنك الأعلى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اليا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68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304800"/>
            <a:ext cx="2286000" cy="1143000"/>
          </a:xfrm>
        </p:spPr>
        <p:txBody>
          <a:bodyPr/>
          <a:lstStyle/>
          <a:p>
            <a:pPr>
              <a:defRPr/>
            </a:pPr>
            <a:r>
              <a:rPr lang="ar-SA" altLang="ar-SA" sz="6000" b="1" smtClean="0">
                <a:solidFill>
                  <a:schemeClr val="bg2"/>
                </a:solidFill>
                <a:cs typeface="Traditional Arabic" pitchFamily="18" charset="-78"/>
              </a:rPr>
              <a:t>مخرج الياء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429000" y="2286000"/>
            <a:ext cx="2667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0" y="1752600"/>
            <a:ext cx="2667000" cy="11049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وسط اللسان مع وسط الحنك الأعلى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ج ش 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8677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331913" y="1341438"/>
            <a:ext cx="64087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SA" altLang="ar-SA" sz="7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الجيم والشين والياء</a:t>
            </a:r>
            <a:endParaRPr lang="fr-FR" altLang="ar-SA" sz="72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e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43529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828800" y="5562600"/>
            <a:ext cx="533400" cy="0"/>
          </a:xfrm>
          <a:prstGeom prst="line">
            <a:avLst/>
          </a:prstGeom>
          <a:noFill/>
          <a:ln w="50800">
            <a:pattFill prst="horzBrick">
              <a:fgClr>
                <a:srgbClr val="00FF00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5387135">
            <a:off x="1713707" y="3769519"/>
            <a:ext cx="2360612" cy="1676400"/>
          </a:xfrm>
          <a:prstGeom prst="flowChartDelay">
            <a:avLst/>
          </a:prstGeom>
          <a:noFill/>
          <a:ln w="50800">
            <a:solidFill>
              <a:schemeClr val="bg2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3733800" y="3657600"/>
            <a:ext cx="6858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447800" y="3962400"/>
            <a:ext cx="6096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3733800" y="4267200"/>
            <a:ext cx="6858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1524000" y="4572000"/>
            <a:ext cx="5334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3733800" y="4876800"/>
            <a:ext cx="5334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1600200" y="4876800"/>
            <a:ext cx="4572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3733800" y="4572000"/>
            <a:ext cx="6096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1524000" y="4267200"/>
            <a:ext cx="5334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3733800" y="3962400"/>
            <a:ext cx="6096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447800" y="3657600"/>
            <a:ext cx="609600" cy="0"/>
          </a:xfrm>
          <a:prstGeom prst="line">
            <a:avLst/>
          </a:prstGeom>
          <a:noFill/>
          <a:ln w="50800">
            <a:pattFill prst="horzBrick">
              <a:fgClr>
                <a:srgbClr val="FFFFCC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1752600" y="5181600"/>
            <a:ext cx="2362200" cy="0"/>
          </a:xfrm>
          <a:prstGeom prst="line">
            <a:avLst/>
          </a:prstGeom>
          <a:noFill/>
          <a:ln w="508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429000" y="5562600"/>
            <a:ext cx="609600" cy="0"/>
          </a:xfrm>
          <a:prstGeom prst="line">
            <a:avLst/>
          </a:prstGeom>
          <a:noFill/>
          <a:ln w="50800">
            <a:pattFill prst="horzBrick">
              <a:fgClr>
                <a:srgbClr val="00FF00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981200" y="5867400"/>
            <a:ext cx="1905000" cy="0"/>
          </a:xfrm>
          <a:prstGeom prst="line">
            <a:avLst/>
          </a:prstGeom>
          <a:noFill/>
          <a:ln w="50800">
            <a:pattFill prst="horzBrick">
              <a:fgClr>
                <a:srgbClr val="00FF00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209800" y="6172200"/>
            <a:ext cx="1447800" cy="0"/>
          </a:xfrm>
          <a:prstGeom prst="line">
            <a:avLst/>
          </a:prstGeom>
          <a:noFill/>
          <a:ln w="50800">
            <a:pattFill prst="horzBrick">
              <a:fgClr>
                <a:srgbClr val="00FF00"/>
              </a:fgClr>
              <a:bgClr>
                <a:schemeClr val="bg2"/>
              </a:bgClr>
            </a:patt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1524000" y="3429000"/>
            <a:ext cx="2895600" cy="0"/>
          </a:xfrm>
          <a:prstGeom prst="line">
            <a:avLst/>
          </a:prstGeom>
          <a:noFill/>
          <a:ln w="508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4" name="Text Box 2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2819400" cy="1022350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الحيِّز الذي تشغله الضاد من حافتي اللِّسان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4343400" y="4267200"/>
            <a:ext cx="16002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943600" y="5334000"/>
            <a:ext cx="2819400" cy="1022350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حيِّز اللام : من أدنى حافتي اللِّسان إلى منتهى طرفه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886200" y="5867400"/>
            <a:ext cx="2057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 rot="-38273">
            <a:off x="914400" y="4876800"/>
            <a:ext cx="66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FC4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أدنى</a:t>
            </a:r>
            <a:endParaRPr kumimoji="0" lang="en-US" altLang="ar-SA" sz="2800">
              <a:solidFill>
                <a:srgbClr val="FFFFCC"/>
              </a:solidFill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 rot="-15238">
            <a:off x="838200" y="6019800"/>
            <a:ext cx="83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منتهى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 rot="-14480">
            <a:off x="4267200" y="3124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أقصى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 rot="-47596">
            <a:off x="4267200" y="4953000"/>
            <a:ext cx="66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FC4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أدنى</a:t>
            </a:r>
            <a:endParaRPr kumimoji="0" lang="en-US" altLang="ar-SA" sz="2800">
              <a:solidFill>
                <a:srgbClr val="FFFFCC"/>
              </a:solidFill>
            </a:endParaRPr>
          </a:p>
        </p:txBody>
      </p:sp>
      <p:sp>
        <p:nvSpPr>
          <p:cNvPr id="112668" name="Text Box 2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34000" y="19050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حيِّزا الضاد واللام من حافَّة اللِّسان</a:t>
            </a:r>
            <a:endParaRPr kumimoji="0" lang="en-US" altLang="ar-SA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 rot="-14480">
            <a:off x="762000" y="3124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أقصى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1600200" y="6324600"/>
            <a:ext cx="12192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الضا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68638"/>
            <a:ext cx="3352800" cy="3055937"/>
          </a:xfrm>
          <a:prstGeom prst="rect">
            <a:avLst/>
          </a:prstGeom>
          <a:noFill/>
          <a:ln w="3810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140200" y="404813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الضاد</a:t>
            </a:r>
            <a:endParaRPr kumimoji="0" lang="en-US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04800" y="1752600"/>
          <a:ext cx="5502275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Image" r:id="rId4" imgW="7649841" imgH="6163078" progId="Photoshop.Image.5">
                  <p:embed/>
                </p:oleObj>
              </mc:Choice>
              <mc:Fallback>
                <p:oleObj name="Image" r:id="rId4" imgW="7649841" imgH="6163078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5502275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200" b="1">
                <a:solidFill>
                  <a:schemeClr val="bg2"/>
                </a:solidFill>
                <a:cs typeface="Traditional Arabic" pitchFamily="18" charset="-78"/>
              </a:rPr>
              <a:t>3 </a:t>
            </a: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طواحن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52400" y="3352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200" b="1">
                <a:solidFill>
                  <a:schemeClr val="bg2"/>
                </a:solidFill>
                <a:cs typeface="Traditional Arabic" pitchFamily="18" charset="-78"/>
              </a:rPr>
              <a:t>3 </a:t>
            </a: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طواحن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09800" y="19050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ثنية  ثنية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362200" y="47244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47244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133600" y="4419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905000" y="4419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133600" y="41148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981200" y="3886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09800" y="3886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362200" y="3657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133600" y="3657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514600" y="31242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4038600" y="41910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971800" y="28956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200400" y="29718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200400" y="32004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038600" y="47244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810000" y="47244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581400" y="47244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4038600" y="4419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810000" y="4419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3886200" y="3886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3810000" y="3657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3581400" y="3657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3429000" y="34290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3429000" y="31242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429000" y="205740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رباعيَة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1524000" y="205740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رباعيَة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3962400" y="236220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ناب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371600" y="243840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ناب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4267200" y="27432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ضاحك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85800" y="27432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ضاحك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5029200" y="48006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ناجذ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304800" y="48006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ناجذ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3810000" y="41910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2743200" y="28956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2362200" y="41148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6084888" y="1700213"/>
            <a:ext cx="2819400" cy="111760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lang="ar-SA" altLang="ar-SA" sz="3200" b="1">
                <a:solidFill>
                  <a:schemeClr val="bg2"/>
                </a:solidFill>
                <a:cs typeface="Traditional Arabic" pitchFamily="18" charset="-78"/>
              </a:rPr>
              <a:t>حافة اللِّسان مع ما يجاورها من الأضراس</a:t>
            </a:r>
            <a:endParaRPr lang="en-US" altLang="ar-SA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5148263" y="549275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الجهاز النُّطقيُّ عند الإنسان</a:t>
            </a:r>
            <a:endParaRPr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pic>
        <p:nvPicPr>
          <p:cNvPr id="5123" name="Picture 8" descr="org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60851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اللام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3863"/>
            <a:ext cx="3200400" cy="3021012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124200" y="4572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اللام </a:t>
            </a:r>
            <a:endParaRPr kumimoji="0" lang="en-US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8600" y="1676400"/>
          <a:ext cx="5483225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Image" r:id="rId4" imgW="7128839" imgH="5743735" progId="Photoshop.Image.5">
                  <p:embed/>
                </p:oleObj>
              </mc:Choice>
              <mc:Fallback>
                <p:oleObj name="Image" r:id="rId4" imgW="7128839" imgH="5743735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5483225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200" b="1">
                <a:solidFill>
                  <a:schemeClr val="bg2"/>
                </a:solidFill>
                <a:cs typeface="Traditional Arabic" pitchFamily="18" charset="-78"/>
              </a:rPr>
              <a:t>3 </a:t>
            </a: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طواحن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" y="32004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200" b="1">
                <a:solidFill>
                  <a:schemeClr val="bg2"/>
                </a:solidFill>
                <a:cs typeface="Traditional Arabic" pitchFamily="18" charset="-78"/>
              </a:rPr>
              <a:t>3 </a:t>
            </a: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طواحن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09800" y="18288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ثنية    ثنية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124200" y="2895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657600" y="3276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124200" y="3124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362200" y="3276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895600" y="30480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590800" y="31242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362200" y="30480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29000" y="205740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رباعيَة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962400" y="236220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ناب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267200" y="27432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ضاحك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524000" y="205740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رباعيَة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295400" y="243840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ناب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85800" y="27432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ضاحك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876800" y="48006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ناجذ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04800" y="48006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ناجذ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791200" y="1676400"/>
            <a:ext cx="2819400" cy="1166813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من أدنى حافتي اللِّسان 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  <a:p>
            <a:pPr algn="ctr" rtl="1">
              <a:lnSpc>
                <a:spcPct val="60000"/>
              </a:lnSpc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إلى منتهى طرفه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النو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400800" cy="61563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04025" y="549275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</a:t>
            </a: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</a:t>
            </a: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النون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33600" y="7620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4400" b="1">
                <a:solidFill>
                  <a:schemeClr val="bg2"/>
                </a:solidFill>
                <a:cs typeface="Traditional Arabic" pitchFamily="18" charset="-78"/>
              </a:rPr>
              <a:t>الخيشوم</a:t>
            </a:r>
            <a:endParaRPr kumimoji="0" lang="en-US" altLang="ar-SA" sz="44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705600" y="1981200"/>
            <a:ext cx="2286000" cy="111760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طرف اللِّسان مع ما يحاذيه من اللِّثة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2743200" y="2514600"/>
            <a:ext cx="3962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الرا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6218238" cy="60261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659563" y="620713"/>
            <a:ext cx="2209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الراء</a:t>
            </a:r>
            <a:endParaRPr kumimoji="0" lang="en-US" altLang="ar-SA" sz="4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732588" y="2205038"/>
            <a:ext cx="2160587" cy="111760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طرف اللِّسان مع ما يحاذيه من اللِّثة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2971800" y="2743200"/>
            <a:ext cx="3687763" cy="381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          الراء المرقَّقة			  الراء المفخَّمة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26627" name="Picture 7" descr="راء مفخم مرق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532813" cy="41576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1403350" y="5445125"/>
            <a:ext cx="5832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ar-SA" sz="4400">
                <a:solidFill>
                  <a:schemeClr val="bg2"/>
                </a:solidFill>
                <a:cs typeface="Traditional Arabic" pitchFamily="18" charset="-78"/>
              </a:rPr>
              <a:t>التفخيم يصاحبه تَقعُّر في وسط اللِّسان وتضييق في الحلق بخلاف الترقيق</a:t>
            </a:r>
            <a:endParaRPr lang="fr-FR" altLang="ar-SA" sz="4400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الطا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419600" cy="4029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التاء والدا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12875"/>
            <a:ext cx="4429125" cy="4010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1538" y="4816475"/>
            <a:ext cx="920750" cy="606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الطاء</a:t>
            </a:r>
            <a:endParaRPr kumimoji="0" lang="en-US" altLang="ar-SA" sz="480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7653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33363" y="4816475"/>
            <a:ext cx="1381125" cy="606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الدال والتاء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514600" y="3810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الطاء والدال والتاء</a:t>
            </a:r>
            <a:endParaRPr kumimoji="0" lang="en-US" altLang="ar-SA" sz="4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76375" y="5805488"/>
            <a:ext cx="57610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ar-SA" sz="4800">
                <a:cs typeface="Traditional Arabic" pitchFamily="18" charset="-78"/>
              </a:rPr>
              <a:t>طرف اللِّسان مع أصول الثنايا العليا</a:t>
            </a:r>
            <a:endParaRPr lang="fr-FR" altLang="ar-SA" sz="480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الصا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196975"/>
            <a:ext cx="4410075" cy="43545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السين والزا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96975"/>
            <a:ext cx="4338638" cy="43227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733925" y="5006975"/>
            <a:ext cx="1027113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الصاد</a:t>
            </a:r>
            <a:endParaRPr kumimoji="0" lang="en-US" altLang="ar-SA" sz="4800">
              <a:cs typeface="Traditional Arabic" pitchFamily="18" charset="-7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0525" y="4987925"/>
            <a:ext cx="1579563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السين والزاي</a:t>
            </a:r>
            <a:endParaRPr kumimoji="0" lang="en-US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514600" y="3810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الصاد والزاي والسين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00113" y="5949950"/>
            <a:ext cx="698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ar-SA" sz="4800">
                <a:cs typeface="Traditional Arabic" pitchFamily="18" charset="-78"/>
              </a:rPr>
              <a:t>طرف اللِّسان مع ما فوق الثنايا السُّفلى</a:t>
            </a:r>
            <a:endParaRPr lang="fr-FR" altLang="ar-SA" sz="480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الظ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4191000" cy="402748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الذال والث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68413"/>
            <a:ext cx="4281487" cy="40370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0038" y="4708525"/>
            <a:ext cx="1782762" cy="598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الذال والثاء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43438" y="4697413"/>
            <a:ext cx="1163637" cy="598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الظاء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514600" y="3810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مخرج الظاء والذال والثاء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27088" y="5661025"/>
            <a:ext cx="698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ar-SA" sz="4800">
                <a:cs typeface="Traditional Arabic" pitchFamily="18" charset="-78"/>
              </a:rPr>
              <a:t>طرف اللِّسان مع أطراف الثنايا العليا</a:t>
            </a:r>
            <a:endParaRPr lang="fr-FR" altLang="ar-SA" sz="480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9563" y="549275"/>
            <a:ext cx="2209800" cy="723900"/>
          </a:xfrm>
        </p:spPr>
        <p:txBody>
          <a:bodyPr/>
          <a:lstStyle/>
          <a:p>
            <a:pPr algn="ctr">
              <a:defRPr/>
            </a:pPr>
            <a:r>
              <a:rPr lang="ar-SA" altLang="ar-SA" sz="5400" b="1" smtClean="0">
                <a:solidFill>
                  <a:schemeClr val="bg2"/>
                </a:solidFill>
                <a:cs typeface="Traditional Arabic" pitchFamily="18" charset="-78"/>
              </a:rPr>
              <a:t>مخرج الفاء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pic>
        <p:nvPicPr>
          <p:cNvPr id="30723" name="Picture 3" descr="الف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5006975" cy="50403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84888" y="2386013"/>
            <a:ext cx="2824162" cy="111760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lang="ar-SA" altLang="ar-SA" sz="3200" b="1">
                <a:solidFill>
                  <a:schemeClr val="bg2"/>
                </a:solidFill>
                <a:cs typeface="Traditional Arabic" pitchFamily="18" charset="-78"/>
              </a:rPr>
              <a:t>أطراف الثنايا العليا مع بطن الشفة السُّفلى</a:t>
            </a:r>
            <a:endParaRPr lang="en-US" altLang="ar-SA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2124075" y="2924175"/>
            <a:ext cx="3887788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2209800" cy="876300"/>
          </a:xfrm>
        </p:spPr>
        <p:txBody>
          <a:bodyPr/>
          <a:lstStyle/>
          <a:p>
            <a:pPr algn="ctr">
              <a:defRPr/>
            </a:pPr>
            <a:r>
              <a:rPr lang="ar-SA" altLang="ar-SA" sz="5400" b="1" smtClean="0">
                <a:solidFill>
                  <a:schemeClr val="bg2"/>
                </a:solidFill>
                <a:cs typeface="Traditional Arabic" pitchFamily="18" charset="-78"/>
              </a:rPr>
              <a:t>مخرج الباء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pic>
        <p:nvPicPr>
          <p:cNvPr id="31747" name="Picture 3" descr="الب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5199063" cy="51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2160587" cy="111760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lang="ar-SA" altLang="ar-SA" sz="3200" b="1">
                <a:solidFill>
                  <a:schemeClr val="bg2"/>
                </a:solidFill>
                <a:cs typeface="Traditional Arabic" pitchFamily="18" charset="-78"/>
              </a:rPr>
              <a:t>بانطباق الشفتين على بعضهما</a:t>
            </a:r>
            <a:endParaRPr lang="en-US" altLang="ar-SA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 flipV="1">
            <a:off x="2627313" y="3500438"/>
            <a:ext cx="187325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2057400" cy="723900"/>
          </a:xfrm>
        </p:spPr>
        <p:txBody>
          <a:bodyPr/>
          <a:lstStyle/>
          <a:p>
            <a:pPr algn="ctr">
              <a:defRPr/>
            </a:pPr>
            <a:r>
              <a:rPr lang="ar-SA" altLang="ar-SA" sz="5400" b="1" smtClean="0">
                <a:solidFill>
                  <a:schemeClr val="bg2"/>
                </a:solidFill>
                <a:cs typeface="Traditional Arabic" pitchFamily="18" charset="-78"/>
              </a:rPr>
              <a:t>مخرج الميم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pic>
        <p:nvPicPr>
          <p:cNvPr id="32771" name="Picture 3" descr="الم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5373688" cy="51704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68313" y="2924175"/>
            <a:ext cx="2160587" cy="1117600"/>
          </a:xfrm>
          <a:prstGeom prst="rect">
            <a:avLst/>
          </a:prstGeom>
          <a:solidFill>
            <a:srgbClr val="FFFF00"/>
          </a:solidFill>
          <a:ln w="50800" cmpd="tri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lang="ar-SA" altLang="ar-SA" sz="3200" b="1">
                <a:solidFill>
                  <a:schemeClr val="bg2"/>
                </a:solidFill>
                <a:cs typeface="Traditional Arabic" pitchFamily="18" charset="-78"/>
              </a:rPr>
              <a:t>بانطباق الشفتين على بعضهما</a:t>
            </a:r>
            <a:endParaRPr lang="en-US" altLang="ar-SA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2627313" y="3500438"/>
            <a:ext cx="187325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defRPr/>
            </a:pPr>
            <a:endParaRPr kumimoji="0" lang="en-US" altLang="ar-SA" sz="8000">
              <a:cs typeface="Traditional Arabic" pitchFamily="18" charset="-78"/>
            </a:endParaRPr>
          </a:p>
          <a:p>
            <a:pPr algn="ctr" rtl="1">
              <a:defRPr/>
            </a:pPr>
            <a:r>
              <a:rPr kumimoji="0" lang="ar-SA" altLang="ar-SA" sz="8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الحروفُ العربية </a:t>
            </a:r>
            <a:r>
              <a:rPr kumimoji="0" lang="ar-SA" altLang="ar-SA" sz="5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( 29 )</a:t>
            </a:r>
            <a:r>
              <a:rPr kumimoji="0" lang="ar-SA" altLang="ar-SA" sz="8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حرفاً هي :</a:t>
            </a:r>
            <a:endParaRPr kumimoji="0" lang="en-US" altLang="ar-SA" sz="8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defRPr/>
            </a:pPr>
            <a:r>
              <a:rPr kumimoji="0" lang="ar-SA" altLang="ar-SA" sz="8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أ ب ت ث ج ح خ د ذ ر ز </a:t>
            </a:r>
            <a:endParaRPr kumimoji="0" lang="en-US" altLang="ar-SA" sz="8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defRPr/>
            </a:pPr>
            <a:r>
              <a:rPr kumimoji="0" lang="ar-SA" altLang="ar-SA" sz="8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س ش ص ض ط ظ ع غ </a:t>
            </a:r>
            <a:endParaRPr kumimoji="0" lang="en-US" altLang="ar-SA" sz="8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defRPr/>
            </a:pPr>
            <a:r>
              <a:rPr kumimoji="0" lang="ar-SA" altLang="ar-SA" sz="8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ف ق ك ل م ن هـ و لا ي</a:t>
            </a:r>
            <a:endParaRPr kumimoji="0" lang="en-US" altLang="ar-SA" sz="8000">
              <a:solidFill>
                <a:schemeClr val="bg2"/>
              </a:solidFill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defRPr/>
            </a:pPr>
            <a:endParaRPr kumimoji="0" lang="en-US" altLang="ar-SA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الواو غير المدية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513388" cy="5943600"/>
          </a:xfrm>
          <a:prstGeom prst="rect">
            <a:avLst/>
          </a:prstGeom>
          <a:noFill/>
          <a:ln w="508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300788" y="1052513"/>
            <a:ext cx="2209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4800" b="1">
                <a:cs typeface="Traditional Arabic" pitchFamily="18" charset="-78"/>
              </a:rPr>
              <a:t>مخرج الواو </a:t>
            </a:r>
            <a:endParaRPr kumimoji="0" lang="en-US" altLang="ar-SA" sz="4800" b="1">
              <a:cs typeface="Traditional Arabic" pitchFamily="18" charset="-7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67400" y="2849563"/>
            <a:ext cx="28194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ارتفاع أقصى اللسان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  <a:p>
            <a:pPr algn="ctr" rtl="1">
              <a:lnSpc>
                <a:spcPct val="20000"/>
              </a:lnSpc>
              <a:spcBef>
                <a:spcPct val="50000"/>
              </a:spcBef>
            </a:pPr>
            <a:r>
              <a:rPr kumimoji="0" lang="en-US" altLang="ar-SA" sz="3600" b="1">
                <a:solidFill>
                  <a:schemeClr val="bg2"/>
                </a:solidFill>
                <a:cs typeface="Traditional Arabic" pitchFamily="18" charset="-78"/>
              </a:rPr>
              <a:t> +</a:t>
            </a:r>
            <a:r>
              <a:rPr kumimoji="0" lang="en-US" altLang="ar-SA" sz="3600" b="1">
                <a:cs typeface="Traditional Arabic" pitchFamily="18" charset="-78"/>
              </a:rPr>
              <a:t> </a:t>
            </a:r>
          </a:p>
          <a:p>
            <a:pPr algn="ctr" rtl="1">
              <a:lnSpc>
                <a:spcPct val="6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استدارة الشفتين</a:t>
            </a: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 </a:t>
            </a:r>
            <a:endParaRPr kumimoji="0" lang="en-US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صفات الحروف العربية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0" y="1268413"/>
            <a:ext cx="0" cy="609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600200" y="1878013"/>
            <a:ext cx="5791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600200" y="1878013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7391400" y="1878013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867400" y="2757488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صفاتٌ لها ضدٌّ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صفاتٌ لا ضدَّ لها 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34825" name="ZoneTexte 1"/>
          <p:cNvSpPr txBox="1">
            <a:spLocks noChangeArrowheads="1"/>
          </p:cNvSpPr>
          <p:nvPr/>
        </p:nvSpPr>
        <p:spPr bwMode="auto">
          <a:xfrm>
            <a:off x="0" y="6684963"/>
            <a:ext cx="14303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ar-SA" altLang="ar-SA" sz="700">
                <a:solidFill>
                  <a:schemeClr val="bg2"/>
                </a:solidFill>
                <a:hlinkClick r:id="rId2"/>
              </a:rPr>
              <a:t>امتحانات التربية الاسلامية للصف العاشر </a:t>
            </a:r>
            <a:endParaRPr lang="ar-SA" altLang="ar-SA" sz="7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1143000" y="5334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الصفات المتضادَّة للحروف العربية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69642" name="Text Box 1034"/>
          <p:cNvSpPr txBox="1">
            <a:spLocks noChangeArrowheads="1"/>
          </p:cNvSpPr>
          <p:nvPr/>
        </p:nvSpPr>
        <p:spPr bwMode="auto">
          <a:xfrm>
            <a:off x="609600" y="1752600"/>
            <a:ext cx="76962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الجهر والهمس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الشدَّة والرخاوة والبينيَّة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الاستعلاء والاستفال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الإطباق والانفتاح .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35844" name="Line 1035"/>
          <p:cNvSpPr>
            <a:spLocks noChangeShapeType="1"/>
          </p:cNvSpPr>
          <p:nvPr/>
        </p:nvSpPr>
        <p:spPr bwMode="auto">
          <a:xfrm>
            <a:off x="1828800" y="1219200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1028"/>
          <p:cNvSpPr txBox="1">
            <a:spLocks noChangeArrowheads="1"/>
          </p:cNvSpPr>
          <p:nvPr/>
        </p:nvSpPr>
        <p:spPr bwMode="auto">
          <a:xfrm>
            <a:off x="1143000" y="5334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الصفات غير المتضادَّة للحروف العربية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5181600" y="1676400"/>
            <a:ext cx="22098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الصفير .	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القلقلة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اللِّين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الانحراف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36868" name="Line 1030"/>
          <p:cNvSpPr>
            <a:spLocks noChangeShapeType="1"/>
          </p:cNvSpPr>
          <p:nvPr/>
        </p:nvSpPr>
        <p:spPr bwMode="auto">
          <a:xfrm>
            <a:off x="1828800" y="1219200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0663" name="Text Box 1031"/>
          <p:cNvSpPr txBox="1">
            <a:spLocks noChangeArrowheads="1"/>
          </p:cNvSpPr>
          <p:nvPr/>
        </p:nvSpPr>
        <p:spPr bwMode="auto">
          <a:xfrm>
            <a:off x="838200" y="1676400"/>
            <a:ext cx="24384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التكرير .	</a:t>
            </a: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التفشي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الاستطالة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r>
              <a:rPr kumimoji="0" lang="ar-SA" altLang="ar-SA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الغنَّة .</a:t>
            </a:r>
            <a:endParaRPr kumimoji="0" lang="en-US" altLang="ar-SA" sz="4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•"/>
              <a:defRPr/>
            </a:pPr>
            <a:endParaRPr kumimoji="0" lang="en-US" altLang="ar-SA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026"/>
          <p:cNvSpPr txBox="1">
            <a:spLocks noChangeArrowheads="1"/>
          </p:cNvSpPr>
          <p:nvPr/>
        </p:nvSpPr>
        <p:spPr bwMode="auto">
          <a:xfrm>
            <a:off x="1219200" y="5334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الجَهر والهمس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37891" name="Line 1027"/>
          <p:cNvSpPr>
            <a:spLocks noChangeShapeType="1"/>
          </p:cNvSpPr>
          <p:nvPr/>
        </p:nvSpPr>
        <p:spPr bwMode="auto">
          <a:xfrm>
            <a:off x="4572000" y="3200400"/>
            <a:ext cx="0" cy="609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7892" name="Line 1028"/>
          <p:cNvSpPr>
            <a:spLocks noChangeShapeType="1"/>
          </p:cNvSpPr>
          <p:nvPr/>
        </p:nvSpPr>
        <p:spPr bwMode="auto">
          <a:xfrm>
            <a:off x="1600200" y="3810000"/>
            <a:ext cx="5791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7893" name="Line 1029"/>
          <p:cNvSpPr>
            <a:spLocks noChangeShapeType="1"/>
          </p:cNvSpPr>
          <p:nvPr/>
        </p:nvSpPr>
        <p:spPr bwMode="auto">
          <a:xfrm>
            <a:off x="1600200" y="3810000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7894" name="Line 1030"/>
          <p:cNvSpPr>
            <a:spLocks noChangeShapeType="1"/>
          </p:cNvSpPr>
          <p:nvPr/>
        </p:nvSpPr>
        <p:spPr bwMode="auto">
          <a:xfrm>
            <a:off x="7391400" y="3810000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687" name="Text Box 1031"/>
          <p:cNvSpPr txBox="1">
            <a:spLocks noChangeArrowheads="1"/>
          </p:cNvSpPr>
          <p:nvPr/>
        </p:nvSpPr>
        <p:spPr bwMode="auto">
          <a:xfrm>
            <a:off x="5943600" y="4662488"/>
            <a:ext cx="28956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مهموسة </a:t>
            </a:r>
            <a:r>
              <a:rPr kumimoji="0" lang="ar-SA" altLang="ar-S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( 10 )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سَكَتَ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فَحَثَّه شَخْصٌ 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71688" name="Text Box 1032"/>
          <p:cNvSpPr txBox="1">
            <a:spLocks noChangeArrowheads="1"/>
          </p:cNvSpPr>
          <p:nvPr/>
        </p:nvSpPr>
        <p:spPr bwMode="auto">
          <a:xfrm>
            <a:off x="228600" y="4572000"/>
            <a:ext cx="2667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مجهورة </a:t>
            </a:r>
            <a:r>
              <a:rPr kumimoji="0" lang="ar-SA" altLang="ar-SA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( 19 )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باقي الحروف</a:t>
            </a:r>
            <a:r>
              <a:rPr kumimoji="0" lang="ar-SA" altLang="ar-SA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)</a:t>
            </a:r>
            <a:endParaRPr kumimoji="0" lang="en-US" altLang="ar-S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71689" name="Text Box 1033"/>
          <p:cNvSpPr txBox="1">
            <a:spLocks noChangeArrowheads="1"/>
          </p:cNvSpPr>
          <p:nvPr/>
        </p:nvSpPr>
        <p:spPr bwMode="auto">
          <a:xfrm>
            <a:off x="1066800" y="23622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الحروف العربية من حيث جريان وانحباس النَّفَس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37898" name="Line 1034"/>
          <p:cNvSpPr>
            <a:spLocks noChangeShapeType="1"/>
          </p:cNvSpPr>
          <p:nvPr/>
        </p:nvSpPr>
        <p:spPr bwMode="auto">
          <a:xfrm>
            <a:off x="3505200" y="1219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laryn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260850" cy="6424613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5334000" y="3886200"/>
            <a:ext cx="3657600" cy="27844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2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الهمس : الخفاء في السَّمع نتيجة انفتاح الوترين الصوتيَّين وعدم اهتزازهما ، وجرَيانٍ كثيرٍ لهواء النفَس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162800" y="1524000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الهَمس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pic>
        <p:nvPicPr>
          <p:cNvPr id="38917" name="Picture 12" descr="naf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1034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447800" y="4356100"/>
            <a:ext cx="2362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95400" y="3810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>
                <a:solidFill>
                  <a:schemeClr val="bg2"/>
                </a:solidFill>
              </a:rPr>
              <a:t>الأوتار الصوتية</a:t>
            </a:r>
            <a:endParaRPr kumimoji="0" lang="en-US" altLang="ar-SA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 descr="larynx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260850" cy="6424613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5562600" y="3886200"/>
            <a:ext cx="3581400" cy="27844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2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الجهر : الوضوح في السَّمع نتيجة تضامِّ الوترين الصوتيَّين واهتزازهما وانحباسٍ كثيرٍ لهواء النفَس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162800" y="1524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الجَهر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pic>
        <p:nvPicPr>
          <p:cNvPr id="39941" name="Picture 12" descr="tasw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1383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4"/>
          <p:cNvSpPr>
            <a:spLocks noChangeShapeType="1"/>
          </p:cNvSpPr>
          <p:nvPr/>
        </p:nvSpPr>
        <p:spPr bwMode="auto">
          <a:xfrm flipH="1" flipV="1">
            <a:off x="1295400" y="4343400"/>
            <a:ext cx="2514600" cy="12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1295400" y="3810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>
                <a:solidFill>
                  <a:schemeClr val="bg2"/>
                </a:solidFill>
              </a:rPr>
              <a:t>الأوتار الصوتية</a:t>
            </a:r>
            <a:endParaRPr kumimoji="0" lang="en-US" altLang="ar-SA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larynx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219200"/>
            <a:ext cx="2881313" cy="434340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258888" y="333375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وضْعُ الوترَين الصَّوتيَّين حالتَي الهمس والجَهر 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324600" y="32004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حالة الهمس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11188" y="3232150"/>
            <a:ext cx="1617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حالة الجهر</a:t>
            </a:r>
            <a:endParaRPr kumimoji="0" lang="en-US" altLang="ar-SA" sz="4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40966" name="Picture 11" descr="naf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335213" cy="236220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Line 5"/>
          <p:cNvSpPr>
            <a:spLocks noChangeShapeType="1"/>
          </p:cNvSpPr>
          <p:nvPr/>
        </p:nvSpPr>
        <p:spPr bwMode="auto">
          <a:xfrm>
            <a:off x="4343400" y="3962400"/>
            <a:ext cx="3048000" cy="1371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0968" name="Picture 12" descr="tasw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438400" cy="2284413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Line 6"/>
          <p:cNvSpPr>
            <a:spLocks noChangeShapeType="1"/>
          </p:cNvSpPr>
          <p:nvPr/>
        </p:nvSpPr>
        <p:spPr bwMode="auto">
          <a:xfrm flipH="1">
            <a:off x="1676400" y="3962400"/>
            <a:ext cx="2667000" cy="1524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19200" y="6858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الحروف العربية من حيث مرور الصوت في المخرج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4572000" y="1295400"/>
            <a:ext cx="0" cy="1295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1600200" y="1905000"/>
            <a:ext cx="6096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>
            <a:off x="1600200" y="1905000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990" name="Line 9"/>
          <p:cNvSpPr>
            <a:spLocks noChangeShapeType="1"/>
          </p:cNvSpPr>
          <p:nvPr/>
        </p:nvSpPr>
        <p:spPr bwMode="auto">
          <a:xfrm>
            <a:off x="7696200" y="1905000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248400" y="2665413"/>
            <a:ext cx="27432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شديدة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</a:t>
            </a: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أَجِدُ قَطٍ بَـكَتْ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)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33400" y="2725738"/>
            <a:ext cx="22098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رخوة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</a:t>
            </a: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باقي الحروف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)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086100" y="2725738"/>
            <a:ext cx="29718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بين الشديدة والرخوة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</a:t>
            </a: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لِنْ عُمَر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)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9" descr="الكا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079875" cy="37988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28" descr="الجي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114800" cy="38052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304800" y="5181600"/>
            <a:ext cx="8420100" cy="1154113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400" b="1">
                <a:solidFill>
                  <a:schemeClr val="bg2"/>
                </a:solidFill>
                <a:cs typeface="Traditional Arabic" pitchFamily="18" charset="-78"/>
              </a:rPr>
              <a:t>الشِّدَّة : انحباس جريان الصوت نتيجة غَلْق المخرج</a:t>
            </a:r>
            <a:endParaRPr kumimoji="0" lang="en-US" altLang="ar-SA" sz="44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86200" y="2286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الشِّدَّة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 flipV="1">
            <a:off x="3886200" y="4572000"/>
            <a:ext cx="1588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 flipV="1">
            <a:off x="3886200" y="3429000"/>
            <a:ext cx="1588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H="1" flipV="1">
            <a:off x="3810000" y="2895600"/>
            <a:ext cx="76200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381000" y="4419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الكاف</a:t>
            </a:r>
            <a:endParaRPr kumimoji="0" lang="en-US" altLang="ar-SA"/>
          </a:p>
        </p:txBody>
      </p:sp>
      <p:sp>
        <p:nvSpPr>
          <p:cNvPr id="43018" name="Line 22"/>
          <p:cNvSpPr>
            <a:spLocks noChangeShapeType="1"/>
          </p:cNvSpPr>
          <p:nvPr/>
        </p:nvSpPr>
        <p:spPr bwMode="auto">
          <a:xfrm flipV="1">
            <a:off x="8153400" y="4419600"/>
            <a:ext cx="1588" cy="3429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19" name="Line 23"/>
          <p:cNvSpPr>
            <a:spLocks noChangeShapeType="1"/>
          </p:cNvSpPr>
          <p:nvPr/>
        </p:nvSpPr>
        <p:spPr bwMode="auto">
          <a:xfrm flipV="1">
            <a:off x="8229600" y="3429000"/>
            <a:ext cx="1588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20" name="Line 24"/>
          <p:cNvSpPr>
            <a:spLocks noChangeShapeType="1"/>
          </p:cNvSpPr>
          <p:nvPr/>
        </p:nvSpPr>
        <p:spPr bwMode="auto">
          <a:xfrm rot="-2435159" flipH="1" flipV="1">
            <a:off x="7878763" y="2519363"/>
            <a:ext cx="28575" cy="433387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21" name="Text Box 25"/>
          <p:cNvSpPr txBox="1">
            <a:spLocks noChangeArrowheads="1"/>
          </p:cNvSpPr>
          <p:nvPr/>
        </p:nvSpPr>
        <p:spPr bwMode="auto">
          <a:xfrm>
            <a:off x="4781550" y="4244975"/>
            <a:ext cx="66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الجيم</a:t>
            </a:r>
            <a:endParaRPr kumimoji="0" lang="en-US" altLang="ar-SA"/>
          </a:p>
        </p:txBody>
      </p:sp>
      <p:sp>
        <p:nvSpPr>
          <p:cNvPr id="43022" name="Line 26"/>
          <p:cNvSpPr>
            <a:spLocks noChangeShapeType="1"/>
          </p:cNvSpPr>
          <p:nvPr/>
        </p:nvSpPr>
        <p:spPr bwMode="auto">
          <a:xfrm rot="-2435159" flipH="1" flipV="1">
            <a:off x="7339013" y="2228850"/>
            <a:ext cx="152400" cy="3810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23" name="ZoneTexte 14"/>
          <p:cNvSpPr txBox="1">
            <a:spLocks noChangeArrowheads="1"/>
          </p:cNvSpPr>
          <p:nvPr/>
        </p:nvSpPr>
        <p:spPr bwMode="auto">
          <a:xfrm>
            <a:off x="0" y="6684963"/>
            <a:ext cx="14303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ar-SA" altLang="ar-SA" sz="700">
                <a:solidFill>
                  <a:schemeClr val="bg2"/>
                </a:solidFill>
                <a:hlinkClick r:id="rId4"/>
              </a:rPr>
              <a:t>امتحانات التربية الاسلامية للصف العاشر </a:t>
            </a:r>
            <a:endParaRPr lang="ar-SA" altLang="ar-SA" sz="7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69875" y="404813"/>
            <a:ext cx="86042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endParaRPr kumimoji="0" lang="en-US" altLang="ar-SA" sz="5400" u="sng">
              <a:cs typeface="Traditional Arabic" pitchFamily="18" charset="-78"/>
            </a:endParaRPr>
          </a:p>
          <a:p>
            <a:pPr algn="ctr" rtl="1">
              <a:defRPr/>
            </a:pPr>
            <a:r>
              <a:rPr kumimoji="0" lang="ar-SA" altLang="ar-SA" sz="5400" u="sng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المخارج الرئيسة للحروف</a:t>
            </a:r>
            <a:endParaRPr kumimoji="0" lang="en-US" altLang="ar-SA" sz="5400" u="sng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buFontTx/>
              <a:buChar char="•"/>
              <a:defRPr/>
            </a:pPr>
            <a:endParaRPr kumimoji="0" lang="en-US" altLang="ar-SA" sz="54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buFontTx/>
              <a:buChar char="•"/>
              <a:defRPr/>
            </a:pPr>
            <a:r>
              <a:rPr kumimoji="0" lang="ar-SA" altLang="ar-SA" sz="5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 </a:t>
            </a:r>
            <a:r>
              <a:rPr kumimoji="0" lang="ar-SA" altLang="ar-SA" sz="4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الجَوف</a:t>
            </a:r>
            <a:endParaRPr kumimoji="0" lang="en-US" altLang="ar-SA" sz="4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buFontTx/>
              <a:buChar char="•"/>
              <a:defRPr/>
            </a:pPr>
            <a:r>
              <a:rPr kumimoji="0" lang="ar-SA" altLang="ar-SA" sz="4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 الحَلق</a:t>
            </a:r>
            <a:endParaRPr kumimoji="0" lang="en-US" altLang="ar-SA" sz="4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buFontTx/>
              <a:buChar char="•"/>
              <a:defRPr/>
            </a:pPr>
            <a:r>
              <a:rPr kumimoji="0" lang="ar-SA" altLang="ar-SA" sz="4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 الفم ( الحنك ـ اللِّسان ـ الأسنان ـ الشفتان )</a:t>
            </a:r>
            <a:endParaRPr kumimoji="0" lang="en-US" altLang="ar-SA" sz="4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r" rtl="1">
              <a:buFontTx/>
              <a:buChar char="•"/>
              <a:defRPr/>
            </a:pPr>
            <a:r>
              <a:rPr kumimoji="0" lang="ar-SA" altLang="ar-SA" sz="4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 الخيشوم </a:t>
            </a:r>
            <a:endParaRPr kumimoji="0" lang="en-US" altLang="ar-SA">
              <a:solidFill>
                <a:schemeClr val="bg2"/>
              </a:solidFill>
              <a:cs typeface="Traditional Arabic" pitchFamily="18" charset="-78"/>
            </a:endParaRPr>
          </a:p>
          <a:p>
            <a:pPr algn="r" rtl="1">
              <a:spcBef>
                <a:spcPct val="50000"/>
              </a:spcBef>
              <a:defRPr/>
            </a:pPr>
            <a:endParaRPr kumimoji="0" lang="en-US" altLang="ar-SA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5000" y="685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الحروف الشديدة : أَجِدُ قَطٍ بَـكَتْ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4572000" y="1295400"/>
            <a:ext cx="0" cy="609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1600200" y="1905000"/>
            <a:ext cx="5638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1600200" y="1905000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7239000" y="1905000"/>
            <a:ext cx="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715000" y="2757488"/>
            <a:ext cx="29718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مجهورة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قُطْبُ جَدٍ + الهمزة )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28600" y="2757488"/>
            <a:ext cx="26670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مهموسة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</a:t>
            </a: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ك ، ت</a:t>
            </a: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)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1" descr="الج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114800" cy="38052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10"/>
          <p:cNvSpPr txBox="1">
            <a:spLocks noChangeArrowheads="1"/>
          </p:cNvSpPr>
          <p:nvPr/>
        </p:nvSpPr>
        <p:spPr bwMode="auto">
          <a:xfrm>
            <a:off x="152400" y="5867400"/>
            <a:ext cx="8839200" cy="69850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ضغط الصوت المحبوس خلف المخرج وانطلاقه يُحدِّدان معالم الصَّوت 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 flipV="1">
            <a:off x="4038600" y="4953000"/>
            <a:ext cx="0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flipV="1">
            <a:off x="4114800" y="3835400"/>
            <a:ext cx="1588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 rot="19164841" flipV="1">
            <a:off x="3810000" y="2895600"/>
            <a:ext cx="1588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2209800" y="2362200"/>
            <a:ext cx="685800" cy="457200"/>
          </a:xfrm>
          <a:prstGeom prst="irregularSeal1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45064" name="Text Box 21"/>
          <p:cNvSpPr txBox="1">
            <a:spLocks noChangeArrowheads="1"/>
          </p:cNvSpPr>
          <p:nvPr/>
        </p:nvSpPr>
        <p:spPr bwMode="auto">
          <a:xfrm>
            <a:off x="457200" y="4724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الجيم</a:t>
            </a:r>
            <a:endParaRPr kumimoji="0" lang="en-US" altLang="ar-SA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1676400" y="838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انطلاق الصَّوت بعد انحباسه في الحرف الشديد المجهور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45066" name="Line 23"/>
          <p:cNvSpPr>
            <a:spLocks noChangeShapeType="1"/>
          </p:cNvSpPr>
          <p:nvPr/>
        </p:nvSpPr>
        <p:spPr bwMode="auto">
          <a:xfrm rot="4634453">
            <a:off x="1537494" y="2774156"/>
            <a:ext cx="261938" cy="314325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7" name="Line 24"/>
          <p:cNvSpPr>
            <a:spLocks noChangeShapeType="1"/>
          </p:cNvSpPr>
          <p:nvPr/>
        </p:nvSpPr>
        <p:spPr bwMode="auto">
          <a:xfrm flipH="1" flipV="1">
            <a:off x="685800" y="3048000"/>
            <a:ext cx="381000" cy="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5068" name="Picture 35" descr="الج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38052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9" name="Line 36"/>
          <p:cNvSpPr>
            <a:spLocks noChangeShapeType="1"/>
          </p:cNvSpPr>
          <p:nvPr/>
        </p:nvSpPr>
        <p:spPr bwMode="auto">
          <a:xfrm flipV="1">
            <a:off x="8305800" y="4724400"/>
            <a:ext cx="1588" cy="3429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70" name="Line 37"/>
          <p:cNvSpPr>
            <a:spLocks noChangeShapeType="1"/>
          </p:cNvSpPr>
          <p:nvPr/>
        </p:nvSpPr>
        <p:spPr bwMode="auto">
          <a:xfrm flipV="1">
            <a:off x="8382000" y="3733800"/>
            <a:ext cx="1588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71" name="Line 38"/>
          <p:cNvSpPr>
            <a:spLocks noChangeShapeType="1"/>
          </p:cNvSpPr>
          <p:nvPr/>
        </p:nvSpPr>
        <p:spPr bwMode="auto">
          <a:xfrm rot="-2435159" flipH="1" flipV="1">
            <a:off x="8031163" y="2824163"/>
            <a:ext cx="28575" cy="433387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72" name="Text Box 39"/>
          <p:cNvSpPr txBox="1">
            <a:spLocks noChangeArrowheads="1"/>
          </p:cNvSpPr>
          <p:nvPr/>
        </p:nvSpPr>
        <p:spPr bwMode="auto">
          <a:xfrm>
            <a:off x="4933950" y="4549775"/>
            <a:ext cx="66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الجيم</a:t>
            </a:r>
            <a:endParaRPr kumimoji="0" lang="en-US" altLang="ar-SA"/>
          </a:p>
        </p:txBody>
      </p:sp>
      <p:sp>
        <p:nvSpPr>
          <p:cNvPr id="45073" name="Line 40"/>
          <p:cNvSpPr>
            <a:spLocks noChangeShapeType="1"/>
          </p:cNvSpPr>
          <p:nvPr/>
        </p:nvSpPr>
        <p:spPr bwMode="auto">
          <a:xfrm rot="-2435159" flipH="1" flipV="1">
            <a:off x="7491413" y="2533650"/>
            <a:ext cx="152400" cy="3810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74" name="Line 42"/>
          <p:cNvSpPr>
            <a:spLocks noChangeShapeType="1"/>
          </p:cNvSpPr>
          <p:nvPr/>
        </p:nvSpPr>
        <p:spPr bwMode="auto">
          <a:xfrm rot="-2435159" flipH="1" flipV="1">
            <a:off x="3200400" y="2514600"/>
            <a:ext cx="152400" cy="3810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0" descr="الكا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079875" cy="37988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800600" y="4724400"/>
            <a:ext cx="3962400" cy="1978025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الشِّدَّة : انحباس جريان الصوت نتيجة غَلْق المخرج</a:t>
            </a:r>
            <a:endParaRPr kumimoji="0" lang="en-US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46084" name="AutoShape 35"/>
          <p:cNvSpPr>
            <a:spLocks noChangeArrowheads="1"/>
          </p:cNvSpPr>
          <p:nvPr/>
        </p:nvSpPr>
        <p:spPr bwMode="auto">
          <a:xfrm>
            <a:off x="2971800" y="1905000"/>
            <a:ext cx="762000" cy="533400"/>
          </a:xfrm>
          <a:prstGeom prst="irregularSeal1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46085" name="Line 36"/>
          <p:cNvSpPr>
            <a:spLocks noChangeShapeType="1"/>
          </p:cNvSpPr>
          <p:nvPr/>
        </p:nvSpPr>
        <p:spPr bwMode="auto">
          <a:xfrm flipV="1">
            <a:off x="3810000" y="4267200"/>
            <a:ext cx="0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86" name="Line 37"/>
          <p:cNvSpPr>
            <a:spLocks noChangeShapeType="1"/>
          </p:cNvSpPr>
          <p:nvPr/>
        </p:nvSpPr>
        <p:spPr bwMode="auto">
          <a:xfrm flipV="1">
            <a:off x="3810000" y="3124200"/>
            <a:ext cx="0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87" name="Line 38"/>
          <p:cNvSpPr>
            <a:spLocks noChangeShapeType="1"/>
          </p:cNvSpPr>
          <p:nvPr/>
        </p:nvSpPr>
        <p:spPr bwMode="auto">
          <a:xfrm flipH="1" flipV="1">
            <a:off x="3733800" y="2590800"/>
            <a:ext cx="76200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88" name="Text Box 39"/>
          <p:cNvSpPr txBox="1">
            <a:spLocks noChangeArrowheads="1"/>
          </p:cNvSpPr>
          <p:nvPr/>
        </p:nvSpPr>
        <p:spPr bwMode="auto">
          <a:xfrm>
            <a:off x="304800" y="4114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الكاف</a:t>
            </a:r>
            <a:endParaRPr kumimoji="0" lang="en-US" altLang="ar-SA"/>
          </a:p>
        </p:txBody>
      </p:sp>
      <p:sp>
        <p:nvSpPr>
          <p:cNvPr id="46089" name="Line 40"/>
          <p:cNvSpPr>
            <a:spLocks noChangeShapeType="1"/>
          </p:cNvSpPr>
          <p:nvPr/>
        </p:nvSpPr>
        <p:spPr bwMode="auto">
          <a:xfrm rot="4634453">
            <a:off x="2065338" y="1825625"/>
            <a:ext cx="76200" cy="3810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0" name="Line 41"/>
          <p:cNvSpPr>
            <a:spLocks noChangeShapeType="1"/>
          </p:cNvSpPr>
          <p:nvPr/>
        </p:nvSpPr>
        <p:spPr bwMode="auto">
          <a:xfrm rot="4634453">
            <a:off x="1403350" y="2178050"/>
            <a:ext cx="152400" cy="3683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1" name="Line 42"/>
          <p:cNvSpPr>
            <a:spLocks noChangeShapeType="1"/>
          </p:cNvSpPr>
          <p:nvPr/>
        </p:nvSpPr>
        <p:spPr bwMode="auto">
          <a:xfrm flipH="1" flipV="1">
            <a:off x="457200" y="2438400"/>
            <a:ext cx="381000" cy="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2" name="Text Box 43"/>
          <p:cNvSpPr txBox="1">
            <a:spLocks noChangeArrowheads="1"/>
          </p:cNvSpPr>
          <p:nvPr/>
        </p:nvSpPr>
        <p:spPr bwMode="auto">
          <a:xfrm>
            <a:off x="228600" y="4724400"/>
            <a:ext cx="3962400" cy="1978025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جريان النفَس بعد انحباسه في المخرج</a:t>
            </a:r>
            <a:endParaRPr kumimoji="0" lang="en-US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1143000" y="228600"/>
            <a:ext cx="643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انطلاق الصَّوت بعد انحباسه في الحرف الشديد المهموس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46094" name="Picture 45" descr="الكا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79875" cy="37988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5" name="Line 46"/>
          <p:cNvSpPr>
            <a:spLocks noChangeShapeType="1"/>
          </p:cNvSpPr>
          <p:nvPr/>
        </p:nvSpPr>
        <p:spPr bwMode="auto">
          <a:xfrm flipV="1">
            <a:off x="8382000" y="4191000"/>
            <a:ext cx="1588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6" name="Line 47"/>
          <p:cNvSpPr>
            <a:spLocks noChangeShapeType="1"/>
          </p:cNvSpPr>
          <p:nvPr/>
        </p:nvSpPr>
        <p:spPr bwMode="auto">
          <a:xfrm flipV="1">
            <a:off x="8382000" y="3048000"/>
            <a:ext cx="1588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7" name="Line 48"/>
          <p:cNvSpPr>
            <a:spLocks noChangeShapeType="1"/>
          </p:cNvSpPr>
          <p:nvPr/>
        </p:nvSpPr>
        <p:spPr bwMode="auto">
          <a:xfrm flipH="1" flipV="1">
            <a:off x="8305800" y="2514600"/>
            <a:ext cx="76200" cy="35560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6098" name="Text Box 49"/>
          <p:cNvSpPr txBox="1">
            <a:spLocks noChangeArrowheads="1"/>
          </p:cNvSpPr>
          <p:nvPr/>
        </p:nvSpPr>
        <p:spPr bwMode="auto">
          <a:xfrm>
            <a:off x="4876800" y="4038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الكاف</a:t>
            </a:r>
            <a:endParaRPr kumimoji="0" lang="en-US" alt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الش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95725" cy="4191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8534400" cy="774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4400" b="1">
                <a:solidFill>
                  <a:schemeClr val="bg2"/>
                </a:solidFill>
                <a:cs typeface="Traditional Arabic" pitchFamily="18" charset="-78"/>
              </a:rPr>
              <a:t>الرَّخاوة : جريان الصوت عند مروره في المخرج</a:t>
            </a:r>
            <a:endParaRPr kumimoji="0" lang="en-US" altLang="ar-SA" sz="44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47108" name="Text Box 14"/>
          <p:cNvSpPr txBox="1">
            <a:spLocks noChangeArrowheads="1"/>
          </p:cNvSpPr>
          <p:nvPr/>
        </p:nvSpPr>
        <p:spPr bwMode="auto">
          <a:xfrm>
            <a:off x="5029200" y="4724400"/>
            <a:ext cx="998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الشين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pic>
        <p:nvPicPr>
          <p:cNvPr id="47109" name="Picture 15" descr="السين والزا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24000"/>
            <a:ext cx="3976687" cy="4191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16"/>
          <p:cNvSpPr txBox="1">
            <a:spLocks noChangeArrowheads="1"/>
          </p:cNvSpPr>
          <p:nvPr/>
        </p:nvSpPr>
        <p:spPr bwMode="auto">
          <a:xfrm>
            <a:off x="457200" y="4724400"/>
            <a:ext cx="998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الزاي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3429000" y="228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الرَّخاوة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47112" name="Line 18"/>
          <p:cNvSpPr>
            <a:spLocks noChangeShapeType="1"/>
          </p:cNvSpPr>
          <p:nvPr/>
        </p:nvSpPr>
        <p:spPr bwMode="auto">
          <a:xfrm flipV="1">
            <a:off x="8382000" y="52578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3" name="Line 19"/>
          <p:cNvSpPr>
            <a:spLocks noChangeShapeType="1"/>
          </p:cNvSpPr>
          <p:nvPr/>
        </p:nvSpPr>
        <p:spPr bwMode="auto">
          <a:xfrm flipV="1">
            <a:off x="8420100" y="3965575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4" name="Line 20"/>
          <p:cNvSpPr>
            <a:spLocks noChangeShapeType="1"/>
          </p:cNvSpPr>
          <p:nvPr/>
        </p:nvSpPr>
        <p:spPr bwMode="auto">
          <a:xfrm flipH="1" flipV="1">
            <a:off x="7848600" y="3048000"/>
            <a:ext cx="30480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5" name="Line 21"/>
          <p:cNvSpPr>
            <a:spLocks noChangeShapeType="1"/>
          </p:cNvSpPr>
          <p:nvPr/>
        </p:nvSpPr>
        <p:spPr bwMode="auto">
          <a:xfrm flipH="1">
            <a:off x="6096000" y="2895600"/>
            <a:ext cx="30480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6" name="Line 22"/>
          <p:cNvSpPr>
            <a:spLocks noChangeShapeType="1"/>
          </p:cNvSpPr>
          <p:nvPr/>
        </p:nvSpPr>
        <p:spPr bwMode="auto">
          <a:xfrm flipV="1">
            <a:off x="3886200" y="53340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7" name="Line 23"/>
          <p:cNvSpPr>
            <a:spLocks noChangeShapeType="1"/>
          </p:cNvSpPr>
          <p:nvPr/>
        </p:nvSpPr>
        <p:spPr bwMode="auto">
          <a:xfrm flipH="1" flipV="1">
            <a:off x="2133600" y="2971800"/>
            <a:ext cx="533400" cy="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8" name="Line 24"/>
          <p:cNvSpPr>
            <a:spLocks noChangeShapeType="1"/>
          </p:cNvSpPr>
          <p:nvPr/>
        </p:nvSpPr>
        <p:spPr bwMode="auto">
          <a:xfrm flipH="1" flipV="1">
            <a:off x="3276600" y="3124200"/>
            <a:ext cx="38100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19" name="Line 25"/>
          <p:cNvSpPr>
            <a:spLocks noChangeShapeType="1"/>
          </p:cNvSpPr>
          <p:nvPr/>
        </p:nvSpPr>
        <p:spPr bwMode="auto">
          <a:xfrm flipV="1">
            <a:off x="3925888" y="42672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20" name="Line 26"/>
          <p:cNvSpPr>
            <a:spLocks noChangeShapeType="1"/>
          </p:cNvSpPr>
          <p:nvPr/>
        </p:nvSpPr>
        <p:spPr bwMode="auto">
          <a:xfrm flipH="1" flipV="1">
            <a:off x="5029200" y="3276600"/>
            <a:ext cx="533400" cy="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7121" name="Line 27"/>
          <p:cNvSpPr>
            <a:spLocks noChangeShapeType="1"/>
          </p:cNvSpPr>
          <p:nvPr/>
        </p:nvSpPr>
        <p:spPr bwMode="auto">
          <a:xfrm flipH="1" flipV="1">
            <a:off x="609600" y="3429000"/>
            <a:ext cx="533400" cy="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النو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343400" cy="4178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المي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267200" cy="4191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Line 15"/>
          <p:cNvSpPr>
            <a:spLocks noChangeShapeType="1"/>
          </p:cNvSpPr>
          <p:nvPr/>
        </p:nvSpPr>
        <p:spPr bwMode="auto">
          <a:xfrm flipV="1">
            <a:off x="4038600" y="46482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3" name="Line 21"/>
          <p:cNvSpPr>
            <a:spLocks noChangeShapeType="1"/>
          </p:cNvSpPr>
          <p:nvPr/>
        </p:nvSpPr>
        <p:spPr bwMode="auto">
          <a:xfrm flipH="1" flipV="1">
            <a:off x="3429000" y="16764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4" name="Line 22"/>
          <p:cNvSpPr>
            <a:spLocks noChangeShapeType="1"/>
          </p:cNvSpPr>
          <p:nvPr/>
        </p:nvSpPr>
        <p:spPr bwMode="auto">
          <a:xfrm flipV="1">
            <a:off x="4191000" y="2514600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5" name="Line 23"/>
          <p:cNvSpPr>
            <a:spLocks noChangeShapeType="1"/>
          </p:cNvSpPr>
          <p:nvPr/>
        </p:nvSpPr>
        <p:spPr bwMode="auto">
          <a:xfrm flipV="1">
            <a:off x="4114800" y="35814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6" name="Line 24"/>
          <p:cNvSpPr>
            <a:spLocks noChangeShapeType="1"/>
          </p:cNvSpPr>
          <p:nvPr/>
        </p:nvSpPr>
        <p:spPr bwMode="auto">
          <a:xfrm flipH="1">
            <a:off x="2057400" y="13716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7" name="Line 25"/>
          <p:cNvSpPr>
            <a:spLocks noChangeShapeType="1"/>
          </p:cNvSpPr>
          <p:nvPr/>
        </p:nvSpPr>
        <p:spPr bwMode="auto">
          <a:xfrm flipH="1">
            <a:off x="990600" y="1371600"/>
            <a:ext cx="4572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8" name="Line 26"/>
          <p:cNvSpPr>
            <a:spLocks noChangeShapeType="1"/>
          </p:cNvSpPr>
          <p:nvPr/>
        </p:nvSpPr>
        <p:spPr bwMode="auto">
          <a:xfrm flipH="1">
            <a:off x="228600" y="1905000"/>
            <a:ext cx="4572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39" name="Line 27"/>
          <p:cNvSpPr>
            <a:spLocks noChangeShapeType="1"/>
          </p:cNvSpPr>
          <p:nvPr/>
        </p:nvSpPr>
        <p:spPr bwMode="auto">
          <a:xfrm flipH="1">
            <a:off x="2209800" y="2438400"/>
            <a:ext cx="609600" cy="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0" name="Line 28"/>
          <p:cNvSpPr>
            <a:spLocks noChangeShapeType="1"/>
          </p:cNvSpPr>
          <p:nvPr/>
        </p:nvSpPr>
        <p:spPr bwMode="auto">
          <a:xfrm flipH="1" flipV="1">
            <a:off x="3276600" y="2590800"/>
            <a:ext cx="4572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1" name="Line 29"/>
          <p:cNvSpPr>
            <a:spLocks noChangeShapeType="1"/>
          </p:cNvSpPr>
          <p:nvPr/>
        </p:nvSpPr>
        <p:spPr bwMode="auto">
          <a:xfrm flipH="1">
            <a:off x="1295400" y="2438400"/>
            <a:ext cx="609600" cy="1524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2" name="Line 30"/>
          <p:cNvSpPr>
            <a:spLocks noChangeShapeType="1"/>
          </p:cNvSpPr>
          <p:nvPr/>
        </p:nvSpPr>
        <p:spPr bwMode="auto">
          <a:xfrm flipV="1">
            <a:off x="8153400" y="46482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3" name="Line 32"/>
          <p:cNvSpPr>
            <a:spLocks noChangeShapeType="1"/>
          </p:cNvSpPr>
          <p:nvPr/>
        </p:nvSpPr>
        <p:spPr bwMode="auto">
          <a:xfrm flipH="1" flipV="1">
            <a:off x="7543800" y="16002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8251825" y="2362200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8229600" y="3657600"/>
            <a:ext cx="0" cy="3810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H="1">
            <a:off x="6172200" y="12954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H="1">
            <a:off x="5181600" y="1295400"/>
            <a:ext cx="4572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H="1">
            <a:off x="4572000" y="1905000"/>
            <a:ext cx="3810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H="1">
            <a:off x="6096000" y="2286000"/>
            <a:ext cx="609600" cy="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50" name="Line 39"/>
          <p:cNvSpPr>
            <a:spLocks noChangeShapeType="1"/>
          </p:cNvSpPr>
          <p:nvPr/>
        </p:nvSpPr>
        <p:spPr bwMode="auto">
          <a:xfrm flipH="1" flipV="1">
            <a:off x="7391400" y="2590800"/>
            <a:ext cx="4572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8151" name="Text Box 41"/>
          <p:cNvSpPr txBox="1">
            <a:spLocks noChangeArrowheads="1"/>
          </p:cNvSpPr>
          <p:nvPr/>
        </p:nvSpPr>
        <p:spPr bwMode="auto">
          <a:xfrm>
            <a:off x="228600" y="5105400"/>
            <a:ext cx="8534400" cy="142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البينيَّة : هي الجريانُ الجزئيُّ للصوت في مخرج الحرف</a:t>
            </a:r>
          </a:p>
          <a:p>
            <a:pPr algn="ctr" rtl="1">
              <a:lnSpc>
                <a:spcPct val="4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بسبب عدم كمال غلقه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2819400" y="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البـيـنـيَّـة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48153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998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النون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48154" name="Text Box 44"/>
          <p:cNvSpPr txBox="1">
            <a:spLocks noChangeArrowheads="1"/>
          </p:cNvSpPr>
          <p:nvPr/>
        </p:nvSpPr>
        <p:spPr bwMode="auto">
          <a:xfrm>
            <a:off x="304800" y="3962400"/>
            <a:ext cx="998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الميم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اللام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267200" cy="40290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4" descr="الر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191000" cy="4060825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 flipV="1">
            <a:off x="8229600" y="46482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 flipV="1">
            <a:off x="8305800" y="35052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 rot="839760" flipH="1" flipV="1">
            <a:off x="7696200" y="2667000"/>
            <a:ext cx="381000" cy="1524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 rot="-513759" flipH="1" flipV="1">
            <a:off x="6858000" y="2362200"/>
            <a:ext cx="5334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60" name="Text Box 21"/>
          <p:cNvSpPr txBox="1">
            <a:spLocks noChangeArrowheads="1"/>
          </p:cNvSpPr>
          <p:nvPr/>
        </p:nvSpPr>
        <p:spPr bwMode="auto">
          <a:xfrm>
            <a:off x="4572000" y="40386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اللام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49161" name="Text Box 22"/>
          <p:cNvSpPr txBox="1">
            <a:spLocks noChangeArrowheads="1"/>
          </p:cNvSpPr>
          <p:nvPr/>
        </p:nvSpPr>
        <p:spPr bwMode="auto">
          <a:xfrm>
            <a:off x="0" y="4038600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الراء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819400" y="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البـيـنـيَّـة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49163" name="Text Box 30"/>
          <p:cNvSpPr txBox="1">
            <a:spLocks noChangeArrowheads="1"/>
          </p:cNvSpPr>
          <p:nvPr/>
        </p:nvSpPr>
        <p:spPr bwMode="auto">
          <a:xfrm>
            <a:off x="228600" y="5105400"/>
            <a:ext cx="8534400" cy="142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البينيَّة : هي الجريانُ الجزئيُّ للصوت في مخرج الحرف</a:t>
            </a:r>
          </a:p>
          <a:p>
            <a:pPr algn="ctr" rtl="1">
              <a:lnSpc>
                <a:spcPct val="4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بسبب عدم كمال غلقه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49164" name="AutoShape 32"/>
          <p:cNvSpPr>
            <a:spLocks noChangeArrowheads="1"/>
          </p:cNvSpPr>
          <p:nvPr/>
        </p:nvSpPr>
        <p:spPr bwMode="auto">
          <a:xfrm rot="6679668">
            <a:off x="1219200" y="2286000"/>
            <a:ext cx="609600" cy="762000"/>
          </a:xfrm>
          <a:prstGeom prst="lightningBolt">
            <a:avLst/>
          </a:pr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49165" name="AutoShape 33"/>
          <p:cNvSpPr>
            <a:spLocks noChangeArrowheads="1"/>
          </p:cNvSpPr>
          <p:nvPr/>
        </p:nvSpPr>
        <p:spPr bwMode="auto">
          <a:xfrm rot="6679668">
            <a:off x="1600200" y="2057400"/>
            <a:ext cx="609600" cy="762000"/>
          </a:xfrm>
          <a:prstGeom prst="lightningBolt">
            <a:avLst/>
          </a:pr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49166" name="Line 34"/>
          <p:cNvSpPr>
            <a:spLocks noChangeShapeType="1"/>
          </p:cNvSpPr>
          <p:nvPr/>
        </p:nvSpPr>
        <p:spPr bwMode="auto">
          <a:xfrm flipV="1">
            <a:off x="3810000" y="46482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67" name="Line 35"/>
          <p:cNvSpPr>
            <a:spLocks noChangeShapeType="1"/>
          </p:cNvSpPr>
          <p:nvPr/>
        </p:nvSpPr>
        <p:spPr bwMode="auto">
          <a:xfrm flipV="1">
            <a:off x="3849688" y="35052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68" name="Line 36"/>
          <p:cNvSpPr>
            <a:spLocks noChangeShapeType="1"/>
          </p:cNvSpPr>
          <p:nvPr/>
        </p:nvSpPr>
        <p:spPr bwMode="auto">
          <a:xfrm rot="839760" flipH="1" flipV="1">
            <a:off x="3276600" y="2667000"/>
            <a:ext cx="381000" cy="1524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69" name="Line 37"/>
          <p:cNvSpPr>
            <a:spLocks noChangeShapeType="1"/>
          </p:cNvSpPr>
          <p:nvPr/>
        </p:nvSpPr>
        <p:spPr bwMode="auto">
          <a:xfrm rot="-513759" flipH="1" flipV="1">
            <a:off x="2514600" y="2362200"/>
            <a:ext cx="5334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70" name="AutoShape 19"/>
          <p:cNvSpPr>
            <a:spLocks noChangeArrowheads="1"/>
          </p:cNvSpPr>
          <p:nvPr/>
        </p:nvSpPr>
        <p:spPr bwMode="auto">
          <a:xfrm rot="5846938">
            <a:off x="6561931" y="2031207"/>
            <a:ext cx="650875" cy="855662"/>
          </a:xfrm>
          <a:custGeom>
            <a:avLst/>
            <a:gdLst>
              <a:gd name="T0" fmla="*/ 325438 w 21600"/>
              <a:gd name="T1" fmla="*/ 0 h 21600"/>
              <a:gd name="T2" fmla="*/ 90550 w 21600"/>
              <a:gd name="T3" fmla="*/ 605420 h 21600"/>
              <a:gd name="T4" fmla="*/ 325438 w 21600"/>
              <a:gd name="T5" fmla="*/ 143284 h 21600"/>
              <a:gd name="T6" fmla="*/ 560325 w 21600"/>
              <a:gd name="T7" fmla="*/ 6054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37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73" y="14381"/>
                </a:moveTo>
                <a:cubicBezTo>
                  <a:pt x="3946" y="13292"/>
                  <a:pt x="3617" y="12057"/>
                  <a:pt x="3617" y="10800"/>
                </a:cubicBezTo>
                <a:cubicBezTo>
                  <a:pt x="3617" y="6832"/>
                  <a:pt x="6832" y="3617"/>
                  <a:pt x="10800" y="3617"/>
                </a:cubicBezTo>
                <a:cubicBezTo>
                  <a:pt x="14767" y="3617"/>
                  <a:pt x="17983" y="6832"/>
                  <a:pt x="17983" y="10800"/>
                </a:cubicBezTo>
                <a:cubicBezTo>
                  <a:pt x="17983" y="12057"/>
                  <a:pt x="17653" y="13292"/>
                  <a:pt x="17026" y="14381"/>
                </a:cubicBezTo>
                <a:lnTo>
                  <a:pt x="20161" y="16185"/>
                </a:lnTo>
                <a:cubicBezTo>
                  <a:pt x="21104" y="14546"/>
                  <a:pt x="21600" y="126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89"/>
                  <a:pt x="495" y="14546"/>
                  <a:pt x="1438" y="16185"/>
                </a:cubicBezTo>
                <a:lnTo>
                  <a:pt x="4573" y="14381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 rot="2795610" flipH="1">
            <a:off x="6400800" y="2667000"/>
            <a:ext cx="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49172" name="Line 38"/>
          <p:cNvSpPr>
            <a:spLocks noChangeShapeType="1"/>
          </p:cNvSpPr>
          <p:nvPr/>
        </p:nvSpPr>
        <p:spPr bwMode="auto">
          <a:xfrm rot="2795610" flipH="1">
            <a:off x="6497638" y="2095500"/>
            <a:ext cx="228600" cy="152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5" descr="jaw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260850" cy="642461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0" y="3048000"/>
            <a:ext cx="762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kumimoji="0" lang="ar-SA" altLang="ar-SA" sz="2800" b="1">
                <a:solidFill>
                  <a:srgbClr val="000810"/>
                </a:solidFill>
                <a:cs typeface="Traditional Arabic" pitchFamily="18" charset="-78"/>
              </a:rPr>
              <a:t>ع ح</a:t>
            </a:r>
            <a:endParaRPr kumimoji="0" lang="en-US" altLang="ar-SA" sz="2800" b="1">
              <a:solidFill>
                <a:srgbClr val="000810"/>
              </a:solidFill>
              <a:cs typeface="Traditional Arabic" pitchFamily="18" charset="-78"/>
            </a:endParaRP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5257800" y="3581400"/>
            <a:ext cx="3581400" cy="5588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2900" b="1">
                <a:solidFill>
                  <a:srgbClr val="000810"/>
                </a:solidFill>
                <a:cs typeface="Traditional Arabic" pitchFamily="18" charset="-78"/>
              </a:rPr>
              <a:t>مكان انحصار الصوت بحرف العين</a:t>
            </a:r>
          </a:p>
        </p:txBody>
      </p:sp>
      <p:sp>
        <p:nvSpPr>
          <p:cNvPr id="50181" name="Line 9"/>
          <p:cNvSpPr>
            <a:spLocks noChangeShapeType="1"/>
          </p:cNvSpPr>
          <p:nvPr/>
        </p:nvSpPr>
        <p:spPr bwMode="auto">
          <a:xfrm>
            <a:off x="2895600" y="3886200"/>
            <a:ext cx="2362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5257800" y="4343400"/>
            <a:ext cx="3581400" cy="22463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البينيَّة : هي الجريانُ الجزئيُّ للصوت في مخرج الحرف</a:t>
            </a:r>
          </a:p>
          <a:p>
            <a:pPr algn="ctr" rtl="1">
              <a:lnSpc>
                <a:spcPct val="4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بسبب عدم كمال غلقه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410200" y="1524000"/>
            <a:ext cx="2743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البـيـنـيَّـة</a:t>
            </a:r>
            <a:r>
              <a:rPr kumimoji="0" lang="en-US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</a:t>
            </a:r>
            <a:r>
              <a:rPr kumimoji="0" lang="ar-SA" altLang="ar-SA" sz="4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 في حرف العين</a:t>
            </a:r>
            <a:endParaRPr kumimoji="0" lang="en-US" altLang="ar-SA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00200" y="685800"/>
            <a:ext cx="6324600" cy="10445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الحروف العربية من حيثُ اتجاهُ الصوت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876800" y="2819400"/>
            <a:ext cx="3886200" cy="35464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40000"/>
              </a:lnSpc>
            </a:pPr>
            <a:r>
              <a:rPr kumimoji="0" lang="ar-SA" altLang="ar-SA" sz="4000" b="1" u="sng">
                <a:solidFill>
                  <a:schemeClr val="bg2"/>
                </a:solidFill>
                <a:cs typeface="Traditional Arabic" pitchFamily="18" charset="-78"/>
              </a:rPr>
              <a:t>مستعلية</a:t>
            </a:r>
          </a:p>
          <a:p>
            <a:pPr algn="ctr" rtl="1">
              <a:lnSpc>
                <a:spcPct val="14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يتصعَّدُ الصَّوتُ عند</a:t>
            </a:r>
          </a:p>
          <a:p>
            <a:pPr algn="ctr" rtl="1">
              <a:lnSpc>
                <a:spcPct val="14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النُّطق بها إلى الحنك الأعلى</a:t>
            </a:r>
          </a:p>
          <a:p>
            <a:pPr algn="ctr" rtl="1">
              <a:lnSpc>
                <a:spcPct val="14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( </a:t>
            </a:r>
            <a:r>
              <a:rPr kumimoji="0" lang="ar-SA" altLang="ar-SA" sz="4000" b="1">
                <a:solidFill>
                  <a:srgbClr val="0000FF"/>
                </a:solidFill>
                <a:cs typeface="Traditional Arabic" pitchFamily="18" charset="-78"/>
              </a:rPr>
              <a:t>خ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ُصَّ ضَ</a:t>
            </a:r>
            <a:r>
              <a:rPr kumimoji="0" lang="ar-SA" altLang="ar-SA" sz="4000" b="1">
                <a:solidFill>
                  <a:srgbClr val="0000FF"/>
                </a:solidFill>
                <a:cs typeface="Traditional Arabic" pitchFamily="18" charset="-78"/>
              </a:rPr>
              <a:t>غ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ْطٍ </a:t>
            </a:r>
            <a:r>
              <a:rPr kumimoji="0" lang="ar-SA" altLang="ar-SA" sz="4000" b="1">
                <a:solidFill>
                  <a:srgbClr val="0000FF"/>
                </a:solidFill>
                <a:cs typeface="Traditional Arabic" pitchFamily="18" charset="-78"/>
              </a:rPr>
              <a:t>ق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ِظْ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)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3962400" cy="35464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40000"/>
              </a:lnSpc>
            </a:pPr>
            <a:r>
              <a:rPr kumimoji="0" lang="ar-SA" altLang="ar-SA" sz="4000" b="1" u="sng">
                <a:solidFill>
                  <a:schemeClr val="bg2"/>
                </a:solidFill>
                <a:cs typeface="Traditional Arabic" pitchFamily="18" charset="-78"/>
              </a:rPr>
              <a:t>مستفلة</a:t>
            </a:r>
          </a:p>
          <a:p>
            <a:pPr algn="ctr" rtl="1">
              <a:lnSpc>
                <a:spcPct val="14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لا يتصعَّدُ الصَّوتُ عند</a:t>
            </a:r>
          </a:p>
          <a:p>
            <a:pPr algn="ctr" rtl="1">
              <a:lnSpc>
                <a:spcPct val="14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النُّطق بها إلى الحنك الأعلى</a:t>
            </a:r>
          </a:p>
          <a:p>
            <a:pPr algn="ctr" rtl="1">
              <a:lnSpc>
                <a:spcPct val="14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(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باقي حروف الهجاء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)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>
            <a:off x="4724400" y="1676400"/>
            <a:ext cx="0" cy="609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2362200" y="2286000"/>
            <a:ext cx="4495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6858000" y="2286000"/>
            <a:ext cx="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8" name="Line 10"/>
          <p:cNvSpPr>
            <a:spLocks noChangeShapeType="1"/>
          </p:cNvSpPr>
          <p:nvPr/>
        </p:nvSpPr>
        <p:spPr bwMode="auto">
          <a:xfrm>
            <a:off x="2362200" y="2286000"/>
            <a:ext cx="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القاف مستعل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1" descr="الكا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2425"/>
            <a:ext cx="4038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12"/>
          <p:cNvSpPr>
            <a:spLocks noChangeShapeType="1"/>
          </p:cNvSpPr>
          <p:nvPr/>
        </p:nvSpPr>
        <p:spPr bwMode="auto">
          <a:xfrm>
            <a:off x="6172200" y="2689225"/>
            <a:ext cx="22860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2229" name="Line 13"/>
          <p:cNvSpPr>
            <a:spLocks noChangeShapeType="1"/>
          </p:cNvSpPr>
          <p:nvPr/>
        </p:nvSpPr>
        <p:spPr bwMode="auto">
          <a:xfrm>
            <a:off x="6477000" y="2613025"/>
            <a:ext cx="22860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2230" name="Line 14"/>
          <p:cNvSpPr>
            <a:spLocks noChangeShapeType="1"/>
          </p:cNvSpPr>
          <p:nvPr/>
        </p:nvSpPr>
        <p:spPr bwMode="auto">
          <a:xfrm>
            <a:off x="6781800" y="2536825"/>
            <a:ext cx="22860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 rot="-5201969">
            <a:off x="1752600" y="2613025"/>
            <a:ext cx="22860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4724400" y="5410200"/>
            <a:ext cx="4191000" cy="954088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تصعُّد الصوت بحرفٍ مستعلٍ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2233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4038600" cy="954088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انحِدارُ الصوت بحرفٍ مستفِلٍ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4572000" y="44196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القاف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228600" y="44196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الكاف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1409700" y="381000"/>
            <a:ext cx="6324600" cy="10445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المستعلي والمستفل من حيثُ اتجاهُ الصوت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543800" cy="9302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500" b="1">
                <a:solidFill>
                  <a:schemeClr val="bg2"/>
                </a:solidFill>
                <a:cs typeface="Traditional Arabic" pitchFamily="18" charset="-78"/>
              </a:rPr>
              <a:t>الحروف العربية من حيثُ انحصارُ الصوتِ بينَ اللِّسانِ والحنَك</a:t>
            </a:r>
            <a:endParaRPr kumimoji="0" lang="fr-FR" altLang="ar-SA" sz="35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800600" y="2667000"/>
            <a:ext cx="3886200" cy="3770313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kumimoji="0" lang="ar-SA" altLang="ar-SA" sz="4000" b="1" u="sng">
                <a:solidFill>
                  <a:schemeClr val="bg2"/>
                </a:solidFill>
                <a:cs typeface="Traditional Arabic" pitchFamily="18" charset="-78"/>
              </a:rPr>
              <a:t>مطبَقة</a:t>
            </a:r>
          </a:p>
          <a:p>
            <a:pPr algn="ctr" rtl="1">
              <a:lnSpc>
                <a:spcPct val="12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يَنحصِرُ الصَّوتُ عند</a:t>
            </a:r>
          </a:p>
          <a:p>
            <a:pPr algn="ctr" rtl="1">
              <a:lnSpc>
                <a:spcPct val="12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النُّطق بها </a:t>
            </a:r>
            <a:r>
              <a:rPr kumimoji="0" lang="ar-SA" altLang="ar-SA" sz="3900" b="1">
                <a:solidFill>
                  <a:schemeClr val="bg2"/>
                </a:solidFill>
                <a:cs typeface="Traditional Arabic" pitchFamily="18" charset="-78"/>
              </a:rPr>
              <a:t>بينَ اللِّسانِ والحنَك الأعلى</a:t>
            </a:r>
            <a:endParaRPr kumimoji="0" lang="ar-SA" altLang="ar-SA" sz="4000" b="1">
              <a:solidFill>
                <a:schemeClr val="bg2"/>
              </a:solidFill>
              <a:cs typeface="Traditional Arabic" pitchFamily="18" charset="-78"/>
            </a:endParaRPr>
          </a:p>
          <a:p>
            <a:pPr algn="ctr" rtl="1">
              <a:lnSpc>
                <a:spcPct val="12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(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ص ض ط ظ 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)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2667000"/>
            <a:ext cx="3962400" cy="3770313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kumimoji="0" lang="ar-SA" altLang="ar-SA" sz="4000" b="1" u="sng">
                <a:solidFill>
                  <a:schemeClr val="bg2"/>
                </a:solidFill>
                <a:cs typeface="Traditional Arabic" pitchFamily="18" charset="-78"/>
              </a:rPr>
              <a:t>منفتحة</a:t>
            </a:r>
          </a:p>
          <a:p>
            <a:pPr algn="ctr" rtl="1">
              <a:lnSpc>
                <a:spcPct val="12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لا يَنحصِرُ الصَّوتُ عند</a:t>
            </a:r>
          </a:p>
          <a:p>
            <a:pPr algn="ctr" rtl="1">
              <a:lnSpc>
                <a:spcPct val="12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النُّطق بها </a:t>
            </a:r>
            <a:r>
              <a:rPr kumimoji="0" lang="ar-SA" altLang="ar-SA" sz="3900" b="1">
                <a:solidFill>
                  <a:schemeClr val="bg2"/>
                </a:solidFill>
                <a:cs typeface="Traditional Arabic" pitchFamily="18" charset="-78"/>
              </a:rPr>
              <a:t>بينَ اللِّسانِ والحنَك الأعلى</a:t>
            </a:r>
            <a:endParaRPr kumimoji="0" lang="ar-SA" altLang="ar-SA" sz="4000" b="1">
              <a:solidFill>
                <a:schemeClr val="bg2"/>
              </a:solidFill>
              <a:cs typeface="Traditional Arabic" pitchFamily="18" charset="-78"/>
            </a:endParaRPr>
          </a:p>
          <a:p>
            <a:pPr algn="ctr" rtl="1">
              <a:lnSpc>
                <a:spcPct val="120000"/>
              </a:lnSpc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(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باقي حروف الهجاء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)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324100" y="1981200"/>
            <a:ext cx="4495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6819900" y="1981200"/>
            <a:ext cx="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324100" y="1981200"/>
            <a:ext cx="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4572000" y="1676400"/>
            <a:ext cx="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33800" y="1447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الخيشوم</a:t>
            </a:r>
            <a:endParaRPr kumimoji="0" lang="en-US" altLang="ar-SA" sz="3600">
              <a:cs typeface="Traditional Arabic" pitchFamily="18" charset="-78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00400" y="243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الحنك العظميّ</a:t>
            </a:r>
            <a:endParaRPr kumimoji="0" lang="en-US" altLang="ar-SA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8800" y="3352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الشفتان</a:t>
            </a:r>
            <a:endParaRPr kumimoji="0" lang="en-US" altLang="ar-SA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67200" y="3886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اللِّسان</a:t>
            </a:r>
            <a:endParaRPr kumimoji="0" lang="en-US" altLang="ar-SA" sz="3600">
              <a:cs typeface="Traditional Arabic" pitchFamily="18" charset="-78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 rot="2166365">
            <a:off x="5715000" y="2971800"/>
            <a:ext cx="1066800" cy="388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000" b="1" kern="10">
                <a:solidFill>
                  <a:schemeClr val="bg2"/>
                </a:solidFill>
                <a:latin typeface="Traditional Arabic"/>
                <a:cs typeface="Traditional Arabic"/>
              </a:rPr>
              <a:t>الحنك اللحميّ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91000" y="3048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جَوف الفم</a:t>
            </a:r>
            <a:endParaRPr kumimoji="0" lang="en-US" altLang="ar-SA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324600" y="4953000"/>
            <a:ext cx="76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b="1">
                <a:cs typeface="Traditional Arabic" pitchFamily="18" charset="-78"/>
              </a:rPr>
              <a:t>جَوف الحلق</a:t>
            </a:r>
            <a:endParaRPr kumimoji="0" lang="en-US" altLang="ar-SA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2514600" y="3124200"/>
            <a:ext cx="99060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76400" y="2819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الأسنان</a:t>
            </a:r>
            <a:endParaRPr kumimoji="0" lang="en-US" altLang="ar-SA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1963738" y="476250"/>
            <a:ext cx="5137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algn="r" rtl="1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2pPr>
            <a:lvl3pPr algn="r" rtl="1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3pPr>
            <a:lvl4pPr algn="r" rtl="1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4pPr>
            <a:lvl5pPr algn="r" rtl="1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ar-SA" altLang="ar-SA" smtClean="0">
                <a:solidFill>
                  <a:schemeClr val="bg2"/>
                </a:solidFill>
                <a:cs typeface="Traditional Arabic" pitchFamily="18" charset="-78"/>
              </a:rPr>
              <a:t>المخارج الرئيسة للحروف العربية</a:t>
            </a:r>
            <a:endParaRPr lang="en-US" altLang="ar-SA" smtClean="0">
              <a:solidFill>
                <a:schemeClr val="bg2"/>
              </a:solidFill>
            </a:endParaRPr>
          </a:p>
        </p:txBody>
      </p:sp>
      <p:pic>
        <p:nvPicPr>
          <p:cNvPr id="8204" name="Picture 13" descr="أعضاء نط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465263"/>
            <a:ext cx="5610225" cy="5046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3852863" y="1676400"/>
            <a:ext cx="1360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الخيشوم</a:t>
            </a:r>
            <a:endParaRPr kumimoji="0" lang="en-US" altLang="ar-SA" sz="3600">
              <a:cs typeface="Traditional Arabic" pitchFamily="18" charset="-78"/>
            </a:endParaRP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324225" y="259556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الحنك العظميّ</a:t>
            </a:r>
            <a:endParaRPr kumimoji="0" lang="en-US" altLang="ar-SA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755650" y="3443288"/>
            <a:ext cx="982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الشفتان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4381500" y="3937000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اللِّسان</a:t>
            </a:r>
            <a:endParaRPr kumimoji="0" lang="en-US" altLang="ar-SA" sz="3600">
              <a:cs typeface="Traditional Arabic" pitchFamily="18" charset="-78"/>
            </a:endParaRPr>
          </a:p>
        </p:txBody>
      </p:sp>
      <p:sp>
        <p:nvSpPr>
          <p:cNvPr id="8209" name="WordArt 18"/>
          <p:cNvSpPr>
            <a:spLocks noChangeArrowheads="1" noChangeShapeType="1" noTextEdit="1"/>
          </p:cNvSpPr>
          <p:nvPr/>
        </p:nvSpPr>
        <p:spPr bwMode="auto">
          <a:xfrm rot="2166365">
            <a:off x="5816600" y="3089275"/>
            <a:ext cx="1058863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2000" b="1" kern="10">
                <a:solidFill>
                  <a:schemeClr val="bg2"/>
                </a:solidFill>
                <a:latin typeface="Traditional Arabic"/>
                <a:cs typeface="Traditional Arabic"/>
              </a:rPr>
              <a:t>الحنك اللحميّ</a:t>
            </a: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6421438" y="4995863"/>
            <a:ext cx="755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الحلق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 flipH="1" flipV="1">
            <a:off x="2644775" y="3230563"/>
            <a:ext cx="981075" cy="1412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12" name="Text Box 21"/>
          <p:cNvSpPr txBox="1">
            <a:spLocks noChangeArrowheads="1"/>
          </p:cNvSpPr>
          <p:nvPr/>
        </p:nvSpPr>
        <p:spPr bwMode="auto">
          <a:xfrm>
            <a:off x="1812925" y="2947988"/>
            <a:ext cx="906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الأسنان</a:t>
            </a:r>
            <a:endParaRPr kumimoji="0" lang="en-US" altLang="ar-SA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 flipH="1" flipV="1">
            <a:off x="2644775" y="3230563"/>
            <a:ext cx="981075" cy="8477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 flipH="1">
            <a:off x="1812925" y="3513138"/>
            <a:ext cx="982663" cy="1412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 flipH="1" flipV="1">
            <a:off x="1738313" y="3654425"/>
            <a:ext cx="1131887" cy="1412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7631113" y="4430713"/>
            <a:ext cx="1208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الجَوف</a:t>
            </a:r>
            <a:endParaRPr kumimoji="0" lang="en-US" altLang="ar-SA" sz="3600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5665788" y="3513138"/>
            <a:ext cx="2190750" cy="13414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218" name="Line 27"/>
          <p:cNvSpPr>
            <a:spLocks noChangeShapeType="1"/>
          </p:cNvSpPr>
          <p:nvPr/>
        </p:nvSpPr>
        <p:spPr bwMode="auto">
          <a:xfrm>
            <a:off x="6875463" y="4854575"/>
            <a:ext cx="9810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7" descr="الظ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962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القاف مستعل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Line 3"/>
          <p:cNvSpPr>
            <a:spLocks noChangeShapeType="1"/>
          </p:cNvSpPr>
          <p:nvPr/>
        </p:nvSpPr>
        <p:spPr bwMode="auto">
          <a:xfrm>
            <a:off x="1752600" y="2613025"/>
            <a:ext cx="22860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>
            <a:off x="2057400" y="2536825"/>
            <a:ext cx="22860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>
            <a:off x="2362200" y="2460625"/>
            <a:ext cx="22860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52400" y="44958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القاف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4953000" y="5257800"/>
            <a:ext cx="4038600" cy="13017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95000"/>
              </a:lnSpc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يَنْحَصِرُ الصوتُ بالحرف المُطبَق</a:t>
            </a:r>
          </a:p>
          <a:p>
            <a:pPr algn="ctr" rtl="1">
              <a:lnSpc>
                <a:spcPct val="95000"/>
              </a:lnSpc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بين اللِّسانِ والحنكِ الأعلى</a:t>
            </a:r>
            <a:endParaRPr kumimoji="0" lang="fr-FR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4281" name="Text Box 23"/>
          <p:cNvSpPr txBox="1">
            <a:spLocks noChangeArrowheads="1"/>
          </p:cNvSpPr>
          <p:nvPr/>
        </p:nvSpPr>
        <p:spPr bwMode="auto">
          <a:xfrm>
            <a:off x="4800600" y="44958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الظاء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4282" name="Line 38"/>
          <p:cNvSpPr>
            <a:spLocks noChangeShapeType="1"/>
          </p:cNvSpPr>
          <p:nvPr/>
        </p:nvSpPr>
        <p:spPr bwMode="auto">
          <a:xfrm>
            <a:off x="6324600" y="2590800"/>
            <a:ext cx="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83" name="Line 39"/>
          <p:cNvSpPr>
            <a:spLocks noChangeShapeType="1"/>
          </p:cNvSpPr>
          <p:nvPr/>
        </p:nvSpPr>
        <p:spPr bwMode="auto">
          <a:xfrm>
            <a:off x="6553200" y="2514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84" name="Line 40"/>
          <p:cNvSpPr>
            <a:spLocks noChangeShapeType="1"/>
          </p:cNvSpPr>
          <p:nvPr/>
        </p:nvSpPr>
        <p:spPr bwMode="auto">
          <a:xfrm>
            <a:off x="6781800" y="2514600"/>
            <a:ext cx="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85" name="Line 41"/>
          <p:cNvSpPr>
            <a:spLocks noChangeShapeType="1"/>
          </p:cNvSpPr>
          <p:nvPr/>
        </p:nvSpPr>
        <p:spPr bwMode="auto">
          <a:xfrm>
            <a:off x="7010400" y="2514600"/>
            <a:ext cx="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86" name="Line 43"/>
          <p:cNvSpPr>
            <a:spLocks noChangeShapeType="1"/>
          </p:cNvSpPr>
          <p:nvPr/>
        </p:nvSpPr>
        <p:spPr bwMode="auto">
          <a:xfrm>
            <a:off x="7239000" y="2514600"/>
            <a:ext cx="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87" name="Line 44"/>
          <p:cNvSpPr>
            <a:spLocks noChangeShapeType="1"/>
          </p:cNvSpPr>
          <p:nvPr/>
        </p:nvSpPr>
        <p:spPr bwMode="auto">
          <a:xfrm>
            <a:off x="7467600" y="2514600"/>
            <a:ext cx="0" cy="152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4288" name="Text Box 45"/>
          <p:cNvSpPr txBox="1">
            <a:spLocks noChangeArrowheads="1"/>
          </p:cNvSpPr>
          <p:nvPr/>
        </p:nvSpPr>
        <p:spPr bwMode="auto">
          <a:xfrm>
            <a:off x="1409700" y="381000"/>
            <a:ext cx="6324600" cy="10445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المُطْبَقُ والمنفتِحُ من حيثُ انحِصارُ الصوت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4289" name="Text Box 46"/>
          <p:cNvSpPr txBox="1">
            <a:spLocks noChangeArrowheads="1"/>
          </p:cNvSpPr>
          <p:nvPr/>
        </p:nvSpPr>
        <p:spPr bwMode="auto">
          <a:xfrm>
            <a:off x="228600" y="5257800"/>
            <a:ext cx="4038600" cy="12985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20000"/>
              </a:lnSpc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لا يَنْحَصِرُ الصوتُ بالحرف المُنفتِح بين اللِّسانِ والحنكِ الأعلى</a:t>
            </a:r>
            <a:endParaRPr kumimoji="0" lang="fr-FR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الظ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819400" cy="27098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القاف مستعل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048000" cy="26924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791200" y="1981200"/>
            <a:ext cx="1524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019800" y="1905000"/>
            <a:ext cx="1524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6248400" y="1828800"/>
            <a:ext cx="1524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600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استعلاءالقاف</a:t>
            </a:r>
            <a:endParaRPr kumimoji="0" lang="fr-FR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5304" name="Line 15"/>
          <p:cNvSpPr>
            <a:spLocks noChangeShapeType="1"/>
          </p:cNvSpPr>
          <p:nvPr/>
        </p:nvSpPr>
        <p:spPr bwMode="auto">
          <a:xfrm>
            <a:off x="2057400" y="1905000"/>
            <a:ext cx="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05" name="Line 16"/>
          <p:cNvSpPr>
            <a:spLocks noChangeShapeType="1"/>
          </p:cNvSpPr>
          <p:nvPr/>
        </p:nvSpPr>
        <p:spPr bwMode="auto">
          <a:xfrm>
            <a:off x="2286000" y="1905000"/>
            <a:ext cx="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06" name="Line 17"/>
          <p:cNvSpPr>
            <a:spLocks noChangeShapeType="1"/>
          </p:cNvSpPr>
          <p:nvPr/>
        </p:nvSpPr>
        <p:spPr bwMode="auto">
          <a:xfrm>
            <a:off x="2514600" y="1905000"/>
            <a:ext cx="0" cy="152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07" name="Text Box 18"/>
          <p:cNvSpPr txBox="1">
            <a:spLocks noChangeArrowheads="1"/>
          </p:cNvSpPr>
          <p:nvPr/>
        </p:nvSpPr>
        <p:spPr bwMode="auto">
          <a:xfrm>
            <a:off x="914400" y="3276600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إطباق الظاء</a:t>
            </a:r>
            <a:endParaRPr kumimoji="0" lang="fr-FR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5308" name="Text Box 23"/>
          <p:cNvSpPr txBox="1">
            <a:spLocks noChangeArrowheads="1"/>
          </p:cNvSpPr>
          <p:nvPr/>
        </p:nvSpPr>
        <p:spPr bwMode="auto">
          <a:xfrm>
            <a:off x="1295400" y="152400"/>
            <a:ext cx="5638800" cy="862013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200" b="1">
                <a:solidFill>
                  <a:schemeClr val="bg2"/>
                </a:solidFill>
                <a:cs typeface="Traditional Arabic" pitchFamily="18" charset="-78"/>
              </a:rPr>
              <a:t>مقارنةٌ بين المطبَق والمستعلي والمستفِل</a:t>
            </a:r>
            <a:endParaRPr kumimoji="0" lang="fr-FR" altLang="ar-SA" sz="3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pic>
        <p:nvPicPr>
          <p:cNvPr id="55309" name="Picture 25" descr="الكاف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3048000" cy="250507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0" name="Line 26"/>
          <p:cNvSpPr>
            <a:spLocks noChangeShapeType="1"/>
          </p:cNvSpPr>
          <p:nvPr/>
        </p:nvSpPr>
        <p:spPr bwMode="auto">
          <a:xfrm rot="-5201969">
            <a:off x="4037807" y="4644231"/>
            <a:ext cx="228600" cy="38258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5311" name="Text Box 27"/>
          <p:cNvSpPr txBox="1">
            <a:spLocks noChangeArrowheads="1"/>
          </p:cNvSpPr>
          <p:nvPr/>
        </p:nvSpPr>
        <p:spPr bwMode="auto">
          <a:xfrm>
            <a:off x="2895600" y="5943600"/>
            <a:ext cx="1600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استفال الكاف</a:t>
            </a:r>
            <a:endParaRPr kumimoji="0" lang="fr-FR" altLang="ar-SA" sz="2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5312" name="ZoneTexte 15"/>
          <p:cNvSpPr txBox="1">
            <a:spLocks noChangeArrowheads="1"/>
          </p:cNvSpPr>
          <p:nvPr/>
        </p:nvSpPr>
        <p:spPr bwMode="auto">
          <a:xfrm>
            <a:off x="0" y="6684963"/>
            <a:ext cx="14303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ar-SA" altLang="ar-SA" sz="700">
                <a:solidFill>
                  <a:schemeClr val="bg2"/>
                </a:solidFill>
                <a:hlinkClick r:id="rId5"/>
              </a:rPr>
              <a:t>امتحانات التربية الاسلامية للصف العاشر </a:t>
            </a:r>
            <a:endParaRPr lang="ar-SA" altLang="ar-SA" sz="7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السين والزا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91000" cy="40227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Line 5"/>
          <p:cNvSpPr>
            <a:spLocks noChangeShapeType="1"/>
          </p:cNvSpPr>
          <p:nvPr/>
        </p:nvSpPr>
        <p:spPr bwMode="auto">
          <a:xfrm flipH="1">
            <a:off x="4343400" y="3505200"/>
            <a:ext cx="1676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4114800" cy="40036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6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الصَّفِير :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هو حِدَّةٌ في صَوْتِ الحَرْفِ تَنْشَأُ عن مُرُورِه في مَجْرىً ضيِّق. وحروفُهُ ثلاثةٌ: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الصَّادُ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و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السِّينُ 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و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الزَّايُ</a:t>
            </a:r>
            <a:endParaRPr kumimoji="0" lang="fr-FR" altLang="ar-SA" sz="4000" b="1">
              <a:solidFill>
                <a:srgbClr val="FC1004"/>
              </a:solidFill>
              <a:cs typeface="Traditional Arabic" pitchFamily="18" charset="-78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467100" y="22860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الصَّفِيرُ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اللام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267200" cy="40290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Line 3"/>
          <p:cNvSpPr>
            <a:spLocks noChangeShapeType="1"/>
          </p:cNvSpPr>
          <p:nvPr/>
        </p:nvSpPr>
        <p:spPr bwMode="auto">
          <a:xfrm flipV="1">
            <a:off x="8458200" y="57150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8534400" y="45720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rot="839760" flipH="1" flipV="1">
            <a:off x="7924800" y="3733800"/>
            <a:ext cx="381000" cy="1524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rot="-513759" flipH="1" flipV="1">
            <a:off x="7086600" y="3429000"/>
            <a:ext cx="5334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800600" y="51054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اللام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5846938">
            <a:off x="6790531" y="3098007"/>
            <a:ext cx="650875" cy="855662"/>
          </a:xfrm>
          <a:custGeom>
            <a:avLst/>
            <a:gdLst>
              <a:gd name="T0" fmla="*/ 325438 w 21600"/>
              <a:gd name="T1" fmla="*/ 0 h 21600"/>
              <a:gd name="T2" fmla="*/ 90550 w 21600"/>
              <a:gd name="T3" fmla="*/ 605420 h 21600"/>
              <a:gd name="T4" fmla="*/ 325438 w 21600"/>
              <a:gd name="T5" fmla="*/ 143284 h 21600"/>
              <a:gd name="T6" fmla="*/ 560325 w 21600"/>
              <a:gd name="T7" fmla="*/ 6054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37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73" y="14381"/>
                </a:moveTo>
                <a:cubicBezTo>
                  <a:pt x="3946" y="13292"/>
                  <a:pt x="3617" y="12057"/>
                  <a:pt x="3617" y="10800"/>
                </a:cubicBezTo>
                <a:cubicBezTo>
                  <a:pt x="3617" y="6832"/>
                  <a:pt x="6832" y="3617"/>
                  <a:pt x="10800" y="3617"/>
                </a:cubicBezTo>
                <a:cubicBezTo>
                  <a:pt x="14767" y="3617"/>
                  <a:pt x="17983" y="6832"/>
                  <a:pt x="17983" y="10800"/>
                </a:cubicBezTo>
                <a:cubicBezTo>
                  <a:pt x="17983" y="12057"/>
                  <a:pt x="17653" y="13292"/>
                  <a:pt x="17026" y="14381"/>
                </a:cubicBezTo>
                <a:lnTo>
                  <a:pt x="20161" y="16185"/>
                </a:lnTo>
                <a:cubicBezTo>
                  <a:pt x="21104" y="14546"/>
                  <a:pt x="21600" y="126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89"/>
                  <a:pt x="495" y="14546"/>
                  <a:pt x="1438" y="16185"/>
                </a:cubicBezTo>
                <a:lnTo>
                  <a:pt x="4573" y="14381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rot="2795610" flipH="1">
            <a:off x="6629400" y="3733800"/>
            <a:ext cx="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rot="2795610" flipH="1">
            <a:off x="6726238" y="3162300"/>
            <a:ext cx="228600" cy="152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81000" y="1905000"/>
            <a:ext cx="4191000" cy="41687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67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الانْحِرَاف: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هو مَيْلُ صَوتِ الحرفِ لعدَم كمالِ جَرَيانِه </a:t>
            </a:r>
            <a:r>
              <a:rPr kumimoji="0" lang="ar-SA" altLang="ar-SA" sz="3900" b="1">
                <a:solidFill>
                  <a:schemeClr val="bg2"/>
                </a:solidFill>
                <a:cs typeface="Traditional Arabic" pitchFamily="18" charset="-78"/>
              </a:rPr>
              <a:t>بسبب اعتراضِ اللِّسان طريقَه وحرفاه : </a:t>
            </a:r>
            <a:r>
              <a:rPr kumimoji="0" lang="ar-SA" altLang="ar-SA" sz="3900" b="1">
                <a:solidFill>
                  <a:srgbClr val="FC1004"/>
                </a:solidFill>
                <a:cs typeface="Traditional Arabic" pitchFamily="18" charset="-78"/>
              </a:rPr>
              <a:t>اللامُ </a:t>
            </a:r>
            <a:r>
              <a:rPr kumimoji="0" lang="ar-SA" altLang="ar-SA" sz="3900" b="1">
                <a:solidFill>
                  <a:schemeClr val="bg2"/>
                </a:solidFill>
                <a:cs typeface="Traditional Arabic" pitchFamily="18" charset="-78"/>
              </a:rPr>
              <a:t>و</a:t>
            </a:r>
            <a:r>
              <a:rPr kumimoji="0" lang="ar-SA" altLang="ar-SA" sz="3900" b="1">
                <a:solidFill>
                  <a:srgbClr val="FC1004"/>
                </a:solidFill>
                <a:cs typeface="Traditional Arabic" pitchFamily="18" charset="-78"/>
              </a:rPr>
              <a:t>الرَّاء</a:t>
            </a:r>
            <a:endParaRPr kumimoji="0" lang="fr-FR" altLang="ar-SA" sz="3900" b="1">
              <a:solidFill>
                <a:srgbClr val="FC1004"/>
              </a:solidFill>
              <a:cs typeface="Traditional Arabic" pitchFamily="18" charset="-78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276600" y="45720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الانْحِراف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153400" cy="411162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يكونُ انحرافُ صَوتِ اللامِ إلى جانبَي طرفِ اللِّسان لاعتِراضِ الطَّرَفِ طريقَ اللام</a:t>
            </a:r>
          </a:p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أمَّا الراءُ فبالعكْس : يَنحرِفُ الصَّوت بها من جانِبي طرفِ اللِّسان إلى وسطِه</a:t>
            </a:r>
            <a:endParaRPr kumimoji="0" lang="fr-FR" altLang="ar-SA" sz="39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632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الفرقُ بين انحرافِ اللامِ والرَّاء 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الج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114800" cy="38052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AutoShape 7"/>
          <p:cNvSpPr>
            <a:spLocks noChangeArrowheads="1"/>
          </p:cNvSpPr>
          <p:nvPr/>
        </p:nvSpPr>
        <p:spPr bwMode="auto">
          <a:xfrm>
            <a:off x="6248400" y="2133600"/>
            <a:ext cx="685800" cy="457200"/>
          </a:xfrm>
          <a:prstGeom prst="irregularSeal1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4495800" y="4495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800" b="1">
                <a:solidFill>
                  <a:schemeClr val="bg2"/>
                </a:solidFill>
                <a:cs typeface="Traditional Arabic" pitchFamily="18" charset="-78"/>
              </a:rPr>
              <a:t>الجيم</a:t>
            </a:r>
            <a:endParaRPr kumimoji="0" lang="en-US" altLang="ar-SA"/>
          </a:p>
        </p:txBody>
      </p:sp>
      <p:sp>
        <p:nvSpPr>
          <p:cNvPr id="59397" name="Line 9"/>
          <p:cNvSpPr>
            <a:spLocks noChangeShapeType="1"/>
          </p:cNvSpPr>
          <p:nvPr/>
        </p:nvSpPr>
        <p:spPr bwMode="auto">
          <a:xfrm rot="4634453">
            <a:off x="5576094" y="2545556"/>
            <a:ext cx="261938" cy="314325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H="1" flipV="1">
            <a:off x="4724400" y="2819400"/>
            <a:ext cx="381000" cy="0"/>
          </a:xfrm>
          <a:prstGeom prst="line">
            <a:avLst/>
          </a:prstGeom>
          <a:noFill/>
          <a:ln w="38100">
            <a:solidFill>
              <a:srgbClr val="FC1004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304800" y="1295400"/>
            <a:ext cx="4038600" cy="3856038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35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القَلْقَلَةُ :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 هي إخراجُ الحرفِ المُقَلْقَلِ – حالةَ سُكُونِه – بالتَّباعُدِ بَين طَرَفَي عُضْوِ النُّطق دون أن يُصاحِبَهُ شائبةُ حركةٍ من الحركات الثلاث.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59400" name="Text Box 14"/>
          <p:cNvSpPr txBox="1">
            <a:spLocks noChangeArrowheads="1"/>
          </p:cNvSpPr>
          <p:nvPr/>
        </p:nvSpPr>
        <p:spPr bwMode="auto">
          <a:xfrm>
            <a:off x="304800" y="5334000"/>
            <a:ext cx="8305800" cy="10191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حُرُوفُ القَلْقَلَة خمَسةٌ يَجْمَعُهَا: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قُطْبُ جَدٍّ</a:t>
            </a:r>
            <a:endParaRPr kumimoji="0" lang="fr-FR" altLang="ar-SA" sz="4000" b="1">
              <a:solidFill>
                <a:srgbClr val="FC1004"/>
              </a:solidFill>
              <a:cs typeface="Traditional Arabic" pitchFamily="18" charset="-78"/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3048000" y="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القَلْقَلَةُ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610600" cy="50609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lnSpc>
                <a:spcPct val="115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للقَلْقَلةِ مرتبتان :</a:t>
            </a:r>
          </a:p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1 – 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كُبرَى :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 عند الوقفِ على الحرفِ المُقَلْقَلِ ، نحو :</a:t>
            </a:r>
          </a:p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الْفَلَ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قْ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 ، مُحِي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طْ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 ، كَسَ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ب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 ، بَهِي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ج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 ، أَحَ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د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</a:t>
            </a:r>
          </a:p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2 – 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صُغْرَى :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  عندما يكونُ الحرفُ المُقَلْقَلُ وسَطَ الكلمةِ أو الكلام.</a:t>
            </a:r>
          </a:p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نحو : يَ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ق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ْضِي ، يُ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ط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ْعِمُ ، يُ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بْ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صِرُونَ ، تَ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ج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ْعَلُونَهَا ، يَ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د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ْخُلُونَ</a:t>
            </a:r>
          </a:p>
          <a:p>
            <a:pPr algn="ctr" rtl="1">
              <a:lnSpc>
                <a:spcPct val="12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لِيُنفِ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ق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 ذُو سَعَةٍ ، فَانصَ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ب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 وَإلَِى ، قَ</a:t>
            </a:r>
            <a:r>
              <a:rPr kumimoji="0" lang="ar-SA" altLang="ar-SA" sz="3600" b="1">
                <a:solidFill>
                  <a:srgbClr val="FC1004"/>
                </a:solidFill>
                <a:cs typeface="Traditional Arabic" pitchFamily="18" charset="-78"/>
              </a:rPr>
              <a:t>د</a:t>
            </a: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ْ أَفْلَحَ الْمُؤْمِنُونَ  </a:t>
            </a:r>
            <a:endParaRPr kumimoji="0" lang="fr-FR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276600" y="0"/>
            <a:ext cx="29718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مَراتبُ القَلْقَلَةِ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33400" y="2111375"/>
            <a:ext cx="7924800" cy="41592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1 </a:t>
            </a:r>
            <a:r>
              <a:rPr kumimoji="0" lang="ar-SA" altLang="ar-SA" sz="4800" b="1">
                <a:solidFill>
                  <a:schemeClr val="bg2"/>
                </a:solidFill>
                <a:cs typeface="Traditional Arabic" pitchFamily="18" charset="-78"/>
              </a:rPr>
              <a:t>– خَلْطُ صَوْتِها بحركةٍ من الحركاتِ الثَّلاث .</a:t>
            </a:r>
          </a:p>
          <a:p>
            <a:pPr algn="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800" b="1">
                <a:solidFill>
                  <a:schemeClr val="bg2"/>
                </a:solidFill>
                <a:cs typeface="Traditional Arabic" pitchFamily="18" charset="-78"/>
              </a:rPr>
              <a:t>2 – خَتْمُ صَوْتِها بهمزةٍ .</a:t>
            </a:r>
          </a:p>
          <a:p>
            <a:pPr algn="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800" b="1">
                <a:solidFill>
                  <a:schemeClr val="bg2"/>
                </a:solidFill>
                <a:cs typeface="Traditional Arabic" pitchFamily="18" charset="-78"/>
              </a:rPr>
              <a:t>3 – مَطُّ صَوْتِها وتَطْويلُه عن حَدِّه .  </a:t>
            </a:r>
            <a:endParaRPr kumimoji="0" lang="fr-FR" altLang="ar-SA" sz="48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6705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6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أَخْطَاءٌ تَحْدُثُ عِندَ أداءِ القَلْقَلَةِ</a:t>
            </a:r>
            <a:endParaRPr kumimoji="0" lang="fr-FR" altLang="ar-SA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الر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91000" cy="4060825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419600" y="5029200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الراء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 rot="6679668">
            <a:off x="5707063" y="3228975"/>
            <a:ext cx="457200" cy="685800"/>
          </a:xfrm>
          <a:prstGeom prst="lightningBolt">
            <a:avLst/>
          </a:pr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 rot="6679668">
            <a:off x="6157912" y="3062288"/>
            <a:ext cx="544513" cy="668338"/>
          </a:xfrm>
          <a:prstGeom prst="lightningBolt">
            <a:avLst/>
          </a:pr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8229600" y="56388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8269288" y="4495800"/>
            <a:ext cx="0" cy="3048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rot="839760" flipH="1" flipV="1">
            <a:off x="7696200" y="3657600"/>
            <a:ext cx="381000" cy="1524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rot="-513759" flipH="1" flipV="1">
            <a:off x="6934200" y="3352800"/>
            <a:ext cx="5334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4191000" cy="40449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07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التَّكْرِيرُ: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هو ارتِعادُ طرفِ اللِّسان بالرَّاء ارتعاداً خفيّاً نتِيجةَ ضِيقِ مخرجِها  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وليحذرِ 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القارئُ من </a:t>
            </a: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المبالغةِ في التكريرِ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المؤدِّي إلى ظهورِ أكثرَ مِن راءٍ 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276600" y="38100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التَّكْرِيرُ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الش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1700"/>
            <a:ext cx="3752850" cy="4038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33400" y="2155825"/>
            <a:ext cx="4191000" cy="406876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95000"/>
              </a:lnSpc>
              <a:spcBef>
                <a:spcPct val="50000"/>
              </a:spcBef>
            </a:pPr>
            <a:r>
              <a:rPr kumimoji="0" lang="ar-SA" altLang="ar-SA" sz="4400" b="1">
                <a:solidFill>
                  <a:schemeClr val="bg2"/>
                </a:solidFill>
                <a:cs typeface="Traditional Arabic" pitchFamily="18" charset="-78"/>
              </a:rPr>
              <a:t>التَّفَشِّي: هو انتِشارُ صَوْتِ الشِّين من مخرجِه حتى يَصطدِمَ بالأسنانِ العُلْيا</a:t>
            </a:r>
            <a:endParaRPr kumimoji="0" lang="fr-FR" altLang="ar-SA" sz="44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76600" y="45720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التَّفَشِّي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4724400" y="5257800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الشِّين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H="1">
            <a:off x="6019800" y="3581400"/>
            <a:ext cx="304800" cy="228600"/>
          </a:xfrm>
          <a:prstGeom prst="line">
            <a:avLst/>
          </a:prstGeom>
          <a:noFill/>
          <a:ln w="25400">
            <a:solidFill>
              <a:srgbClr val="FC10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ja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0850" cy="64246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1557338"/>
            <a:ext cx="4343400" cy="1566862"/>
          </a:xfrm>
        </p:spPr>
        <p:txBody>
          <a:bodyPr anchor="b"/>
          <a:lstStyle/>
          <a:p>
            <a:pPr algn="ctr">
              <a:defRPr/>
            </a:pPr>
            <a:r>
              <a:rPr lang="ar-SA" altLang="ar-SA" b="1" smtClean="0">
                <a:solidFill>
                  <a:schemeClr val="bg2"/>
                </a:solidFill>
                <a:cs typeface="Traditional Arabic" pitchFamily="18" charset="-78"/>
              </a:rPr>
              <a:t>الجَوف</a:t>
            </a:r>
            <a:r>
              <a:rPr lang="en-US" altLang="ar-SA" b="1" smtClean="0">
                <a:cs typeface="Traditional Arabic" pitchFamily="18" charset="-78"/>
              </a:rPr>
              <a:t/>
            </a:r>
            <a:br>
              <a:rPr lang="en-US" altLang="ar-SA" b="1" smtClean="0">
                <a:cs typeface="Traditional Arabic" pitchFamily="18" charset="-78"/>
              </a:rPr>
            </a:br>
            <a:r>
              <a:rPr lang="en-US" altLang="ar-SA" b="1" smtClean="0">
                <a:cs typeface="Traditional Arabic" pitchFamily="18" charset="-78"/>
              </a:rPr>
              <a:t> </a:t>
            </a:r>
            <a:r>
              <a:rPr lang="ar-SA" altLang="ar-SA" sz="4000" b="1" smtClean="0">
                <a:solidFill>
                  <a:schemeClr val="bg2"/>
                </a:solidFill>
                <a:cs typeface="Traditional Arabic" pitchFamily="18" charset="-78"/>
              </a:rPr>
              <a:t>تجويف الحلق + تجويف الفم</a:t>
            </a:r>
            <a:endParaRPr lang="en-US" altLang="ar-SA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اللِّين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  <p:grpSp>
        <p:nvGrpSpPr>
          <p:cNvPr id="64515" name="Group 8"/>
          <p:cNvGrpSpPr>
            <a:grpSpLocks/>
          </p:cNvGrpSpPr>
          <p:nvPr/>
        </p:nvGrpSpPr>
        <p:grpSpPr bwMode="auto">
          <a:xfrm>
            <a:off x="533400" y="2133600"/>
            <a:ext cx="8077200" cy="3552825"/>
            <a:chOff x="336" y="1344"/>
            <a:chExt cx="5088" cy="2238"/>
          </a:xfrm>
        </p:grpSpPr>
        <p:sp>
          <p:nvSpPr>
            <p:cNvPr id="64516" name="Text Box 2"/>
            <p:cNvSpPr txBox="1">
              <a:spLocks noChangeArrowheads="1"/>
            </p:cNvSpPr>
            <p:nvPr/>
          </p:nvSpPr>
          <p:spPr bwMode="auto">
            <a:xfrm>
              <a:off x="336" y="1344"/>
              <a:ext cx="5088" cy="2170"/>
            </a:xfrm>
            <a:prstGeom prst="rect">
              <a:avLst/>
            </a:prstGeom>
            <a:solidFill>
              <a:srgbClr val="FFFF00"/>
            </a:solidFill>
            <a:ln w="57150" cmpd="thinThick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>
                <a:lnSpc>
                  <a:spcPct val="150000"/>
                </a:lnSpc>
                <a:spcBef>
                  <a:spcPct val="50000"/>
                </a:spcBef>
              </a:pP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اللِّين :</a:t>
              </a:r>
              <a:r>
                <a:rPr kumimoji="0" lang="ar-SA" altLang="ar-SA" sz="4800" b="1">
                  <a:solidFill>
                    <a:schemeClr val="bg2"/>
                  </a:solidFill>
                  <a:cs typeface="Traditional Arabic" pitchFamily="18" charset="-78"/>
                </a:rPr>
                <a:t> صفةٌ أُطْلِقتْ على الواوِ والياءِ السَّاكنتَين </a:t>
              </a:r>
              <a:r>
                <a:rPr kumimoji="0" lang="ar-SA" altLang="ar-SA" sz="4600" b="1">
                  <a:solidFill>
                    <a:schemeClr val="bg2"/>
                  </a:solidFill>
                  <a:cs typeface="Traditional Arabic" pitchFamily="18" charset="-78"/>
                </a:rPr>
                <a:t>المفتوحِ ما قبلَهُما بسببِ سُهولةِ جَرْيِهِما في المخرج</a:t>
              </a:r>
              <a:r>
                <a:rPr kumimoji="0" lang="ar-SA" altLang="ar-SA" sz="4800" b="1">
                  <a:solidFill>
                    <a:schemeClr val="bg2"/>
                  </a:solidFill>
                  <a:cs typeface="Traditional Arabic" pitchFamily="18" charset="-78"/>
                </a:rPr>
                <a:t> نحوُ : خ</a:t>
              </a: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وْ</a:t>
              </a:r>
              <a:r>
                <a:rPr kumimoji="0" lang="ar-SA" altLang="ar-SA" sz="4800" b="1">
                  <a:solidFill>
                    <a:schemeClr val="bg2"/>
                  </a:solidFill>
                  <a:cs typeface="Traditional Arabic" pitchFamily="18" charset="-78"/>
                </a:rPr>
                <a:t>ف ، ق</a:t>
              </a: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وْ</a:t>
              </a:r>
              <a:r>
                <a:rPr kumimoji="0" lang="ar-SA" altLang="ar-SA" sz="4800" b="1">
                  <a:solidFill>
                    <a:schemeClr val="bg2"/>
                  </a:solidFill>
                  <a:cs typeface="Traditional Arabic" pitchFamily="18" charset="-78"/>
                </a:rPr>
                <a:t>م ، الب</a:t>
              </a: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يْ</a:t>
              </a:r>
              <a:r>
                <a:rPr kumimoji="0" lang="ar-SA" altLang="ar-SA" sz="4800" b="1">
                  <a:solidFill>
                    <a:schemeClr val="bg2"/>
                  </a:solidFill>
                  <a:cs typeface="Traditional Arabic" pitchFamily="18" charset="-78"/>
                </a:rPr>
                <a:t>ت ، قُر</a:t>
              </a: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يْ</a:t>
              </a:r>
              <a:r>
                <a:rPr kumimoji="0" lang="ar-SA" altLang="ar-SA" sz="4800" b="1">
                  <a:solidFill>
                    <a:schemeClr val="bg2"/>
                  </a:solidFill>
                  <a:cs typeface="Traditional Arabic" pitchFamily="18" charset="-78"/>
                </a:rPr>
                <a:t>ش</a:t>
              </a:r>
              <a:endParaRPr kumimoji="0" lang="fr-FR" altLang="ar-SA" sz="4800" b="1">
                <a:solidFill>
                  <a:schemeClr val="bg2"/>
                </a:solidFill>
                <a:cs typeface="Traditional Arabic" pitchFamily="18" charset="-78"/>
              </a:endParaRPr>
            </a:p>
          </p:txBody>
        </p:sp>
        <p:sp>
          <p:nvSpPr>
            <p:cNvPr id="64517" name="Text Box 4"/>
            <p:cNvSpPr txBox="1">
              <a:spLocks noChangeArrowheads="1"/>
            </p:cNvSpPr>
            <p:nvPr/>
          </p:nvSpPr>
          <p:spPr bwMode="auto">
            <a:xfrm>
              <a:off x="3696" y="2784"/>
              <a:ext cx="48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>
                <a:lnSpc>
                  <a:spcPct val="150000"/>
                </a:lnSpc>
                <a:spcBef>
                  <a:spcPct val="50000"/>
                </a:spcBef>
              </a:pP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َ</a:t>
              </a:r>
              <a:endParaRPr kumimoji="0" lang="fr-FR" altLang="ar-SA" sz="4800" b="1">
                <a:solidFill>
                  <a:srgbClr val="FC1004"/>
                </a:solidFill>
                <a:cs typeface="Traditional Arabic" pitchFamily="18" charset="-78"/>
              </a:endParaRPr>
            </a:p>
          </p:txBody>
        </p:sp>
        <p:sp>
          <p:nvSpPr>
            <p:cNvPr id="64518" name="Text Box 5"/>
            <p:cNvSpPr txBox="1">
              <a:spLocks noChangeArrowheads="1"/>
            </p:cNvSpPr>
            <p:nvPr/>
          </p:nvSpPr>
          <p:spPr bwMode="auto">
            <a:xfrm>
              <a:off x="2832" y="2736"/>
              <a:ext cx="48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>
                <a:lnSpc>
                  <a:spcPct val="150000"/>
                </a:lnSpc>
                <a:spcBef>
                  <a:spcPct val="50000"/>
                </a:spcBef>
              </a:pP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َ</a:t>
              </a:r>
              <a:endParaRPr kumimoji="0" lang="fr-FR" altLang="ar-SA" sz="4800" b="1">
                <a:solidFill>
                  <a:srgbClr val="FC1004"/>
                </a:solidFill>
                <a:cs typeface="Traditional Arabic" pitchFamily="18" charset="-78"/>
              </a:endParaRPr>
            </a:p>
          </p:txBody>
        </p:sp>
        <p:sp>
          <p:nvSpPr>
            <p:cNvPr id="64519" name="Text Box 6"/>
            <p:cNvSpPr txBox="1">
              <a:spLocks noChangeArrowheads="1"/>
            </p:cNvSpPr>
            <p:nvPr/>
          </p:nvSpPr>
          <p:spPr bwMode="auto">
            <a:xfrm>
              <a:off x="2064" y="2784"/>
              <a:ext cx="48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>
                <a:lnSpc>
                  <a:spcPct val="150000"/>
                </a:lnSpc>
                <a:spcBef>
                  <a:spcPct val="50000"/>
                </a:spcBef>
              </a:pP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َ</a:t>
              </a:r>
              <a:endParaRPr kumimoji="0" lang="fr-FR" altLang="ar-SA" sz="4800" b="1">
                <a:solidFill>
                  <a:srgbClr val="FC1004"/>
                </a:solidFill>
                <a:cs typeface="Traditional Arabic" pitchFamily="18" charset="-78"/>
              </a:endParaRPr>
            </a:p>
          </p:txBody>
        </p:sp>
        <p:sp>
          <p:nvSpPr>
            <p:cNvPr id="64520" name="Text Box 7"/>
            <p:cNvSpPr txBox="1">
              <a:spLocks noChangeArrowheads="1"/>
            </p:cNvSpPr>
            <p:nvPr/>
          </p:nvSpPr>
          <p:spPr bwMode="auto">
            <a:xfrm>
              <a:off x="1200" y="2832"/>
              <a:ext cx="48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>
                <a:lnSpc>
                  <a:spcPct val="150000"/>
                </a:lnSpc>
                <a:spcBef>
                  <a:spcPct val="50000"/>
                </a:spcBef>
              </a:pPr>
              <a:r>
                <a:rPr kumimoji="0" lang="ar-SA" altLang="ar-SA" sz="4800" b="1">
                  <a:solidFill>
                    <a:srgbClr val="FC1004"/>
                  </a:solidFill>
                  <a:cs typeface="Traditional Arabic" pitchFamily="18" charset="-78"/>
                </a:rPr>
                <a:t>َ</a:t>
              </a:r>
              <a:endParaRPr kumimoji="0" lang="fr-FR" altLang="ar-SA" sz="4800" b="1">
                <a:solidFill>
                  <a:srgbClr val="FC1004"/>
                </a:solidFill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030663" y="2286000"/>
          <a:ext cx="4884737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Image" r:id="rId3" imgW="7649841" imgH="6163078" progId="Photoshop.Image.5">
                  <p:embed/>
                </p:oleObj>
              </mc:Choice>
              <mc:Fallback>
                <p:oleObj name="Image" r:id="rId3" imgW="7649841" imgH="6163078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286000"/>
                        <a:ext cx="4884737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88263" y="3810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200" b="1">
                <a:solidFill>
                  <a:schemeClr val="bg2"/>
                </a:solidFill>
                <a:cs typeface="Traditional Arabic" pitchFamily="18" charset="-78"/>
              </a:rPr>
              <a:t>3 </a:t>
            </a: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طواحن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725863" y="3886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200" b="1">
                <a:solidFill>
                  <a:schemeClr val="bg2"/>
                </a:solidFill>
                <a:cs typeface="Traditional Arabic" pitchFamily="18" charset="-78"/>
              </a:rPr>
              <a:t>3 </a:t>
            </a:r>
            <a:r>
              <a:rPr kumimoji="0" lang="ar-SA" altLang="ar-SA" b="1">
                <a:solidFill>
                  <a:schemeClr val="bg2"/>
                </a:solidFill>
                <a:cs typeface="Traditional Arabic" pitchFamily="18" charset="-78"/>
              </a:rPr>
              <a:t>طواحن</a:t>
            </a:r>
            <a:endParaRPr kumimoji="0" lang="en-US" altLang="ar-SA" sz="22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707063" y="23622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ثنية  ثنية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867400" y="48688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651500" y="48688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435600" y="48688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867400" y="46529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5651500" y="46529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5435600" y="46529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651500" y="44370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5435600" y="44370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508625" y="4149725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724525" y="42211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867400" y="3933825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5651500" y="3933825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5724525" y="3716338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5935663" y="35052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7380288" y="44370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6392863" y="32766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6621463" y="33528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6621463" y="35814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0" name="Rectangle 27"/>
          <p:cNvSpPr>
            <a:spLocks noChangeArrowheads="1"/>
          </p:cNvSpPr>
          <p:nvPr/>
        </p:nvSpPr>
        <p:spPr bwMode="auto">
          <a:xfrm>
            <a:off x="7380288" y="46529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1" name="Rectangle 28"/>
          <p:cNvSpPr>
            <a:spLocks noChangeArrowheads="1"/>
          </p:cNvSpPr>
          <p:nvPr/>
        </p:nvSpPr>
        <p:spPr bwMode="auto">
          <a:xfrm>
            <a:off x="7380288" y="48688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2" name="Rectangle 29"/>
          <p:cNvSpPr>
            <a:spLocks noChangeArrowheads="1"/>
          </p:cNvSpPr>
          <p:nvPr/>
        </p:nvSpPr>
        <p:spPr bwMode="auto">
          <a:xfrm>
            <a:off x="7002463" y="4800600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3" name="Rectangle 30"/>
          <p:cNvSpPr>
            <a:spLocks noChangeArrowheads="1"/>
          </p:cNvSpPr>
          <p:nvPr/>
        </p:nvSpPr>
        <p:spPr bwMode="auto">
          <a:xfrm>
            <a:off x="7235825" y="42211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4" name="Rectangle 31"/>
          <p:cNvSpPr>
            <a:spLocks noChangeArrowheads="1"/>
          </p:cNvSpPr>
          <p:nvPr/>
        </p:nvSpPr>
        <p:spPr bwMode="auto">
          <a:xfrm>
            <a:off x="7164388" y="3997325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5" name="Rectangle 32"/>
          <p:cNvSpPr>
            <a:spLocks noChangeArrowheads="1"/>
          </p:cNvSpPr>
          <p:nvPr/>
        </p:nvSpPr>
        <p:spPr bwMode="auto">
          <a:xfrm>
            <a:off x="6877050" y="3997325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6" name="Rectangle 33"/>
          <p:cNvSpPr>
            <a:spLocks noChangeArrowheads="1"/>
          </p:cNvSpPr>
          <p:nvPr/>
        </p:nvSpPr>
        <p:spPr bwMode="auto">
          <a:xfrm>
            <a:off x="7019925" y="3716338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7" name="Rectangle 34"/>
          <p:cNvSpPr>
            <a:spLocks noChangeArrowheads="1"/>
          </p:cNvSpPr>
          <p:nvPr/>
        </p:nvSpPr>
        <p:spPr bwMode="auto">
          <a:xfrm>
            <a:off x="6804025" y="3716338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8" name="Rectangle 35"/>
          <p:cNvSpPr>
            <a:spLocks noChangeArrowheads="1"/>
          </p:cNvSpPr>
          <p:nvPr/>
        </p:nvSpPr>
        <p:spPr bwMode="auto">
          <a:xfrm>
            <a:off x="6850063" y="35052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69" name="Text Box 36"/>
          <p:cNvSpPr txBox="1">
            <a:spLocks noChangeArrowheads="1"/>
          </p:cNvSpPr>
          <p:nvPr/>
        </p:nvSpPr>
        <p:spPr bwMode="auto">
          <a:xfrm>
            <a:off x="7002463" y="259080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رباعيَة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0" name="Text Box 37"/>
          <p:cNvSpPr txBox="1">
            <a:spLocks noChangeArrowheads="1"/>
          </p:cNvSpPr>
          <p:nvPr/>
        </p:nvSpPr>
        <p:spPr bwMode="auto">
          <a:xfrm>
            <a:off x="5021263" y="2514600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رباعيَة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1" name="Text Box 38"/>
          <p:cNvSpPr txBox="1">
            <a:spLocks noChangeArrowheads="1"/>
          </p:cNvSpPr>
          <p:nvPr/>
        </p:nvSpPr>
        <p:spPr bwMode="auto">
          <a:xfrm>
            <a:off x="7459663" y="289560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ناب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2" name="Text Box 39"/>
          <p:cNvSpPr txBox="1">
            <a:spLocks noChangeArrowheads="1"/>
          </p:cNvSpPr>
          <p:nvPr/>
        </p:nvSpPr>
        <p:spPr bwMode="auto">
          <a:xfrm>
            <a:off x="4868863" y="2895600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ناب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3" name="Text Box 40"/>
          <p:cNvSpPr txBox="1">
            <a:spLocks noChangeArrowheads="1"/>
          </p:cNvSpPr>
          <p:nvPr/>
        </p:nvSpPr>
        <p:spPr bwMode="auto">
          <a:xfrm>
            <a:off x="7764463" y="32766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ضاحك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>
            <a:off x="4259263" y="32004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ضاحك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>
            <a:off x="8145463" y="49530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ناجذ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>
            <a:off x="3954463" y="49530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2600" b="1">
                <a:solidFill>
                  <a:schemeClr val="bg2"/>
                </a:solidFill>
                <a:cs typeface="Traditional Arabic" pitchFamily="18" charset="-78"/>
              </a:rPr>
              <a:t>ناجذ</a:t>
            </a:r>
            <a:endParaRPr kumimoji="0" lang="en-US" altLang="ar-SA" sz="2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5577" name="Rectangle 44"/>
          <p:cNvSpPr>
            <a:spLocks noChangeArrowheads="1"/>
          </p:cNvSpPr>
          <p:nvPr/>
        </p:nvSpPr>
        <p:spPr bwMode="auto">
          <a:xfrm>
            <a:off x="7164388" y="44370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78" name="Rectangle 45"/>
          <p:cNvSpPr>
            <a:spLocks noChangeArrowheads="1"/>
          </p:cNvSpPr>
          <p:nvPr/>
        </p:nvSpPr>
        <p:spPr bwMode="auto">
          <a:xfrm>
            <a:off x="6948488" y="42211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79" name="Rectangle 46"/>
          <p:cNvSpPr>
            <a:spLocks noChangeArrowheads="1"/>
          </p:cNvSpPr>
          <p:nvPr/>
        </p:nvSpPr>
        <p:spPr bwMode="auto">
          <a:xfrm>
            <a:off x="5940425" y="3716338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80" name="Rectangle 47"/>
          <p:cNvSpPr>
            <a:spLocks noChangeArrowheads="1"/>
          </p:cNvSpPr>
          <p:nvPr/>
        </p:nvSpPr>
        <p:spPr bwMode="auto">
          <a:xfrm>
            <a:off x="6164263" y="32766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81" name="Rectangle 48"/>
          <p:cNvSpPr>
            <a:spLocks noChangeArrowheads="1"/>
          </p:cNvSpPr>
          <p:nvPr/>
        </p:nvSpPr>
        <p:spPr bwMode="auto">
          <a:xfrm>
            <a:off x="6164263" y="3505200"/>
            <a:ext cx="152400" cy="152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82" name="Rectangle 49"/>
          <p:cNvSpPr>
            <a:spLocks noChangeArrowheads="1"/>
          </p:cNvSpPr>
          <p:nvPr/>
        </p:nvSpPr>
        <p:spPr bwMode="auto">
          <a:xfrm>
            <a:off x="5940425" y="4437063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83" name="Rectangle 50"/>
          <p:cNvSpPr>
            <a:spLocks noChangeArrowheads="1"/>
          </p:cNvSpPr>
          <p:nvPr/>
        </p:nvSpPr>
        <p:spPr bwMode="auto">
          <a:xfrm>
            <a:off x="6948488" y="4581525"/>
            <a:ext cx="1524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584" name="Text Box 52"/>
          <p:cNvSpPr txBox="1">
            <a:spLocks noChangeArrowheads="1"/>
          </p:cNvSpPr>
          <p:nvPr/>
        </p:nvSpPr>
        <p:spPr bwMode="auto">
          <a:xfrm>
            <a:off x="373063" y="533400"/>
            <a:ext cx="3581400" cy="569436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3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rgbClr val="FC1004"/>
                </a:solidFill>
                <a:cs typeface="Traditional Arabic" pitchFamily="18" charset="-78"/>
              </a:rPr>
              <a:t>الاسْتِطَالَةُ: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هي اندفاعُ اللِّسانِ مِن مؤخِّرةِ الفمِ إلى مقدِّمتِه حتى يُلامِسَ رأسُ اللِّسانِ أصولَ الثنِيّتَين العُلْيَيَين ، وذلكَ </a:t>
            </a:r>
            <a:r>
              <a:rPr kumimoji="0" lang="ar-SA" altLang="ar-SA" sz="3800" b="1">
                <a:solidFill>
                  <a:schemeClr val="bg2"/>
                </a:solidFill>
                <a:cs typeface="Traditional Arabic" pitchFamily="18" charset="-78"/>
              </a:rPr>
              <a:t>تحتَ تأثيرِ الهواءِ المضغوطِ</a:t>
            </a: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 خلفَ اللِّسان </a:t>
            </a:r>
            <a:endParaRPr kumimoji="0" lang="fr-FR" altLang="ar-SA" sz="44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4716463" y="152400"/>
            <a:ext cx="2514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6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الاستطالة</a:t>
            </a:r>
            <a:endParaRPr kumimoji="0" lang="fr-FR" altLang="ar-SA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النو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43400" cy="4178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المي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4191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Line 5"/>
          <p:cNvSpPr>
            <a:spLocks noChangeShapeType="1"/>
          </p:cNvSpPr>
          <p:nvPr/>
        </p:nvSpPr>
        <p:spPr bwMode="auto">
          <a:xfrm flipH="1" flipV="1">
            <a:off x="3505200" y="19812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 flipH="1">
            <a:off x="2133600" y="16764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 flipH="1">
            <a:off x="1066800" y="1676400"/>
            <a:ext cx="4572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H="1">
            <a:off x="304800" y="2209800"/>
            <a:ext cx="4572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68" name="Line 15"/>
          <p:cNvSpPr>
            <a:spLocks noChangeShapeType="1"/>
          </p:cNvSpPr>
          <p:nvPr/>
        </p:nvSpPr>
        <p:spPr bwMode="auto">
          <a:xfrm flipH="1" flipV="1">
            <a:off x="7620000" y="19050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69" name="Line 18"/>
          <p:cNvSpPr>
            <a:spLocks noChangeShapeType="1"/>
          </p:cNvSpPr>
          <p:nvPr/>
        </p:nvSpPr>
        <p:spPr bwMode="auto">
          <a:xfrm flipH="1">
            <a:off x="6248400" y="16002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70" name="Line 19"/>
          <p:cNvSpPr>
            <a:spLocks noChangeShapeType="1"/>
          </p:cNvSpPr>
          <p:nvPr/>
        </p:nvSpPr>
        <p:spPr bwMode="auto">
          <a:xfrm flipH="1">
            <a:off x="5257800" y="1600200"/>
            <a:ext cx="4572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71" name="Line 20"/>
          <p:cNvSpPr>
            <a:spLocks noChangeShapeType="1"/>
          </p:cNvSpPr>
          <p:nvPr/>
        </p:nvSpPr>
        <p:spPr bwMode="auto">
          <a:xfrm flipH="1">
            <a:off x="4648200" y="2209800"/>
            <a:ext cx="3810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6572" name="Text Box 23"/>
          <p:cNvSpPr txBox="1">
            <a:spLocks noChangeArrowheads="1"/>
          </p:cNvSpPr>
          <p:nvPr/>
        </p:nvSpPr>
        <p:spPr bwMode="auto">
          <a:xfrm>
            <a:off x="304800" y="5486400"/>
            <a:ext cx="8534400" cy="9286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الغُنَّة : صوتٌ يَجري في مخرج الخيشوم، وتكون تابعةً للنُّون والميم</a:t>
            </a:r>
          </a:p>
        </p:txBody>
      </p:sp>
      <p:sp>
        <p:nvSpPr>
          <p:cNvPr id="66573" name="Text Box 24"/>
          <p:cNvSpPr txBox="1">
            <a:spLocks noChangeArrowheads="1"/>
          </p:cNvSpPr>
          <p:nvPr/>
        </p:nvSpPr>
        <p:spPr bwMode="auto">
          <a:xfrm>
            <a:off x="5105400" y="4343400"/>
            <a:ext cx="998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النون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66574" name="Text Box 25"/>
          <p:cNvSpPr txBox="1">
            <a:spLocks noChangeArrowheads="1"/>
          </p:cNvSpPr>
          <p:nvPr/>
        </p:nvSpPr>
        <p:spPr bwMode="auto">
          <a:xfrm>
            <a:off x="381000" y="4267200"/>
            <a:ext cx="998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الميم</a:t>
            </a:r>
            <a:endParaRPr kumimoji="0" lang="fr-FR" altLang="ar-SA" sz="40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3200400" y="0"/>
            <a:ext cx="2514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الغُنَّة</a:t>
            </a:r>
            <a:endParaRPr kumimoji="0" lang="fr-FR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7700"/>
            <a:ext cx="7467600" cy="609600"/>
          </a:xfrm>
        </p:spPr>
        <p:txBody>
          <a:bodyPr anchor="b"/>
          <a:lstStyle/>
          <a:p>
            <a:pPr>
              <a:defRPr/>
            </a:pPr>
            <a:r>
              <a:rPr lang="ar-SA" altLang="ar-SA" b="1" smtClean="0">
                <a:solidFill>
                  <a:schemeClr val="bg2"/>
                </a:solidFill>
                <a:cs typeface="Traditional Arabic" pitchFamily="18" charset="-78"/>
              </a:rPr>
              <a:t>حروف المد : ـَـ ا + ـُـ و + ـِـ ي</a:t>
            </a:r>
            <a:endParaRPr lang="fr-FR" altLang="ar-SA" smtClean="0">
              <a:solidFill>
                <a:schemeClr val="bg2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066800" y="1219200"/>
            <a:ext cx="7391400" cy="5349875"/>
            <a:chOff x="144" y="710"/>
            <a:chExt cx="4752" cy="3610"/>
          </a:xfrm>
        </p:grpSpPr>
        <p:pic>
          <p:nvPicPr>
            <p:cNvPr id="10244" name="Picture 4" descr="المد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" y="710"/>
              <a:ext cx="3528" cy="361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 descr="wa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55"/>
              <a:ext cx="1591" cy="150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072" y="2604"/>
              <a:ext cx="92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rtl="1"/>
              <a:r>
                <a:rPr kumimoji="0" lang="ar-SA" altLang="ar-SA" b="1">
                  <a:solidFill>
                    <a:srgbClr val="FF00FF"/>
                  </a:solidFill>
                  <a:cs typeface="Traditional Arabic" pitchFamily="18" charset="-78"/>
                </a:rPr>
                <a:t>الألف المدية</a:t>
              </a:r>
              <a:endParaRPr kumimoji="0" lang="en-US" altLang="ar-SA" b="1">
                <a:solidFill>
                  <a:srgbClr val="FF00FF"/>
                </a:solidFill>
                <a:cs typeface="Traditional Arabic" pitchFamily="18" charset="-78"/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204" y="2189"/>
              <a:ext cx="73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kumimoji="0" lang="ar-SA" altLang="ar-SA" b="1">
                  <a:solidFill>
                    <a:srgbClr val="0000FF"/>
                  </a:solidFill>
                  <a:cs typeface="Traditional Arabic" pitchFamily="18" charset="-78"/>
                </a:rPr>
                <a:t>الواو المدِّية</a:t>
              </a:r>
              <a:endParaRPr kumimoji="0" lang="en-US" altLang="ar-SA" b="1">
                <a:solidFill>
                  <a:srgbClr val="0000FF"/>
                </a:solidFill>
                <a:cs typeface="Traditional Arabic" pitchFamily="18" charset="-78"/>
              </a:endParaRP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976" y="1920"/>
              <a:ext cx="79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kumimoji="0" lang="ar-SA" altLang="ar-SA" b="1">
                  <a:solidFill>
                    <a:srgbClr val="008000"/>
                  </a:solidFill>
                  <a:cs typeface="Traditional Arabic" pitchFamily="18" charset="-78"/>
                </a:rPr>
                <a:t>الياء المدِّية</a:t>
              </a:r>
              <a:endParaRPr kumimoji="0" lang="en-US" altLang="ar-SA" b="1">
                <a:solidFill>
                  <a:srgbClr val="008000"/>
                </a:solidFill>
                <a:cs typeface="Traditional Arabic" pitchFamily="18" charset="-78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1735" y="2367"/>
              <a:ext cx="153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4260850" cy="64246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0" y="3048000"/>
            <a:ext cx="762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kumimoji="0" lang="ar-SA" altLang="ar-SA" sz="2800" b="1">
                <a:solidFill>
                  <a:srgbClr val="000810"/>
                </a:solidFill>
                <a:cs typeface="Traditional Arabic" pitchFamily="18" charset="-78"/>
              </a:rPr>
              <a:t>ع ح</a:t>
            </a:r>
            <a:endParaRPr kumimoji="0" lang="en-US" altLang="ar-SA" sz="2800" b="1">
              <a:solidFill>
                <a:srgbClr val="000810"/>
              </a:solidFill>
              <a:cs typeface="Traditional Arabic" pitchFamily="18" charset="-7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62200" y="2514600"/>
            <a:ext cx="730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kumimoji="0" lang="ar-SA" altLang="ar-SA" sz="2800" b="1">
                <a:solidFill>
                  <a:srgbClr val="000810"/>
                </a:solidFill>
                <a:cs typeface="Traditional Arabic" pitchFamily="18" charset="-78"/>
              </a:rPr>
              <a:t>غ خ</a:t>
            </a:r>
            <a:endParaRPr kumimoji="0" lang="en-US" altLang="ar-SA" sz="2800" b="1">
              <a:solidFill>
                <a:srgbClr val="000810"/>
              </a:solidFill>
              <a:cs typeface="Traditional Arabic" pitchFamily="18" charset="-78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62200" y="3886200"/>
            <a:ext cx="731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kumimoji="0" lang="ar-SA" altLang="ar-SA" sz="2800" b="1">
                <a:solidFill>
                  <a:srgbClr val="000810"/>
                </a:solidFill>
                <a:cs typeface="Traditional Arabic" pitchFamily="18" charset="-78"/>
              </a:rPr>
              <a:t>أ هـ</a:t>
            </a:r>
            <a:endParaRPr kumimoji="0" lang="en-US" altLang="ar-SA" sz="2800" b="1">
              <a:solidFill>
                <a:srgbClr val="000810"/>
              </a:solidFill>
              <a:cs typeface="Traditional Arabic" pitchFamily="18" charset="-78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38800" y="1676400"/>
            <a:ext cx="2133600" cy="1031875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000" b="1">
                <a:solidFill>
                  <a:srgbClr val="000810"/>
                </a:solidFill>
                <a:cs typeface="Traditional Arabic" pitchFamily="18" charset="-78"/>
              </a:rPr>
              <a:t>أدنى الحلق</a:t>
            </a:r>
          </a:p>
          <a:p>
            <a:pPr algn="ctr" rtl="1">
              <a:spcBef>
                <a:spcPct val="50000"/>
              </a:spcBef>
            </a:pPr>
            <a:r>
              <a:rPr kumimoji="0" lang="ar-SA" altLang="ar-SA" sz="2000" b="1">
                <a:solidFill>
                  <a:srgbClr val="000810"/>
                </a:solidFill>
                <a:cs typeface="Traditional Arabic" pitchFamily="18" charset="-78"/>
              </a:rPr>
              <a:t>( منطقة</a:t>
            </a:r>
            <a:r>
              <a:rPr kumimoji="0" lang="en-US" altLang="ar-SA" sz="2000" b="1">
                <a:solidFill>
                  <a:srgbClr val="000810"/>
                </a:solidFill>
                <a:cs typeface="Traditional Arabic" pitchFamily="18" charset="-78"/>
              </a:rPr>
              <a:t> </a:t>
            </a:r>
            <a:r>
              <a:rPr kumimoji="0" lang="ar-SA" altLang="ar-SA" sz="2000" b="1">
                <a:solidFill>
                  <a:srgbClr val="000810"/>
                </a:solidFill>
                <a:cs typeface="Traditional Arabic" pitchFamily="18" charset="-78"/>
              </a:rPr>
              <a:t> الحنك اللَّحميّ )</a:t>
            </a:r>
            <a:endParaRPr kumimoji="0" lang="ar-SA" altLang="ar-SA" b="1">
              <a:solidFill>
                <a:srgbClr val="000810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895600" y="2133600"/>
            <a:ext cx="274320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638800" y="2895600"/>
            <a:ext cx="2133600" cy="1031875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000" b="1">
                <a:solidFill>
                  <a:srgbClr val="000810"/>
                </a:solidFill>
                <a:cs typeface="Traditional Arabic" pitchFamily="18" charset="-78"/>
              </a:rPr>
              <a:t>وسط الحلق</a:t>
            </a:r>
          </a:p>
          <a:p>
            <a:pPr algn="ctr" rtl="1">
              <a:spcBef>
                <a:spcPct val="50000"/>
              </a:spcBef>
            </a:pPr>
            <a:r>
              <a:rPr kumimoji="0" lang="ar-SA" altLang="ar-SA" sz="2000" b="1">
                <a:solidFill>
                  <a:srgbClr val="000810"/>
                </a:solidFill>
                <a:cs typeface="Traditional Arabic" pitchFamily="18" charset="-78"/>
              </a:rPr>
              <a:t>( منطقة</a:t>
            </a:r>
            <a:r>
              <a:rPr kumimoji="0" lang="en-US" altLang="ar-SA" sz="2000" b="1">
                <a:solidFill>
                  <a:srgbClr val="000810"/>
                </a:solidFill>
                <a:cs typeface="Traditional Arabic" pitchFamily="18" charset="-78"/>
              </a:rPr>
              <a:t> </a:t>
            </a:r>
            <a:r>
              <a:rPr kumimoji="0" lang="ar-SA" altLang="ar-SA" sz="2000" b="1">
                <a:solidFill>
                  <a:srgbClr val="000810"/>
                </a:solidFill>
                <a:cs typeface="Traditional Arabic" pitchFamily="18" charset="-78"/>
              </a:rPr>
              <a:t> لسان المزمار )</a:t>
            </a:r>
            <a:endParaRPr kumimoji="0" lang="ar-SA" altLang="ar-SA" b="1">
              <a:solidFill>
                <a:srgbClr val="000810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048000" y="3352800"/>
            <a:ext cx="2590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638800" y="4114800"/>
            <a:ext cx="2133600" cy="1031875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000" b="1">
                <a:solidFill>
                  <a:srgbClr val="000810"/>
                </a:solidFill>
                <a:cs typeface="Traditional Arabic" pitchFamily="18" charset="-78"/>
              </a:rPr>
              <a:t>أقصى الحلق</a:t>
            </a:r>
          </a:p>
          <a:p>
            <a:pPr algn="ctr" rtl="1">
              <a:spcBef>
                <a:spcPct val="50000"/>
              </a:spcBef>
            </a:pPr>
            <a:r>
              <a:rPr kumimoji="0" lang="ar-SA" altLang="ar-SA" sz="2000" b="1">
                <a:solidFill>
                  <a:srgbClr val="000810"/>
                </a:solidFill>
                <a:cs typeface="Traditional Arabic" pitchFamily="18" charset="-78"/>
              </a:rPr>
              <a:t>( منطقة</a:t>
            </a:r>
            <a:r>
              <a:rPr kumimoji="0" lang="en-US" altLang="ar-SA" sz="2000" b="1">
                <a:solidFill>
                  <a:srgbClr val="000810"/>
                </a:solidFill>
                <a:cs typeface="Traditional Arabic" pitchFamily="18" charset="-78"/>
              </a:rPr>
              <a:t> </a:t>
            </a:r>
            <a:r>
              <a:rPr kumimoji="0" lang="ar-SA" altLang="ar-SA" sz="2000" b="1">
                <a:solidFill>
                  <a:srgbClr val="000810"/>
                </a:solidFill>
                <a:cs typeface="Traditional Arabic" pitchFamily="18" charset="-78"/>
              </a:rPr>
              <a:t> الأوتار  الصوتية )</a:t>
            </a:r>
            <a:endParaRPr kumimoji="0" lang="ar-SA" altLang="ar-SA" b="1">
              <a:solidFill>
                <a:srgbClr val="000810"/>
              </a:solidFill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743200" y="4343400"/>
            <a:ext cx="28956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638800" y="152400"/>
            <a:ext cx="3124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الحروف الحلقية</a:t>
            </a:r>
            <a:endParaRPr kumimoji="0" lang="en-US" altLang="ar-SA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kumimoji="0" lang="ar-SA" altLang="ar-SA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( أ هـ ، ع ح ، غ خ )</a:t>
            </a:r>
            <a:endParaRPr kumimoji="0" lang="en-US" altLang="ar-SA" sz="32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الحنك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4689475" cy="640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3600" y="3962400"/>
            <a:ext cx="20574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الحنك اللَّحميّ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  <a:p>
            <a:pPr algn="ctr" rtl="1">
              <a:lnSpc>
                <a:spcPct val="2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[ الرِّخو ]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38400" y="54864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اللَّهاة</a:t>
            </a:r>
            <a:endParaRPr kumimoji="0" lang="en-US" altLang="ar-SA">
              <a:solidFill>
                <a:schemeClr val="bg2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2514600"/>
            <a:ext cx="21336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الحنك العظميّ 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  <a:p>
            <a:pPr algn="ctr" rtl="1">
              <a:lnSpc>
                <a:spcPct val="20000"/>
              </a:lnSpc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[ الصَّلب ]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kumimoji="0" lang="ar-SA" altLang="ar-SA" sz="3600" b="1">
                <a:solidFill>
                  <a:schemeClr val="bg2"/>
                </a:solidFill>
                <a:cs typeface="Traditional Arabic" pitchFamily="18" charset="-78"/>
              </a:rPr>
              <a:t>مقدَّم الحنك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90800" y="9144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kumimoji="0" lang="ar-SA" altLang="ar-SA" sz="4000" b="1">
                <a:solidFill>
                  <a:schemeClr val="bg2"/>
                </a:solidFill>
                <a:cs typeface="Traditional Arabic" pitchFamily="18" charset="-78"/>
              </a:rPr>
              <a:t>اللِّثة</a:t>
            </a:r>
            <a:endParaRPr kumimoji="0" lang="en-US" altLang="ar-SA" sz="3600" b="1">
              <a:solidFill>
                <a:schemeClr val="bg2"/>
              </a:solidFill>
              <a:cs typeface="Traditional Arabic" pitchFamily="18" charset="-78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867400" y="6096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kumimoji="0" lang="ar-SA" altLang="ar-SA" sz="5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raditional Arabic" pitchFamily="18" charset="-78"/>
              </a:rPr>
              <a:t>الحنك الأعلى</a:t>
            </a:r>
            <a:endParaRPr kumimoji="0" lang="en-US" altLang="ar-SA" sz="5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abic Project Overview (Standard)">
  <a:themeElements>
    <a:clrScheme name="Arabic 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Arabic Project Overview (Standard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Arabic 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bic 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5555</TotalTime>
  <Words>1165</Words>
  <Application>Microsoft Office PowerPoint</Application>
  <PresentationFormat>Affichage à l'écran (4:3)</PresentationFormat>
  <Paragraphs>312</Paragraphs>
  <Slides>62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4" baseType="lpstr">
      <vt:lpstr>Arabic Project Overview (Standard)</vt:lpstr>
      <vt:lpstr>Image</vt:lpstr>
      <vt:lpstr>التجويد المصوَّر كتاب تعليميٌّ مبتَكَر  تأليف خادم القرآن الكريم د . أيمن رشدي سُوَيد  </vt:lpstr>
      <vt:lpstr>Présentation PowerPoint</vt:lpstr>
      <vt:lpstr>Présentation PowerPoint</vt:lpstr>
      <vt:lpstr>Présentation PowerPoint</vt:lpstr>
      <vt:lpstr>Présentation PowerPoint</vt:lpstr>
      <vt:lpstr>الجَوف  تجويف الحلق + تجويف الفم</vt:lpstr>
      <vt:lpstr>حروف المد : ـَـ ا + ـُـ و + ـِـ ي</vt:lpstr>
      <vt:lpstr>Présentation PowerPoint</vt:lpstr>
      <vt:lpstr>Présentation PowerPoint</vt:lpstr>
      <vt:lpstr>Présentation PowerPoint</vt:lpstr>
      <vt:lpstr>Présentation PowerPoint</vt:lpstr>
      <vt:lpstr>مخرج القاف</vt:lpstr>
      <vt:lpstr>مخرج الكاف</vt:lpstr>
      <vt:lpstr>مخرج الجيم</vt:lpstr>
      <vt:lpstr>مخرج الشين</vt:lpstr>
      <vt:lpstr>مخرج الياء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مخرج الفاء</vt:lpstr>
      <vt:lpstr>مخرج الباء</vt:lpstr>
      <vt:lpstr>مخرج الميم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التجويد المصوَّر كتاب تعليميٌّ مبتَكَر  تأليف خادم القرآن الكريم د . أيمن رشدي سُوَيد</dc:title>
  <dc:creator>الملتقى التربوي</dc:creator>
  <dc:description>بوربوينت التجويد المصور لمادة التربية الإسلامية التلاوة والتجويد ، اثراء شرح علم التجويد بالصور._x000d_
عرض بوربوينت شرح وبيان اثرائي مصور لأحكام التجويد ونطق الحروف بالصور مادة اثرائية للشيخ أيمن السويد.</dc:description>
  <cp:lastModifiedBy>HDNL2GSR557</cp:lastModifiedBy>
  <cp:revision>3</cp:revision>
  <dcterms:created xsi:type="dcterms:W3CDTF">2021-01-06T12:44:21Z</dcterms:created>
  <dcterms:modified xsi:type="dcterms:W3CDTF">2021-01-12T01:41:41Z</dcterms:modified>
  <cp:category>التربية الاسلامية; التلاوة والتجويد</cp:category>
</cp:coreProperties>
</file>