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305" r:id="rId2"/>
    <p:sldId id="412" r:id="rId3"/>
    <p:sldId id="413" r:id="rId4"/>
    <p:sldId id="414" r:id="rId5"/>
    <p:sldId id="415" r:id="rId6"/>
    <p:sldId id="416" r:id="rId7"/>
    <p:sldId id="417" r:id="rId8"/>
    <p:sldId id="418" r:id="rId9"/>
    <p:sldId id="419" r:id="rId10"/>
    <p:sldId id="420" r:id="rId11"/>
    <p:sldId id="421" r:id="rId12"/>
    <p:sldId id="257" r:id="rId13"/>
    <p:sldId id="300" r:id="rId14"/>
    <p:sldId id="303" r:id="rId15"/>
    <p:sldId id="302" r:id="rId16"/>
    <p:sldId id="280" r:id="rId17"/>
    <p:sldId id="281" r:id="rId18"/>
    <p:sldId id="282" r:id="rId19"/>
    <p:sldId id="283" r:id="rId20"/>
    <p:sldId id="284" r:id="rId21"/>
    <p:sldId id="304" r:id="rId22"/>
    <p:sldId id="285" r:id="rId23"/>
    <p:sldId id="307" r:id="rId24"/>
    <p:sldId id="308" r:id="rId25"/>
    <p:sldId id="309" r:id="rId26"/>
  </p:sldIdLst>
  <p:sldSz cx="9144000" cy="6858000" type="screen4x3"/>
  <p:notesSz cx="6858000" cy="9144000"/>
  <p:defaultTextStyle>
    <a:defPPr>
      <a:defRPr lang="ar-SA"/>
    </a:defPPr>
    <a:lvl1pPr algn="r" rtl="1" fontAlgn="base">
      <a:spcBef>
        <a:spcPct val="0"/>
      </a:spcBef>
      <a:spcAft>
        <a:spcPct val="0"/>
      </a:spcAft>
      <a:defRPr sz="2400" b="1" kern="1200">
        <a:solidFill>
          <a:schemeClr val="tx1"/>
        </a:solidFill>
        <a:latin typeface="Times New Roman" pitchFamily="18" charset="0"/>
        <a:ea typeface="+mn-ea"/>
        <a:cs typeface="Times New Roman" pitchFamily="18" charset="0"/>
      </a:defRPr>
    </a:lvl1pPr>
    <a:lvl2pPr marL="457200" algn="r" rtl="1" fontAlgn="base">
      <a:spcBef>
        <a:spcPct val="0"/>
      </a:spcBef>
      <a:spcAft>
        <a:spcPct val="0"/>
      </a:spcAft>
      <a:defRPr sz="2400" b="1" kern="1200">
        <a:solidFill>
          <a:schemeClr val="tx1"/>
        </a:solidFill>
        <a:latin typeface="Times New Roman" pitchFamily="18" charset="0"/>
        <a:ea typeface="+mn-ea"/>
        <a:cs typeface="Times New Roman" pitchFamily="18" charset="0"/>
      </a:defRPr>
    </a:lvl2pPr>
    <a:lvl3pPr marL="914400" algn="r" rtl="1" fontAlgn="base">
      <a:spcBef>
        <a:spcPct val="0"/>
      </a:spcBef>
      <a:spcAft>
        <a:spcPct val="0"/>
      </a:spcAft>
      <a:defRPr sz="2400" b="1" kern="1200">
        <a:solidFill>
          <a:schemeClr val="tx1"/>
        </a:solidFill>
        <a:latin typeface="Times New Roman" pitchFamily="18" charset="0"/>
        <a:ea typeface="+mn-ea"/>
        <a:cs typeface="Times New Roman" pitchFamily="18" charset="0"/>
      </a:defRPr>
    </a:lvl3pPr>
    <a:lvl4pPr marL="1371600" algn="r" rtl="1" fontAlgn="base">
      <a:spcBef>
        <a:spcPct val="0"/>
      </a:spcBef>
      <a:spcAft>
        <a:spcPct val="0"/>
      </a:spcAft>
      <a:defRPr sz="2400" b="1" kern="1200">
        <a:solidFill>
          <a:schemeClr val="tx1"/>
        </a:solidFill>
        <a:latin typeface="Times New Roman" pitchFamily="18" charset="0"/>
        <a:ea typeface="+mn-ea"/>
        <a:cs typeface="Times New Roman" pitchFamily="18" charset="0"/>
      </a:defRPr>
    </a:lvl4pPr>
    <a:lvl5pPr marL="1828800" algn="r" rtl="1" fontAlgn="base">
      <a:spcBef>
        <a:spcPct val="0"/>
      </a:spcBef>
      <a:spcAft>
        <a:spcPct val="0"/>
      </a:spcAft>
      <a:defRPr sz="2400" b="1" kern="1200">
        <a:solidFill>
          <a:schemeClr val="tx1"/>
        </a:solidFill>
        <a:latin typeface="Times New Roman" pitchFamily="18" charset="0"/>
        <a:ea typeface="+mn-ea"/>
        <a:cs typeface="Times New Roman" pitchFamily="18" charset="0"/>
      </a:defRPr>
    </a:lvl5pPr>
    <a:lvl6pPr marL="2286000" algn="r" defTabSz="914400" rtl="1" eaLnBrk="1" latinLnBrk="0" hangingPunct="1">
      <a:defRPr sz="2400" b="1" kern="1200">
        <a:solidFill>
          <a:schemeClr val="tx1"/>
        </a:solidFill>
        <a:latin typeface="Times New Roman" pitchFamily="18" charset="0"/>
        <a:ea typeface="+mn-ea"/>
        <a:cs typeface="Times New Roman" pitchFamily="18" charset="0"/>
      </a:defRPr>
    </a:lvl6pPr>
    <a:lvl7pPr marL="2743200" algn="r" defTabSz="914400" rtl="1" eaLnBrk="1" latinLnBrk="0" hangingPunct="1">
      <a:defRPr sz="2400" b="1" kern="1200">
        <a:solidFill>
          <a:schemeClr val="tx1"/>
        </a:solidFill>
        <a:latin typeface="Times New Roman" pitchFamily="18" charset="0"/>
        <a:ea typeface="+mn-ea"/>
        <a:cs typeface="Times New Roman" pitchFamily="18" charset="0"/>
      </a:defRPr>
    </a:lvl7pPr>
    <a:lvl8pPr marL="3200400" algn="r" defTabSz="914400" rtl="1" eaLnBrk="1" latinLnBrk="0" hangingPunct="1">
      <a:defRPr sz="2400" b="1" kern="1200">
        <a:solidFill>
          <a:schemeClr val="tx1"/>
        </a:solidFill>
        <a:latin typeface="Times New Roman" pitchFamily="18" charset="0"/>
        <a:ea typeface="+mn-ea"/>
        <a:cs typeface="Times New Roman" pitchFamily="18" charset="0"/>
      </a:defRPr>
    </a:lvl8pPr>
    <a:lvl9pPr marL="3657600" algn="r" defTabSz="914400" rtl="1" eaLnBrk="1" latinLnBrk="0" hangingPunct="1">
      <a:defRPr sz="2400" b="1" kern="1200">
        <a:solidFill>
          <a:schemeClr val="tx1"/>
        </a:solidFill>
        <a:latin typeface="Times New Roman" pitchFamily="18"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0000"/>
    <a:srgbClr val="663300"/>
    <a:srgbClr val="009900"/>
    <a:srgbClr val="336600"/>
    <a:srgbClr val="808000"/>
    <a:srgbClr val="8CF9FC"/>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aximized" horzBarState="maximized">
    <p:restoredLeft sz="67275" autoAdjust="0"/>
    <p:restoredTop sz="94575" autoAdjust="0"/>
  </p:normalViewPr>
  <p:slideViewPr>
    <p:cSldViewPr snapToObjects="1">
      <p:cViewPr>
        <p:scale>
          <a:sx n="124" d="100"/>
          <a:sy n="124" d="100"/>
        </p:scale>
        <p:origin x="-1374" y="2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ar-SA" smtClean="0"/>
              <a:t>انقر لتحرير نمط العنوان الثانوي الرئيسي</a:t>
            </a:r>
            <a:endParaRPr lang="ar-S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AB43683-4B17-49C4-B3A1-33DD536AC449}" type="slidenum">
              <a:rPr lang="ar-SA"/>
              <a:pPr>
                <a:defRPr/>
              </a:pPr>
              <a:t>‹N°›</a:t>
            </a:fld>
            <a:endParaRPr lang="en-US" dirty="0"/>
          </a:p>
        </p:txBody>
      </p:sp>
    </p:spTree>
    <p:extLst>
      <p:ext uri="{BB962C8B-B14F-4D97-AF65-F5344CB8AC3E}">
        <p14:creationId xmlns:p14="http://schemas.microsoft.com/office/powerpoint/2010/main" val="2707914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6B8EF5-4F75-4FAB-BF5C-4BE3273C705B}" type="slidenum">
              <a:rPr lang="ar-SA"/>
              <a:pPr>
                <a:defRPr/>
              </a:pPr>
              <a:t>‹N°›</a:t>
            </a:fld>
            <a:endParaRPr lang="en-US" dirty="0"/>
          </a:p>
        </p:txBody>
      </p:sp>
    </p:spTree>
    <p:extLst>
      <p:ext uri="{BB962C8B-B14F-4D97-AF65-F5344CB8AC3E}">
        <p14:creationId xmlns:p14="http://schemas.microsoft.com/office/powerpoint/2010/main" val="3942203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15100" y="609600"/>
            <a:ext cx="1943100" cy="5486400"/>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685800" y="609600"/>
            <a:ext cx="5676900" cy="54864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0591D1F-B80E-42CD-9581-BEBDE65B15A6}" type="slidenum">
              <a:rPr lang="ar-SA"/>
              <a:pPr>
                <a:defRPr/>
              </a:pPr>
              <a:t>‹N°›</a:t>
            </a:fld>
            <a:endParaRPr lang="en-US" dirty="0"/>
          </a:p>
        </p:txBody>
      </p:sp>
    </p:spTree>
    <p:extLst>
      <p:ext uri="{BB962C8B-B14F-4D97-AF65-F5344CB8AC3E}">
        <p14:creationId xmlns:p14="http://schemas.microsoft.com/office/powerpoint/2010/main" val="1338958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04F7997-8827-4B64-B5E4-341E93BC18D3}" type="slidenum">
              <a:rPr lang="ar-SA"/>
              <a:pPr>
                <a:defRPr/>
              </a:pPr>
              <a:t>‹N°›</a:t>
            </a:fld>
            <a:endParaRPr lang="en-US" dirty="0"/>
          </a:p>
        </p:txBody>
      </p:sp>
    </p:spTree>
    <p:extLst>
      <p:ext uri="{BB962C8B-B14F-4D97-AF65-F5344CB8AC3E}">
        <p14:creationId xmlns:p14="http://schemas.microsoft.com/office/powerpoint/2010/main" val="2807470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24AA38D-EA68-4F68-8D91-67AE3C1BD27F}" type="slidenum">
              <a:rPr lang="ar-SA"/>
              <a:pPr>
                <a:defRPr/>
              </a:pPr>
              <a:t>‹N°›</a:t>
            </a:fld>
            <a:endParaRPr lang="en-US" dirty="0"/>
          </a:p>
        </p:txBody>
      </p:sp>
    </p:spTree>
    <p:extLst>
      <p:ext uri="{BB962C8B-B14F-4D97-AF65-F5344CB8AC3E}">
        <p14:creationId xmlns:p14="http://schemas.microsoft.com/office/powerpoint/2010/main" val="3726990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32A6879-3A77-4605-8D3D-DE55ABE9D40D}" type="slidenum">
              <a:rPr lang="ar-SA"/>
              <a:pPr>
                <a:defRPr/>
              </a:pPr>
              <a:t>‹N°›</a:t>
            </a:fld>
            <a:endParaRPr lang="en-US" dirty="0"/>
          </a:p>
        </p:txBody>
      </p:sp>
    </p:spTree>
    <p:extLst>
      <p:ext uri="{BB962C8B-B14F-4D97-AF65-F5344CB8AC3E}">
        <p14:creationId xmlns:p14="http://schemas.microsoft.com/office/powerpoint/2010/main" val="2952594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D748D25-95F5-467B-9C09-F95602C0C70A}" type="slidenum">
              <a:rPr lang="ar-SA"/>
              <a:pPr>
                <a:defRPr/>
              </a:pPr>
              <a:t>‹N°›</a:t>
            </a:fld>
            <a:endParaRPr lang="en-US" dirty="0"/>
          </a:p>
        </p:txBody>
      </p:sp>
    </p:spTree>
    <p:extLst>
      <p:ext uri="{BB962C8B-B14F-4D97-AF65-F5344CB8AC3E}">
        <p14:creationId xmlns:p14="http://schemas.microsoft.com/office/powerpoint/2010/main" val="4035714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C58D241-A723-40B7-B194-B1D9E95C6136}" type="slidenum">
              <a:rPr lang="ar-SA"/>
              <a:pPr>
                <a:defRPr/>
              </a:pPr>
              <a:t>‹N°›</a:t>
            </a:fld>
            <a:endParaRPr lang="en-US" dirty="0"/>
          </a:p>
        </p:txBody>
      </p:sp>
    </p:spTree>
    <p:extLst>
      <p:ext uri="{BB962C8B-B14F-4D97-AF65-F5344CB8AC3E}">
        <p14:creationId xmlns:p14="http://schemas.microsoft.com/office/powerpoint/2010/main" val="1792104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F3D5AE4-34C2-4764-BF3D-1B45DAE2610B}" type="slidenum">
              <a:rPr lang="ar-SA"/>
              <a:pPr>
                <a:defRPr/>
              </a:pPr>
              <a:t>‹N°›</a:t>
            </a:fld>
            <a:endParaRPr lang="en-US" dirty="0"/>
          </a:p>
        </p:txBody>
      </p:sp>
    </p:spTree>
    <p:extLst>
      <p:ext uri="{BB962C8B-B14F-4D97-AF65-F5344CB8AC3E}">
        <p14:creationId xmlns:p14="http://schemas.microsoft.com/office/powerpoint/2010/main" val="242222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9506769-C85A-4557-ADD4-F93E35137073}" type="slidenum">
              <a:rPr lang="ar-SA"/>
              <a:pPr>
                <a:defRPr/>
              </a:pPr>
              <a:t>‹N°›</a:t>
            </a:fld>
            <a:endParaRPr lang="en-US" dirty="0"/>
          </a:p>
        </p:txBody>
      </p:sp>
    </p:spTree>
    <p:extLst>
      <p:ext uri="{BB962C8B-B14F-4D97-AF65-F5344CB8AC3E}">
        <p14:creationId xmlns:p14="http://schemas.microsoft.com/office/powerpoint/2010/main" val="545077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A" noProof="0" dirty="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176AA00-1A5A-4F0C-A259-F4A9CE01179C}" type="slidenum">
              <a:rPr lang="ar-SA"/>
              <a:pPr>
                <a:defRPr/>
              </a:pPr>
              <a:t>‹N°›</a:t>
            </a:fld>
            <a:endParaRPr lang="en-US" dirty="0"/>
          </a:p>
        </p:txBody>
      </p:sp>
    </p:spTree>
    <p:extLst>
      <p:ext uri="{BB962C8B-B14F-4D97-AF65-F5344CB8AC3E}">
        <p14:creationId xmlns:p14="http://schemas.microsoft.com/office/powerpoint/2010/main" val="112565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altLang="ar-SA" smtClean="0"/>
              <a:t>انقر لتحرير نمط العنوان الرئيسي</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ar-SA" smtClean="0"/>
              <a:t>انقر لتحرير أنماط النص الرئيسي</a:t>
            </a:r>
          </a:p>
          <a:p>
            <a:pPr lvl="1"/>
            <a:r>
              <a:rPr lang="ar-SA" altLang="ar-SA" smtClean="0"/>
              <a:t>المستوى الثاني</a:t>
            </a:r>
          </a:p>
          <a:p>
            <a:pPr lvl="2"/>
            <a:r>
              <a:rPr lang="ar-SA" altLang="ar-SA" smtClean="0"/>
              <a:t>المستوى الثالث</a:t>
            </a:r>
          </a:p>
          <a:p>
            <a:pPr lvl="3"/>
            <a:r>
              <a:rPr lang="ar-SA" altLang="ar-SA" smtClean="0"/>
              <a:t>المستوى الرابع</a:t>
            </a:r>
          </a:p>
          <a:p>
            <a:pPr lvl="4"/>
            <a:r>
              <a:rPr lang="ar-SA" altLang="ar-SA" smtClean="0"/>
              <a:t>المستوى الخامس</a:t>
            </a:r>
          </a:p>
        </p:txBody>
      </p:sp>
      <p:sp>
        <p:nvSpPr>
          <p:cNvPr id="1028" name="Rectangle 4"/>
          <p:cNvSpPr>
            <a:spLocks noGrp="1" noChangeArrowheads="1"/>
          </p:cNvSpPr>
          <p:nvPr>
            <p:ph type="dt" sz="half" idx="2"/>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cs typeface="+mn-cs"/>
              </a:defRPr>
            </a:lvl1pPr>
          </a:lstStyle>
          <a:p>
            <a:pPr>
              <a:defRPr/>
            </a:pPr>
            <a:endParaRPr lang="en-US"/>
          </a:p>
        </p:txBody>
      </p:sp>
      <p:sp>
        <p:nvSpPr>
          <p:cNvPr id="1030" name="Rectangle 6"/>
          <p:cNvSpPr>
            <a:spLocks noGrp="1" noChangeArrowheads="1"/>
          </p:cNvSpPr>
          <p:nvPr>
            <p:ph type="sldNum" sz="quarter" idx="4"/>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b="0">
                <a:cs typeface="+mn-cs"/>
              </a:defRPr>
            </a:lvl1pPr>
          </a:lstStyle>
          <a:p>
            <a:pPr>
              <a:defRPr/>
            </a:pPr>
            <a:fld id="{D8BAD479-3D3C-4C2D-8983-4C2C1B58B1F5}" type="slidenum">
              <a:rPr lang="ar-SA"/>
              <a:pPr>
                <a:defRPr/>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1"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1"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1"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1"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1"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1"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1"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www.wepal.net/library/?app=content.list&amp;level=11&amp;semester=1&amp;subject=10&amp;type=2&amp;submit=submit"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hyperlink" Target="https://www.wepal.net/library/?app=content.list&amp;level=11&amp;semester=1&amp;subject=10&amp;type=2&amp;submit=submit"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a:grpSpLocks/>
          </p:cNvGrpSpPr>
          <p:nvPr/>
        </p:nvGrpSpPr>
        <p:grpSpPr bwMode="auto">
          <a:xfrm>
            <a:off x="2484438" y="0"/>
            <a:ext cx="5072062" cy="3071813"/>
            <a:chOff x="1968" y="144"/>
            <a:chExt cx="2112" cy="1008"/>
          </a:xfrm>
        </p:grpSpPr>
        <p:sp>
          <p:nvSpPr>
            <p:cNvPr id="4" name="Oval 9"/>
            <p:cNvSpPr>
              <a:spLocks noChangeArrowheads="1"/>
            </p:cNvSpPr>
            <p:nvPr/>
          </p:nvSpPr>
          <p:spPr bwMode="auto">
            <a:xfrm>
              <a:off x="1968" y="144"/>
              <a:ext cx="2112" cy="1008"/>
            </a:xfrm>
            <a:prstGeom prst="ellipse">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pPr>
                <a:defRPr/>
              </a:pPr>
              <a:endParaRPr lang="ar-SA" dirty="0"/>
            </a:p>
          </p:txBody>
        </p:sp>
        <p:sp>
          <p:nvSpPr>
            <p:cNvPr id="5" name="WordArt 8"/>
            <p:cNvSpPr>
              <a:spLocks noChangeArrowheads="1" noChangeShapeType="1" noTextEdit="1"/>
            </p:cNvSpPr>
            <p:nvPr/>
          </p:nvSpPr>
          <p:spPr bwMode="auto">
            <a:xfrm>
              <a:off x="2400" y="336"/>
              <a:ext cx="1008" cy="486"/>
            </a:xfrm>
            <a:prstGeom prst="rect">
              <a:avLst/>
            </a:prstGeom>
          </p:spPr>
          <p:style>
            <a:lnRef idx="0">
              <a:schemeClr val="accent2"/>
            </a:lnRef>
            <a:fillRef idx="3">
              <a:schemeClr val="accent2"/>
            </a:fillRef>
            <a:effectRef idx="3">
              <a:schemeClr val="accent2"/>
            </a:effectRef>
            <a:fontRef idx="minor">
              <a:schemeClr val="lt1"/>
            </a:fontRef>
          </p:style>
          <p:txBody>
            <a:bodyPr wrap="none" fromWordArt="1">
              <a:prstTxWarp prst="textPlain">
                <a:avLst>
                  <a:gd name="adj" fmla="val 48602"/>
                </a:avLst>
              </a:prstTxWarp>
            </a:bodyPr>
            <a:lstStyle/>
            <a:p>
              <a:pPr algn="ctr">
                <a:defRPr/>
              </a:pPr>
              <a:r>
                <a:rPr lang="ar-SA" sz="5400" kern="10" dirty="0">
                  <a:ln w="9525">
                    <a:noFill/>
                    <a:round/>
                    <a:headEnd/>
                    <a:tailEnd/>
                  </a:ln>
                  <a:latin typeface="Simplified Arabic" pitchFamily="18" charset="-78"/>
                  <a:cs typeface="Simplified Arabic" pitchFamily="18" charset="-78"/>
                </a:rPr>
                <a:t>السلم والحرب </a:t>
              </a:r>
            </a:p>
            <a:p>
              <a:pPr algn="ctr">
                <a:defRPr/>
              </a:pPr>
              <a:r>
                <a:rPr lang="ar-SA" sz="5400" kern="10" dirty="0">
                  <a:ln w="9525">
                    <a:noFill/>
                    <a:round/>
                    <a:headEnd/>
                    <a:tailEnd/>
                  </a:ln>
                  <a:latin typeface="Simplified Arabic" pitchFamily="18" charset="-78"/>
                  <a:cs typeface="Simplified Arabic" pitchFamily="18" charset="-78"/>
                </a:rPr>
                <a:t>في الفكر الاسلامي</a:t>
              </a:r>
            </a:p>
          </p:txBody>
        </p:sp>
      </p:grpSp>
      <p:sp>
        <p:nvSpPr>
          <p:cNvPr id="6" name="Oval 8"/>
          <p:cNvSpPr>
            <a:spLocks noChangeArrowheads="1"/>
          </p:cNvSpPr>
          <p:nvPr/>
        </p:nvSpPr>
        <p:spPr bwMode="auto">
          <a:xfrm>
            <a:off x="2571750" y="3214688"/>
            <a:ext cx="4429125" cy="3286125"/>
          </a:xfrm>
          <a:prstGeom prst="ellipse">
            <a:avLst/>
          </a:prstGeom>
          <a:solidFill>
            <a:srgbClr val="FFFF00"/>
          </a:solidFill>
          <a:ln w="9525">
            <a:solidFill>
              <a:schemeClr val="tx1"/>
            </a:solidFill>
            <a:round/>
            <a:headEnd/>
            <a:tailEnd/>
          </a:ln>
        </p:spPr>
        <p:txBody>
          <a:bodyPr wrap="none" anchor="ct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algn="ctr" eaLnBrk="1" hangingPunct="1"/>
            <a:r>
              <a:rPr lang="ar-SA" altLang="ar-SA" sz="5400">
                <a:solidFill>
                  <a:srgbClr val="009900"/>
                </a:solidFill>
                <a:latin typeface="Simplified Arabic" pitchFamily="18" charset="-78"/>
                <a:cs typeface="Simplified Arabic" pitchFamily="18" charset="-78"/>
              </a:rPr>
              <a:t>مدرس </a:t>
            </a:r>
            <a:r>
              <a:rPr lang="ar-SA" altLang="ar-SA" sz="5400" smtClean="0">
                <a:solidFill>
                  <a:srgbClr val="009900"/>
                </a:solidFill>
                <a:latin typeface="Simplified Arabic" pitchFamily="18" charset="-78"/>
                <a:cs typeface="Simplified Arabic" pitchFamily="18" charset="-78"/>
              </a:rPr>
              <a:t>المادة:</a:t>
            </a:r>
            <a:endParaRPr lang="ar-SA" altLang="ar-SA" sz="5400">
              <a:solidFill>
                <a:srgbClr val="009900"/>
              </a:solidFill>
              <a:latin typeface="Simplified Arabic" pitchFamily="18" charset="-78"/>
              <a:cs typeface="Simplified Arabic" pitchFamily="18" charset="-78"/>
            </a:endParaRPr>
          </a:p>
          <a:p>
            <a:pPr algn="ctr" eaLnBrk="1" hangingPunct="1"/>
            <a:r>
              <a:rPr lang="ar-SA" altLang="ar-SA" sz="5400" dirty="0">
                <a:solidFill>
                  <a:srgbClr val="009900"/>
                </a:solidFill>
                <a:latin typeface="Simplified Arabic" pitchFamily="18" charset="-78"/>
                <a:cs typeface="Simplified Arabic" pitchFamily="18" charset="-78"/>
              </a:rPr>
              <a:t>أ. احمد عابد</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outHorizontal)">
                                      <p:cBhvr>
                                        <p:cTn id="7" dur="500"/>
                                        <p:tgtEl>
                                          <p:spTgt spid="2"/>
                                        </p:tgtEl>
                                      </p:cBhvr>
                                    </p:animEffect>
                                  </p:childTnLst>
                                </p:cTn>
                              </p:par>
                              <p:par>
                                <p:cTn id="8" presetID="24"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 to="" calcmode="lin" valueType="num">
                                      <p:cBhvr>
                                        <p:cTn id="10" dur="1" fill="hold"/>
                                        <p:tgtEl>
                                          <p:spTgt spid="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p:cNvGrpSpPr>
            <a:grpSpLocks/>
          </p:cNvGrpSpPr>
          <p:nvPr/>
        </p:nvGrpSpPr>
        <p:grpSpPr bwMode="auto">
          <a:xfrm>
            <a:off x="899052" y="360341"/>
            <a:ext cx="7778048" cy="1447800"/>
            <a:chOff x="6" y="796"/>
            <a:chExt cx="5841" cy="912"/>
          </a:xfrm>
          <a:solidFill>
            <a:srgbClr val="00B0F0"/>
          </a:solidFill>
        </p:grpSpPr>
        <p:sp>
          <p:nvSpPr>
            <p:cNvPr id="96260" name="AutoShape 3"/>
            <p:cNvSpPr>
              <a:spLocks noChangeArrowheads="1"/>
            </p:cNvSpPr>
            <p:nvPr/>
          </p:nvSpPr>
          <p:spPr bwMode="auto">
            <a:xfrm>
              <a:off x="980" y="796"/>
              <a:ext cx="4560" cy="912"/>
            </a:xfrm>
            <a:prstGeom prst="octagon">
              <a:avLst>
                <a:gd name="adj" fmla="val 29287"/>
              </a:avLst>
            </a:prstGeom>
            <a:grpFill/>
            <a:ln w="9525">
              <a:solidFill>
                <a:schemeClr val="tx1"/>
              </a:solidFill>
              <a:miter lim="800000"/>
              <a:headEnd/>
              <a:tailEnd/>
            </a:ln>
            <a:effectLst>
              <a:prstShdw prst="shdw13" dist="53882" dir="13500000">
                <a:schemeClr val="hlink"/>
              </a:prstShdw>
            </a:effectLst>
          </p:spPr>
          <p:txBody>
            <a:bodyPr wrap="none" anchor="ctr"/>
            <a:lstStyle/>
            <a:p>
              <a:pPr>
                <a:defRPr/>
              </a:pPr>
              <a:endParaRPr lang="ar-SA"/>
            </a:p>
          </p:txBody>
        </p:sp>
        <p:sp>
          <p:nvSpPr>
            <p:cNvPr id="96261" name="WordArt 4"/>
            <p:cNvSpPr>
              <a:spLocks noChangeArrowheads="1" noChangeShapeType="1" noTextEdit="1"/>
            </p:cNvSpPr>
            <p:nvPr/>
          </p:nvSpPr>
          <p:spPr bwMode="auto">
            <a:xfrm>
              <a:off x="6" y="884"/>
              <a:ext cx="5841" cy="672"/>
            </a:xfrm>
            <a:prstGeom prst="rect">
              <a:avLst/>
            </a:prstGeom>
            <a:solidFill>
              <a:srgbClr val="FFFF00"/>
            </a:solidFill>
          </p:spPr>
          <p:txBody>
            <a:bodyPr wrap="none" fromWordArt="1">
              <a:prstTxWarp prst="textPlain">
                <a:avLst>
                  <a:gd name="adj" fmla="val 49715"/>
                </a:avLst>
              </a:prstTxWarp>
            </a:bodyPr>
            <a:lstStyle/>
            <a:p>
              <a:pPr algn="ctr">
                <a:defRPr/>
              </a:pPr>
              <a:r>
                <a:rPr lang="ar-SA" sz="4400" kern="10" dirty="0">
                  <a:ln w="19050">
                    <a:solidFill>
                      <a:srgbClr val="99CCFF"/>
                    </a:solidFill>
                    <a:round/>
                    <a:headEnd/>
                    <a:tailEnd/>
                  </a:ln>
                  <a:solidFill>
                    <a:srgbClr val="002060"/>
                  </a:solidFill>
                  <a:effectLst>
                    <a:outerShdw dist="35921" dir="2700000" algn="ctr" rotWithShape="0">
                      <a:srgbClr val="990000"/>
                    </a:outerShdw>
                  </a:effectLst>
                  <a:latin typeface="Simplified Arabic" pitchFamily="18" charset="-78"/>
                  <a:cs typeface="Simplified Arabic" pitchFamily="18" charset="-78"/>
                </a:rPr>
                <a:t>تابع قواعد واحكام الحرب (الجهاد) في الاسلام</a:t>
              </a:r>
            </a:p>
          </p:txBody>
        </p:sp>
      </p:grpSp>
      <p:sp>
        <p:nvSpPr>
          <p:cNvPr id="12291" name="تمرير عمودي 2"/>
          <p:cNvSpPr>
            <a:spLocks noChangeArrowheads="1"/>
          </p:cNvSpPr>
          <p:nvPr/>
        </p:nvSpPr>
        <p:spPr bwMode="auto">
          <a:xfrm>
            <a:off x="395288" y="1989138"/>
            <a:ext cx="8497887" cy="4535487"/>
          </a:xfrm>
          <a:prstGeom prst="verticalScroll">
            <a:avLst>
              <a:gd name="adj" fmla="val 12500"/>
            </a:avLst>
          </a:prstGeom>
          <a:solidFill>
            <a:schemeClr val="accent1"/>
          </a:solidFill>
          <a:ln w="9525" algn="ctr">
            <a:solidFill>
              <a:schemeClr val="tx1"/>
            </a:solidFill>
            <a:round/>
            <a:headEnd/>
            <a:tailEnd/>
          </a:ln>
        </p:spPr>
        <p:txBody>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r>
              <a:rPr lang="ar-SA" altLang="ar-SA"/>
              <a:t>2- عدم مفاجأة الكفار بالغارة ، الا اذا هم بدأوا بذلك</a:t>
            </a:r>
          </a:p>
          <a:p>
            <a:pPr eaLnBrk="1" hangingPunct="1"/>
            <a:r>
              <a:rPr lang="ar-SA" altLang="ar-SA"/>
              <a:t>3- حماية ارواح المدنيين الذين لا علاقة لهم بالحرب</a:t>
            </a:r>
          </a:p>
          <a:p>
            <a:pPr eaLnBrk="1" hangingPunct="1"/>
            <a:r>
              <a:rPr lang="ar-SA" altLang="ar-SA"/>
              <a:t>4- حماية الاسرى ، وعدم التعرض لهم بالاذى والتعذيب</a:t>
            </a:r>
          </a:p>
          <a:p>
            <a:pPr eaLnBrk="1" hangingPunct="1"/>
            <a:r>
              <a:rPr lang="ar-SA" altLang="ar-SA"/>
              <a:t>5- عدم انتهاك حرمات الموتى ، وذلك بعدم التمثيل بجثث القتلى من العدو</a:t>
            </a:r>
          </a:p>
          <a:p>
            <a:pPr eaLnBrk="1" hangingPunct="1"/>
            <a:r>
              <a:rPr lang="ar-SA" altLang="ar-SA"/>
              <a:t>6- عدم التعرض للسفراء والمبعوثين ، وتوفير الحماية اللازمة لهم حتى يؤدوا مهمتهم ، ويتم تامينهم حتى يخرجوا من دولة الاسلام</a:t>
            </a:r>
          </a:p>
          <a:p>
            <a:pPr eaLnBrk="1" hangingPunct="1"/>
            <a:endParaRPr lang="ar-SA" altLang="ar-SA"/>
          </a:p>
          <a:p>
            <a:pPr eaLnBrk="1" hangingPunct="1"/>
            <a:r>
              <a:rPr lang="ar-SA" altLang="ar-SA">
                <a:solidFill>
                  <a:schemeClr val="bg1"/>
                </a:solidFill>
              </a:rPr>
              <a:t>الحصانة الدبلوماسية : ان السفراء والمبعوثين بين الدول المتحاربة ، لهم الحماية التامة داخل الدولة التي بعثوا لها حتى يؤدوا مهامهم ويرجعوا الى بلادهم</a:t>
            </a:r>
          </a:p>
        </p:txBody>
      </p:sp>
      <p:sp>
        <p:nvSpPr>
          <p:cNvPr id="6" name="ZoneTexte 1">
            <a:hlinkClick r:id="rId2"/>
          </p:cNvPr>
          <p:cNvSpPr txBox="1"/>
          <p:nvPr/>
        </p:nvSpPr>
        <p:spPr>
          <a:xfrm>
            <a:off x="0" y="6688723"/>
            <a:ext cx="1212657" cy="169277"/>
          </a:xfrm>
          <a:prstGeom prst="rect">
            <a:avLst/>
          </a:prstGeom>
          <a:noFill/>
        </p:spPr>
        <p:txBody>
          <a:bodyPr wrap="square" rtlCol="1">
            <a:spAutoFit/>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500" dirty="0" smtClean="0">
                <a:solidFill>
                  <a:schemeClr val="bg2"/>
                </a:solidFill>
                <a:hlinkClick r:id="rId2"/>
              </a:rPr>
              <a:t>امتحانات التربية الاسلامية للصف الحادي عشر</a:t>
            </a:r>
            <a:endParaRPr lang="ar-SA" sz="500" dirty="0">
              <a:solidFill>
                <a:schemeClr val="bg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p:cNvGrpSpPr>
            <a:grpSpLocks/>
          </p:cNvGrpSpPr>
          <p:nvPr/>
        </p:nvGrpSpPr>
        <p:grpSpPr bwMode="auto">
          <a:xfrm>
            <a:off x="1785918" y="357166"/>
            <a:ext cx="6072230" cy="1447800"/>
            <a:chOff x="672" y="794"/>
            <a:chExt cx="4560" cy="912"/>
          </a:xfrm>
          <a:solidFill>
            <a:srgbClr val="00B0F0"/>
          </a:solidFill>
        </p:grpSpPr>
        <p:sp>
          <p:nvSpPr>
            <p:cNvPr id="96260" name="AutoShape 3"/>
            <p:cNvSpPr>
              <a:spLocks noChangeArrowheads="1"/>
            </p:cNvSpPr>
            <p:nvPr/>
          </p:nvSpPr>
          <p:spPr bwMode="auto">
            <a:xfrm>
              <a:off x="672" y="794"/>
              <a:ext cx="4560" cy="912"/>
            </a:xfrm>
            <a:prstGeom prst="octagon">
              <a:avLst>
                <a:gd name="adj" fmla="val 29287"/>
              </a:avLst>
            </a:prstGeom>
            <a:grpFill/>
            <a:ln w="9525">
              <a:solidFill>
                <a:schemeClr val="tx1"/>
              </a:solidFill>
              <a:miter lim="800000"/>
              <a:headEnd/>
              <a:tailEnd/>
            </a:ln>
            <a:effectLst>
              <a:prstShdw prst="shdw13" dist="53882" dir="13500000">
                <a:schemeClr val="hlink"/>
              </a:prstShdw>
            </a:effectLst>
          </p:spPr>
          <p:txBody>
            <a:bodyPr wrap="none" anchor="ctr"/>
            <a:lstStyle/>
            <a:p>
              <a:pPr>
                <a:defRPr/>
              </a:pPr>
              <a:endParaRPr lang="ar-SA"/>
            </a:p>
          </p:txBody>
        </p:sp>
        <p:sp>
          <p:nvSpPr>
            <p:cNvPr id="96261" name="WordArt 4"/>
            <p:cNvSpPr>
              <a:spLocks noChangeArrowheads="1" noChangeShapeType="1" noTextEdit="1"/>
            </p:cNvSpPr>
            <p:nvPr/>
          </p:nvSpPr>
          <p:spPr bwMode="auto">
            <a:xfrm>
              <a:off x="887" y="884"/>
              <a:ext cx="4077" cy="672"/>
            </a:xfrm>
            <a:prstGeom prst="rect">
              <a:avLst/>
            </a:prstGeom>
            <a:solidFill>
              <a:srgbClr val="92D050"/>
            </a:solidFill>
          </p:spPr>
          <p:txBody>
            <a:bodyPr wrap="none" fromWordArt="1">
              <a:prstTxWarp prst="textPlain">
                <a:avLst>
                  <a:gd name="adj" fmla="val 49715"/>
                </a:avLst>
              </a:prstTxWarp>
            </a:bodyPr>
            <a:lstStyle/>
            <a:p>
              <a:pPr algn="ctr">
                <a:defRPr/>
              </a:pPr>
              <a:r>
                <a:rPr lang="ar-SA" sz="4400" kern="10" dirty="0">
                  <a:ln w="19050">
                    <a:solidFill>
                      <a:srgbClr val="99CCFF"/>
                    </a:solidFill>
                    <a:round/>
                    <a:headEnd/>
                    <a:tailEnd/>
                  </a:ln>
                  <a:solidFill>
                    <a:srgbClr val="C00000"/>
                  </a:solidFill>
                  <a:effectLst>
                    <a:outerShdw dist="35921" dir="2700000" algn="ctr" rotWithShape="0">
                      <a:srgbClr val="990000"/>
                    </a:outerShdw>
                  </a:effectLst>
                  <a:latin typeface="Simplified Arabic" pitchFamily="18" charset="-78"/>
                  <a:cs typeface="Simplified Arabic" pitchFamily="18" charset="-78"/>
                </a:rPr>
                <a:t>ملاحظة مهمة</a:t>
              </a:r>
            </a:p>
          </p:txBody>
        </p:sp>
      </p:grpSp>
      <p:sp>
        <p:nvSpPr>
          <p:cNvPr id="3" name="موجة مزدوجة 2"/>
          <p:cNvSpPr/>
          <p:nvPr/>
        </p:nvSpPr>
        <p:spPr bwMode="auto">
          <a:xfrm>
            <a:off x="971550" y="2276475"/>
            <a:ext cx="7223125" cy="2736850"/>
          </a:xfrm>
          <a:prstGeom prst="doubleWave">
            <a:avLst>
              <a:gd name="adj1" fmla="val 6250"/>
              <a:gd name="adj2" fmla="val -401"/>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rtlCol="1"/>
          <a:lstStyle/>
          <a:p>
            <a:pPr>
              <a:defRPr/>
            </a:pPr>
            <a:r>
              <a:rPr lang="ar-SA" dirty="0"/>
              <a:t>لقد سبق الاسلام سائر الامم والتشريعات بإعطاء الحصانة الدبلوماسية للمبعوثين والرسل ، </a:t>
            </a:r>
            <a:r>
              <a:rPr lang="ar-SA" dirty="0">
                <a:solidFill>
                  <a:srgbClr val="FF0000"/>
                </a:solidFill>
              </a:rPr>
              <a:t>فيما عرف بعهد الامان</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331913" y="373063"/>
            <a:ext cx="6840537" cy="830262"/>
          </a:xfrm>
          <a:prstGeom prst="rect">
            <a:avLst/>
          </a:prstGeom>
          <a:solidFill>
            <a:schemeClr val="hlink"/>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E9EE0A"/>
            </a:extrusionClr>
          </a:sp3d>
        </p:spPr>
        <p:txBody>
          <a:bodyPr>
            <a:spAutoFit/>
            <a:flatTx/>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r>
              <a:rPr lang="ar-SA" altLang="ar-SA" sz="4800"/>
              <a:t>موقف الاسلام من الاسرى</a:t>
            </a:r>
            <a:endParaRPr lang="en-US" altLang="ar-SA" sz="4800"/>
          </a:p>
        </p:txBody>
      </p:sp>
      <p:sp>
        <p:nvSpPr>
          <p:cNvPr id="2" name="مخطط انسيابي: عرض 1"/>
          <p:cNvSpPr/>
          <p:nvPr/>
        </p:nvSpPr>
        <p:spPr bwMode="auto">
          <a:xfrm>
            <a:off x="468313" y="1773238"/>
            <a:ext cx="8351837" cy="4319587"/>
          </a:xfrm>
          <a:prstGeom prst="flowChartDisplay">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rtlCol="1"/>
          <a:lstStyle/>
          <a:p>
            <a:pPr>
              <a:defRPr/>
            </a:pPr>
            <a:r>
              <a:rPr lang="ar-SA" dirty="0"/>
              <a:t>1- اوجب الاسلام معاملة الاسرى بالإنسانية والاحسان اليهم ، وحفظ كرامتهم.</a:t>
            </a:r>
          </a:p>
          <a:p>
            <a:pPr>
              <a:defRPr/>
            </a:pPr>
            <a:r>
              <a:rPr lang="ar-SA" dirty="0"/>
              <a:t>لقوله تعالى (وَيُطْعِمُونَ الطَّعَامَ عَلَى حُبِّهِ مِسْكِينًا وَيَتِيمًا وَأَسِيرًا () إنَّمَا نُطْعِمُكُمْ لِوَجْهِ اللَّهِ لا نُرِيدُ مِنكُمْ جَزَاء وَلا شُكُورًا)</a:t>
            </a:r>
          </a:p>
          <a:p>
            <a:pPr>
              <a:defRPr/>
            </a:pPr>
            <a:r>
              <a:rPr lang="ar-SA" dirty="0"/>
              <a:t>2- حدد الاسلام مصيرهم بحكمين كما بينته الآية الكريمة في قوله تعالى (فَإِذَا لَقِيتُمُ الَّذِينَ كَفَرُوا فَضَرْبَ الرِّقَابِ حَتَّى إِذَا أَثْخَنتُمُوهُمْ فَشُدُّوا الْوَثَاقَ فَإِمَّا مَنًّا بَعْدُ وَإِمَّا فِدَاء حَتَّى تَضَعَ الْحَرْبُ أَوْزَارَهَا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ppt_w</p:attrName>
                                        </p:attrNameLst>
                                      </p:cBhvr>
                                      <p:tavLst>
                                        <p:tav tm="0">
                                          <p:val>
                                            <p:fltVal val="0"/>
                                          </p:val>
                                        </p:tav>
                                        <p:tav tm="100000">
                                          <p:val>
                                            <p:strVal val="#ppt_w"/>
                                          </p:val>
                                        </p:tav>
                                      </p:tavLst>
                                    </p:anim>
                                    <p:anim calcmode="lin" valueType="num">
                                      <p:cBhvr>
                                        <p:cTn id="8" dur="1000" fill="hold"/>
                                        <p:tgtEl>
                                          <p:spTgt spid="3074"/>
                                        </p:tgtEl>
                                        <p:attrNameLst>
                                          <p:attrName>ppt_h</p:attrName>
                                        </p:attrNameLst>
                                      </p:cBhvr>
                                      <p:tavLst>
                                        <p:tav tm="0">
                                          <p:val>
                                            <p:fltVal val="0"/>
                                          </p:val>
                                        </p:tav>
                                        <p:tav tm="100000">
                                          <p:val>
                                            <p:strVal val="#ppt_h"/>
                                          </p:val>
                                        </p:tav>
                                      </p:tavLst>
                                    </p:anim>
                                    <p:anim calcmode="lin" valueType="num">
                                      <p:cBhvr>
                                        <p:cTn id="9" dur="1000" fill="hold"/>
                                        <p:tgtEl>
                                          <p:spTgt spid="307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07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684213" y="1412875"/>
            <a:ext cx="8135937" cy="792163"/>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flatTx/>
          </a:bodyPr>
          <a:lstStyle/>
          <a:p>
            <a:pPr algn="ctr">
              <a:defRPr/>
            </a:pPr>
            <a:r>
              <a:rPr lang="ar-SA" sz="3200" dirty="0">
                <a:latin typeface="Arial" pitchFamily="34" charset="0"/>
                <a:cs typeface="Arial" pitchFamily="34" charset="0"/>
              </a:rPr>
              <a:t>الحكم الاول : المن ، وهو اعتاقهم لوجه الله تعالى بدون مقابل</a:t>
            </a:r>
            <a:endParaRPr lang="en-US" sz="3200" dirty="0">
              <a:latin typeface="Arial" pitchFamily="34" charset="0"/>
              <a:cs typeface="Arial" pitchFamily="34" charset="0"/>
            </a:endParaRPr>
          </a:p>
        </p:txBody>
      </p:sp>
      <p:grpSp>
        <p:nvGrpSpPr>
          <p:cNvPr id="4" name="Group 10"/>
          <p:cNvGrpSpPr>
            <a:grpSpLocks/>
          </p:cNvGrpSpPr>
          <p:nvPr/>
        </p:nvGrpSpPr>
        <p:grpSpPr bwMode="auto">
          <a:xfrm>
            <a:off x="3124200" y="228600"/>
            <a:ext cx="3463925" cy="1039813"/>
            <a:chOff x="1968" y="144"/>
            <a:chExt cx="2182" cy="1008"/>
          </a:xfrm>
        </p:grpSpPr>
        <p:sp>
          <p:nvSpPr>
            <p:cNvPr id="3077" name="Oval 9"/>
            <p:cNvSpPr>
              <a:spLocks noChangeArrowheads="1"/>
            </p:cNvSpPr>
            <p:nvPr/>
          </p:nvSpPr>
          <p:spPr bwMode="auto">
            <a:xfrm>
              <a:off x="1968" y="144"/>
              <a:ext cx="2112" cy="1008"/>
            </a:xfrm>
            <a:prstGeom prst="ellipse">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pPr>
                <a:defRPr/>
              </a:pPr>
              <a:endParaRPr lang="ar-SA" dirty="0"/>
            </a:p>
          </p:txBody>
        </p:sp>
        <p:sp>
          <p:nvSpPr>
            <p:cNvPr id="3078" name="WordArt 8"/>
            <p:cNvSpPr>
              <a:spLocks noChangeArrowheads="1" noChangeShapeType="1" noTextEdit="1"/>
            </p:cNvSpPr>
            <p:nvPr/>
          </p:nvSpPr>
          <p:spPr bwMode="auto">
            <a:xfrm>
              <a:off x="1968" y="336"/>
              <a:ext cx="2182" cy="486"/>
            </a:xfrm>
            <a:prstGeom prst="rect">
              <a:avLst/>
            </a:prstGeom>
          </p:spPr>
          <p:style>
            <a:lnRef idx="0">
              <a:schemeClr val="accent2"/>
            </a:lnRef>
            <a:fillRef idx="3">
              <a:schemeClr val="accent2"/>
            </a:fillRef>
            <a:effectRef idx="3">
              <a:schemeClr val="accent2"/>
            </a:effectRef>
            <a:fontRef idx="minor">
              <a:schemeClr val="lt1"/>
            </a:fontRef>
          </p:style>
          <p:txBody>
            <a:bodyPr wrap="none" fromWordArt="1">
              <a:prstTxWarp prst="textPlain">
                <a:avLst>
                  <a:gd name="adj" fmla="val 48602"/>
                </a:avLst>
              </a:prstTxWarp>
            </a:bodyPr>
            <a:lstStyle/>
            <a:p>
              <a:pPr algn="ctr">
                <a:defRPr/>
              </a:pPr>
              <a:r>
                <a:rPr lang="ar-SA" sz="5400" kern="10" dirty="0">
                  <a:ln w="9525">
                    <a:noFill/>
                    <a:round/>
                    <a:headEnd/>
                    <a:tailEnd/>
                  </a:ln>
                </a:rPr>
                <a:t>تابع مصير الاسرى</a:t>
              </a:r>
            </a:p>
          </p:txBody>
        </p:sp>
      </p:grpSp>
      <p:sp>
        <p:nvSpPr>
          <p:cNvPr id="5" name="شكل بيضاوي 4"/>
          <p:cNvSpPr/>
          <p:nvPr/>
        </p:nvSpPr>
        <p:spPr bwMode="auto">
          <a:xfrm>
            <a:off x="539750" y="2492375"/>
            <a:ext cx="8064500" cy="4032250"/>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rtlCol="1"/>
          <a:lstStyle/>
          <a:p>
            <a:pPr>
              <a:defRPr/>
            </a:pPr>
            <a:r>
              <a:rPr lang="ar-SA" dirty="0"/>
              <a:t>1- المن : وهو العفو عنهم لوجه الله تعالى </a:t>
            </a:r>
          </a:p>
          <a:p>
            <a:pPr>
              <a:defRPr/>
            </a:pPr>
            <a:r>
              <a:rPr lang="ar-SA" dirty="0"/>
              <a:t>2- الفداء ، ويتم بعدة طرق:</a:t>
            </a:r>
          </a:p>
          <a:p>
            <a:pPr marL="457200" indent="-457200">
              <a:buFontTx/>
              <a:buAutoNum type="arabic1Minus"/>
              <a:defRPr/>
            </a:pPr>
            <a:r>
              <a:rPr lang="ar-SA" dirty="0"/>
              <a:t>مبادلتهم بأسرى المسلمين</a:t>
            </a:r>
          </a:p>
          <a:p>
            <a:pPr marL="457200" indent="-457200">
              <a:buFontTx/>
              <a:buAutoNum type="arabic1Minus"/>
              <a:defRPr/>
            </a:pPr>
            <a:r>
              <a:rPr lang="ar-SA" dirty="0"/>
              <a:t>مبادلتهم بأموال او غيرها من الامور المادية</a:t>
            </a:r>
          </a:p>
          <a:p>
            <a:pPr marL="457200" indent="-457200">
              <a:buFontTx/>
              <a:buAutoNum type="arabic1Minus"/>
              <a:defRPr/>
            </a:pPr>
            <a:r>
              <a:rPr lang="ar-SA" dirty="0"/>
              <a:t>مبادلتهم بمنفعة يقدمونها للمسلمين / كما حدث مع اسرى معركة بدر</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outHorizont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0-#ppt_w/2"/>
                                          </p:val>
                                        </p:tav>
                                        <p:tav tm="100000">
                                          <p:val>
                                            <p:strVal val="#ppt_x"/>
                                          </p:val>
                                        </p:tav>
                                      </p:tavLst>
                                    </p:anim>
                                    <p:anim calcmode="lin" valueType="num">
                                      <p:cBhvr additive="base">
                                        <p:cTn id="13"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WordArt 8"/>
          <p:cNvSpPr>
            <a:spLocks noChangeArrowheads="1" noChangeShapeType="1" noTextEdit="1"/>
          </p:cNvSpPr>
          <p:nvPr/>
        </p:nvSpPr>
        <p:spPr bwMode="auto">
          <a:xfrm>
            <a:off x="3810000" y="533400"/>
            <a:ext cx="1600200" cy="771525"/>
          </a:xfrm>
          <a:prstGeom prst="rect">
            <a:avLst/>
          </a:prstGeom>
        </p:spPr>
        <p:txBody>
          <a:bodyPr wrap="none" fromWordArt="1">
            <a:prstTxWarp prst="textPlain">
              <a:avLst>
                <a:gd name="adj" fmla="val 48602"/>
              </a:avLst>
            </a:prstTxWarp>
          </a:bodyPr>
          <a:lstStyle/>
          <a:p>
            <a:pPr algn="ctr" rtl="0"/>
            <a:endParaRPr lang="ar-SA" sz="5400" kern="10">
              <a:ln w="19050">
                <a:solidFill>
                  <a:schemeClr val="accent2"/>
                </a:solidFill>
                <a:round/>
                <a:headEnd/>
                <a:tailEnd/>
              </a:ln>
              <a:solidFill>
                <a:srgbClr val="E9EE0A"/>
              </a:solidFill>
              <a:effectLst>
                <a:outerShdw dist="35921" dir="2700000" algn="ctr" rotWithShape="0">
                  <a:srgbClr val="F4F404"/>
                </a:outerShdw>
              </a:effectLst>
              <a:latin typeface="Times New Roman"/>
              <a:cs typeface="Times New Roman"/>
            </a:endParaRPr>
          </a:p>
        </p:txBody>
      </p:sp>
      <p:sp>
        <p:nvSpPr>
          <p:cNvPr id="2" name="شكل بيضاوي 1"/>
          <p:cNvSpPr/>
          <p:nvPr/>
        </p:nvSpPr>
        <p:spPr bwMode="auto">
          <a:xfrm>
            <a:off x="2195513" y="260350"/>
            <a:ext cx="4608512" cy="914400"/>
          </a:xfrm>
          <a:prstGeom prst="ellipse">
            <a:avLst/>
          </a:prstGeom>
          <a:solidFill>
            <a:schemeClr val="accent6"/>
          </a:solidFill>
          <a:ln w="9525" cap="flat" cmpd="sng" algn="ctr">
            <a:solidFill>
              <a:schemeClr val="tx1"/>
            </a:solidFill>
            <a:prstDash val="solid"/>
            <a:round/>
            <a:headEnd type="none" w="med" len="med"/>
            <a:tailEnd type="none" w="med" len="med"/>
          </a:ln>
          <a:effectLst/>
        </p:spPr>
        <p:txBody>
          <a:bodyPr rtlCol="1"/>
          <a:lstStyle/>
          <a:p>
            <a:pPr>
              <a:defRPr/>
            </a:pPr>
            <a:r>
              <a:rPr lang="ar-SA" sz="2800" dirty="0">
                <a:solidFill>
                  <a:schemeClr val="bg1"/>
                </a:solidFill>
              </a:rPr>
              <a:t>هل انتشر الاسلام بالسيف</a:t>
            </a:r>
          </a:p>
        </p:txBody>
      </p:sp>
      <p:sp>
        <p:nvSpPr>
          <p:cNvPr id="3" name="مربع نص 2"/>
          <p:cNvSpPr txBox="1"/>
          <p:nvPr/>
        </p:nvSpPr>
        <p:spPr>
          <a:xfrm>
            <a:off x="539750" y="1484313"/>
            <a:ext cx="8064500" cy="1939925"/>
          </a:xfrm>
          <a:prstGeom prst="rect">
            <a:avLst/>
          </a:prstGeom>
          <a:solidFill>
            <a:schemeClr val="tx2">
              <a:lumMod val="50000"/>
              <a:lumOff val="50000"/>
            </a:schemeClr>
          </a:solidFill>
          <a:ln>
            <a:solidFill>
              <a:schemeClr val="accent1"/>
            </a:solidFill>
          </a:ln>
        </p:spPr>
        <p:txBody>
          <a:bodyPr rtlCol="1">
            <a:spAutoFit/>
          </a:bodyPr>
          <a:lstStyle/>
          <a:p>
            <a:pPr>
              <a:defRPr/>
            </a:pPr>
            <a:r>
              <a:rPr lang="ar-SA" dirty="0">
                <a:solidFill>
                  <a:schemeClr val="bg1"/>
                </a:solidFill>
              </a:rPr>
              <a:t>لقد افترى اعداء الاسلام على هذا الدين العظيم ، ولا زالوا يفترون ، بانه دين دموي يقوم على القتل والعنف وسفك الدماء .</a:t>
            </a:r>
          </a:p>
          <a:p>
            <a:pPr>
              <a:defRPr/>
            </a:pPr>
            <a:endParaRPr lang="ar-SA" dirty="0">
              <a:solidFill>
                <a:schemeClr val="bg1"/>
              </a:solidFill>
            </a:endParaRPr>
          </a:p>
          <a:p>
            <a:pPr>
              <a:defRPr/>
            </a:pPr>
            <a:endParaRPr lang="ar-SA" dirty="0">
              <a:solidFill>
                <a:schemeClr val="bg1"/>
              </a:solidFill>
            </a:endParaRPr>
          </a:p>
          <a:p>
            <a:pPr>
              <a:defRPr/>
            </a:pPr>
            <a:r>
              <a:rPr lang="ar-SA" dirty="0">
                <a:solidFill>
                  <a:srgbClr val="FF0000"/>
                </a:solidFill>
              </a:rPr>
              <a:t>وتتلخص تهمتهم بان الاسلام انتشر بالسيف ، وليس بالحكمة والموعظة الحسنة</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Oval 9"/>
          <p:cNvSpPr>
            <a:spLocks noChangeArrowheads="1"/>
          </p:cNvSpPr>
          <p:nvPr/>
        </p:nvSpPr>
        <p:spPr bwMode="auto">
          <a:xfrm>
            <a:off x="2771775" y="228600"/>
            <a:ext cx="3960813" cy="1184275"/>
          </a:xfrm>
          <a:prstGeom prst="ellipse">
            <a:avLst/>
          </a:prstGeom>
          <a:solidFill>
            <a:srgbClr val="FF0000"/>
          </a:solidFill>
          <a:ln w="9525">
            <a:solidFill>
              <a:schemeClr val="tx1"/>
            </a:solidFill>
            <a:round/>
            <a:headEnd/>
            <a:tailEnd/>
          </a:ln>
          <a:effectLst>
            <a:prstShdw prst="shdw13" dist="53882" dir="13500000">
              <a:srgbClr val="F4F404"/>
            </a:prstShdw>
          </a:effectLst>
        </p:spPr>
        <p:txBody>
          <a:bodyPr wrap="none" anchor="ct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r>
              <a:rPr lang="ar-SA" altLang="ar-SA" sz="3600">
                <a:solidFill>
                  <a:schemeClr val="bg1"/>
                </a:solidFill>
              </a:rPr>
              <a:t>بطلان  هذا الادعاء</a:t>
            </a:r>
          </a:p>
        </p:txBody>
      </p:sp>
      <p:sp>
        <p:nvSpPr>
          <p:cNvPr id="3" name="زاوية مطوية 2"/>
          <p:cNvSpPr/>
          <p:nvPr/>
        </p:nvSpPr>
        <p:spPr bwMode="auto">
          <a:xfrm>
            <a:off x="1258888" y="1628775"/>
            <a:ext cx="6265862" cy="4464050"/>
          </a:xfrm>
          <a:prstGeom prst="foldedCorner">
            <a:avLst/>
          </a:prstGeom>
          <a:solidFill>
            <a:srgbClr val="FFFF00"/>
          </a:solidFill>
          <a:ln w="9525" cap="flat" cmpd="sng" algn="ctr">
            <a:solidFill>
              <a:srgbClr val="FFFF00"/>
            </a:solidFill>
            <a:prstDash val="solid"/>
            <a:round/>
            <a:headEnd type="none" w="med" len="med"/>
            <a:tailEnd type="none" w="med" len="med"/>
          </a:ln>
          <a:effectLst/>
        </p:spPr>
        <p:txBody>
          <a:bodyPr rtlCol="1"/>
          <a:lstStyle/>
          <a:p>
            <a:pPr>
              <a:defRPr/>
            </a:pPr>
            <a:r>
              <a:rPr lang="ar-SA" dirty="0"/>
              <a:t>والذي يثبت بطلان هذا الادعاء امور كثيرة ، منها :</a:t>
            </a:r>
          </a:p>
          <a:p>
            <a:pPr>
              <a:defRPr/>
            </a:pPr>
            <a:endParaRPr lang="ar-SA" dirty="0"/>
          </a:p>
          <a:p>
            <a:pPr>
              <a:defRPr/>
            </a:pPr>
            <a:r>
              <a:rPr lang="ar-SA" dirty="0">
                <a:solidFill>
                  <a:schemeClr val="accent4"/>
                </a:solidFill>
              </a:rPr>
              <a:t>1- مكث النبي صلى الله عليه وسلم في مكة ثلاثة عشر عاما يدعو الناس بالحكمة والموعظة الحسنة ، بالرغم مما كان يتعرض له من الاذى هو واصحابه والعذاب ، ولم يؤثر عنه انه سفك دما او دعا الى قتل احد من زعماء قريش</a:t>
            </a:r>
          </a:p>
          <a:p>
            <a:pPr>
              <a:defRPr/>
            </a:pPr>
            <a:r>
              <a:rPr lang="ar-SA" dirty="0">
                <a:solidFill>
                  <a:schemeClr val="accent4"/>
                </a:solidFill>
              </a:rPr>
              <a:t>2- شرع الله الجهاد بعد الهجرة من اجل رد عدوان المشركين ، ودفعا لأذاهم</a:t>
            </a:r>
          </a:p>
          <a:p>
            <a:pPr>
              <a:defRPr/>
            </a:pPr>
            <a:r>
              <a:rPr lang="ar-SA" dirty="0">
                <a:solidFill>
                  <a:schemeClr val="accent4"/>
                </a:solidFill>
              </a:rPr>
              <a:t>3- السبب الرئيسي وراء الفتوحات الاسلامية في عهد الخلفاء الراشدين ، من اجل ازالة حواجز الدول الظالمة ، وايصال الدعوة الاسلامية الى الناس .</a:t>
            </a:r>
          </a:p>
          <a:p>
            <a:pPr>
              <a:defRPr/>
            </a:pPr>
            <a:endParaRPr lang="ar-SA" dirty="0">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2"/>
          <p:cNvSpPr>
            <a:spLocks noChangeArrowheads="1"/>
          </p:cNvSpPr>
          <p:nvPr/>
        </p:nvSpPr>
        <p:spPr bwMode="auto">
          <a:xfrm>
            <a:off x="285750" y="152400"/>
            <a:ext cx="8390706" cy="1332384"/>
          </a:xfrm>
          <a:prstGeom prst="star8">
            <a:avLst>
              <a:gd name="adj" fmla="val 38250"/>
            </a:avLst>
          </a:prstGeom>
          <a:solidFill>
            <a:srgbClr val="FF0000"/>
          </a:solidFill>
          <a:ln>
            <a:headEnd/>
            <a:tailEnd/>
          </a:ln>
        </p:spPr>
        <p:style>
          <a:lnRef idx="0">
            <a:schemeClr val="accent1"/>
          </a:lnRef>
          <a:fillRef idx="3">
            <a:schemeClr val="accent1"/>
          </a:fillRef>
          <a:effectRef idx="3">
            <a:schemeClr val="accent1"/>
          </a:effectRef>
          <a:fontRef idx="minor">
            <a:schemeClr val="lt1"/>
          </a:fontRef>
        </p:style>
        <p:txBody>
          <a:bodyPr wrap="none" anchor="ctr">
            <a:flatTx/>
          </a:bodyPr>
          <a:lstStyle/>
          <a:p>
            <a:pPr algn="ctr">
              <a:defRPr/>
            </a:pPr>
            <a:r>
              <a:rPr lang="ar-SA" sz="4400" dirty="0"/>
              <a:t>تابع تفنيد ادعاء ان الاسلام انتشر بحد السيف</a:t>
            </a:r>
            <a:endParaRPr lang="en-US" sz="4400" dirty="0">
              <a:solidFill>
                <a:srgbClr val="333300"/>
              </a:solidFill>
            </a:endParaRPr>
          </a:p>
        </p:txBody>
      </p:sp>
      <p:sp>
        <p:nvSpPr>
          <p:cNvPr id="18437" name="Text Box 5"/>
          <p:cNvSpPr txBox="1">
            <a:spLocks noChangeArrowheads="1"/>
          </p:cNvSpPr>
          <p:nvPr/>
        </p:nvSpPr>
        <p:spPr bwMode="auto">
          <a:xfrm>
            <a:off x="433388" y="5588000"/>
            <a:ext cx="8077200" cy="401638"/>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spcBef>
                <a:spcPct val="50000"/>
              </a:spcBef>
            </a:pPr>
            <a:endParaRPr lang="en-US" altLang="ar-SA" sz="4000"/>
          </a:p>
        </p:txBody>
      </p:sp>
      <p:sp>
        <p:nvSpPr>
          <p:cNvPr id="18438" name="مخطط انسيابي: معالجة 1"/>
          <p:cNvSpPr>
            <a:spLocks noChangeArrowheads="1"/>
          </p:cNvSpPr>
          <p:nvPr/>
        </p:nvSpPr>
        <p:spPr bwMode="auto">
          <a:xfrm>
            <a:off x="611188" y="1700213"/>
            <a:ext cx="7632700" cy="2314575"/>
          </a:xfrm>
          <a:prstGeom prst="flowChartProcess">
            <a:avLst/>
          </a:prstGeom>
          <a:solidFill>
            <a:schemeClr val="accent1"/>
          </a:solidFill>
          <a:ln w="9525" algn="ctr">
            <a:solidFill>
              <a:schemeClr val="tx1"/>
            </a:solidFill>
            <a:round/>
            <a:headEnd/>
            <a:tailEnd/>
          </a:ln>
        </p:spPr>
        <p:txBody>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r>
              <a:rPr lang="ar-SA" altLang="ar-SA"/>
              <a:t>4- سجل التاريخ ، ومازال ليومنا الالاف يدخلون في الاسلام بدون اكراه </a:t>
            </a:r>
          </a:p>
          <a:p>
            <a:pPr eaLnBrk="1" hangingPunct="1"/>
            <a:r>
              <a:rPr lang="ar-SA" altLang="ar-SA"/>
              <a:t> وخاصة في مراحل ضعف المسلمين ، وهزيمتهم </a:t>
            </a:r>
          </a:p>
          <a:p>
            <a:pPr eaLnBrk="1" hangingPunct="1"/>
            <a:endParaRPr lang="ar-SA" altLang="ar-SA"/>
          </a:p>
          <a:p>
            <a:pPr eaLnBrk="1" hangingPunct="1"/>
            <a:r>
              <a:rPr lang="ar-SA" altLang="ar-SA"/>
              <a:t>5- العقائد لا تستقر في النفوس ، تحت وطاة السيوف والقهر على الاطلاق</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nodeType="clickEffect">
                                  <p:stCondLst>
                                    <p:cond delay="0"/>
                                  </p:stCondLst>
                                  <p:childTnLst>
                                    <p:set>
                                      <p:cBhvr>
                                        <p:cTn id="6" dur="1" fill="hold">
                                          <p:stCondLst>
                                            <p:cond delay="0"/>
                                          </p:stCondLst>
                                        </p:cTn>
                                        <p:tgtEl>
                                          <p:spTgt spid="27650"/>
                                        </p:tgtEl>
                                        <p:attrNameLst>
                                          <p:attrName>style.visibility</p:attrName>
                                        </p:attrNameLst>
                                      </p:cBhvr>
                                      <p:to>
                                        <p:strVal val="visible"/>
                                      </p:to>
                                    </p:set>
                                    <p:anim calcmode="lin" valueType="num">
                                      <p:cBhvr>
                                        <p:cTn id="7" dur="5000" fill="hold"/>
                                        <p:tgtEl>
                                          <p:spTgt spid="27650"/>
                                        </p:tgtEl>
                                        <p:attrNameLst>
                                          <p:attrName>ppt_w</p:attrName>
                                        </p:attrNameLst>
                                      </p:cBhvr>
                                      <p:tavLst>
                                        <p:tav tm="0" fmla="#ppt_w*sin(2.5*pi*$)">
                                          <p:val>
                                            <p:fltVal val="0"/>
                                          </p:val>
                                        </p:tav>
                                        <p:tav tm="100000">
                                          <p:val>
                                            <p:fltVal val="1"/>
                                          </p:val>
                                        </p:tav>
                                      </p:tavLst>
                                    </p:anim>
                                    <p:anim calcmode="lin" valueType="num">
                                      <p:cBhvr>
                                        <p:cTn id="8" dur="5000" fill="hold"/>
                                        <p:tgtEl>
                                          <p:spTgt spid="2765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8" name="Rectangle 6"/>
          <p:cNvSpPr>
            <a:spLocks noChangeArrowheads="1"/>
          </p:cNvSpPr>
          <p:nvPr/>
        </p:nvSpPr>
        <p:spPr bwMode="auto">
          <a:xfrm>
            <a:off x="428625" y="2852738"/>
            <a:ext cx="7961313" cy="2736850"/>
          </a:xfrm>
          <a:prstGeom prst="rect">
            <a:avLst/>
          </a:prstGeom>
          <a:gradFill rotWithShape="0">
            <a:gsLst>
              <a:gs pos="0">
                <a:srgbClr val="F4F404"/>
              </a:gs>
              <a:gs pos="100000">
                <a:srgbClr val="BABA03"/>
              </a:gs>
            </a:gsLst>
            <a:path path="rect">
              <a:fillToRect l="100000" t="100000"/>
            </a:path>
          </a:gradFill>
          <a:ln w="9525">
            <a:solidFill>
              <a:schemeClr val="tx1"/>
            </a:solidFill>
            <a:miter lim="800000"/>
            <a:headEnd/>
            <a:tailEnd/>
          </a:ln>
          <a:effectLst>
            <a:outerShdw dist="107763" dir="2700000" algn="ctr" rotWithShape="0">
              <a:schemeClr val="accent2"/>
            </a:outerShdw>
          </a:effectLst>
        </p:spPr>
        <p:txBody>
          <a:bodyPr wrap="none" anchor="ct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r>
              <a:rPr lang="ar-SA" altLang="ar-SA" sz="3600"/>
              <a:t>لخص الصحابي الجليل ربعي بن عامر الهدف </a:t>
            </a:r>
          </a:p>
          <a:p>
            <a:pPr eaLnBrk="1" hangingPunct="1"/>
            <a:r>
              <a:rPr lang="ar-SA" altLang="ar-SA" sz="3600"/>
              <a:t>من الجهاد في حواره مع رستم قائد الفرس ، اروع </a:t>
            </a:r>
          </a:p>
          <a:p>
            <a:pPr eaLnBrk="1" hangingPunct="1"/>
            <a:r>
              <a:rPr lang="ar-SA" altLang="ar-SA" sz="3600"/>
              <a:t>تلخيص، بقوله : إن الله ابتعثنا لنخرج العباد من عبادة </a:t>
            </a:r>
          </a:p>
          <a:p>
            <a:pPr eaLnBrk="1" hangingPunct="1"/>
            <a:r>
              <a:rPr lang="ar-SA" altLang="ar-SA" sz="3600"/>
              <a:t>العباد الى عبدة الله ، ومن ضيق الدنيا الى سعة الدنيا </a:t>
            </a:r>
          </a:p>
          <a:p>
            <a:pPr eaLnBrk="1" hangingPunct="1"/>
            <a:r>
              <a:rPr lang="ar-SA" altLang="ar-SA" sz="3600"/>
              <a:t>والاخرة ، ومن جور الاديان الى عدل الاسلام</a:t>
            </a:r>
          </a:p>
        </p:txBody>
      </p:sp>
      <p:sp>
        <p:nvSpPr>
          <p:cNvPr id="19459" name="مخطط انسيابي: شريط مثقب 1"/>
          <p:cNvSpPr>
            <a:spLocks noChangeArrowheads="1"/>
          </p:cNvSpPr>
          <p:nvPr/>
        </p:nvSpPr>
        <p:spPr bwMode="auto">
          <a:xfrm>
            <a:off x="2555875" y="692150"/>
            <a:ext cx="4537075" cy="1008063"/>
          </a:xfrm>
          <a:prstGeom prst="flowChartPunchedTape">
            <a:avLst/>
          </a:prstGeom>
          <a:solidFill>
            <a:schemeClr val="accent1"/>
          </a:solidFill>
          <a:ln w="9525" algn="ctr">
            <a:solidFill>
              <a:schemeClr val="tx1"/>
            </a:solidFill>
            <a:round/>
            <a:headEnd/>
            <a:tailEnd/>
          </a:ln>
        </p:spPr>
        <p:txBody>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algn="ctr" eaLnBrk="1" hangingPunct="1"/>
            <a:r>
              <a:rPr lang="ar-SA" altLang="ar-SA" sz="4000"/>
              <a:t>إضـــاءة</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8678"/>
                                        </p:tgtEl>
                                        <p:attrNameLst>
                                          <p:attrName>style.visibility</p:attrName>
                                        </p:attrNameLst>
                                      </p:cBhvr>
                                      <p:to>
                                        <p:strVal val="visible"/>
                                      </p:to>
                                    </p:set>
                                    <p:animEffect transition="in" filter="strips(downLeft)">
                                      <p:cBhvr>
                                        <p:cTn id="7" dur="500"/>
                                        <p:tgtEl>
                                          <p:spTgt spid="28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8"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2195513" y="304800"/>
            <a:ext cx="5029200" cy="685800"/>
          </a:xfrm>
          <a:prstGeom prst="rect">
            <a:avLst/>
          </a:prstGeom>
          <a:solidFill>
            <a:srgbClr val="8CF9FC"/>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2"/>
            </a:extrusionClr>
          </a:sp3d>
        </p:spPr>
        <p:txBody>
          <a:bodyPr wrap="none" anchor="ctr">
            <a:flatTx/>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algn="ctr" eaLnBrk="1" hangingPunct="1"/>
            <a:r>
              <a:rPr lang="ar-SA" altLang="ar-SA" sz="3600"/>
              <a:t>اتعلم</a:t>
            </a:r>
            <a:endParaRPr lang="en-US" altLang="ar-SA" sz="3600"/>
          </a:p>
        </p:txBody>
      </p:sp>
      <p:sp>
        <p:nvSpPr>
          <p:cNvPr id="29700" name="AutoShape 4"/>
          <p:cNvSpPr>
            <a:spLocks noChangeArrowheads="1"/>
          </p:cNvSpPr>
          <p:nvPr/>
        </p:nvSpPr>
        <p:spPr bwMode="auto">
          <a:xfrm>
            <a:off x="285750" y="1500188"/>
            <a:ext cx="7467600" cy="3729037"/>
          </a:xfrm>
          <a:prstGeom prst="flowChartAlternateProcess">
            <a:avLst/>
          </a:prstGeom>
          <a:solidFill>
            <a:schemeClr val="accent2"/>
          </a:solidFill>
          <a:ln w="9525">
            <a:miter lim="800000"/>
            <a:headEnd/>
            <a:tailEnd/>
          </a:ln>
          <a:scene3d>
            <a:camera prst="legacyObliqueTopLeft"/>
            <a:lightRig rig="legacyFlat3" dir="t"/>
          </a:scene3d>
          <a:sp3d extrusionH="430200" prstMaterial="legacyMatte">
            <a:bevelT w="13500" h="13500" prst="angle"/>
            <a:bevelB w="13500" h="13500" prst="angle"/>
            <a:extrusionClr>
              <a:srgbClr val="E9EE0A"/>
            </a:extrusionClr>
          </a:sp3d>
        </p:spPr>
        <p:txBody>
          <a:bodyPr wrap="none" anchor="ctr">
            <a:flatTx/>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algn="ctr" eaLnBrk="1" hangingPunct="1"/>
            <a:r>
              <a:rPr lang="ar-SA" altLang="ar-SA" sz="3600">
                <a:solidFill>
                  <a:schemeClr val="bg1"/>
                </a:solidFill>
                <a:latin typeface="Arial" pitchFamily="34" charset="0"/>
                <a:cs typeface="Arial" pitchFamily="34" charset="0"/>
              </a:rPr>
              <a:t>اهداف الجهاد في الاسلام ، اهداف نبيلة تتعلق :</a:t>
            </a:r>
          </a:p>
          <a:p>
            <a:pPr algn="ctr" eaLnBrk="1" hangingPunct="1"/>
            <a:r>
              <a:rPr lang="ar-SA" altLang="ar-SA" sz="3600">
                <a:solidFill>
                  <a:schemeClr val="bg1"/>
                </a:solidFill>
                <a:latin typeface="Arial" pitchFamily="34" charset="0"/>
                <a:cs typeface="Arial" pitchFamily="34" charset="0"/>
              </a:rPr>
              <a:t>1- دحر المعتدي</a:t>
            </a:r>
          </a:p>
          <a:p>
            <a:pPr algn="ctr" eaLnBrk="1" hangingPunct="1"/>
            <a:r>
              <a:rPr lang="ar-SA" altLang="ar-SA" sz="3600">
                <a:solidFill>
                  <a:schemeClr val="bg1"/>
                </a:solidFill>
                <a:latin typeface="Arial" pitchFamily="34" charset="0"/>
                <a:cs typeface="Arial" pitchFamily="34" charset="0"/>
              </a:rPr>
              <a:t>2- نشر الدعوة الاسلامية</a:t>
            </a:r>
          </a:p>
          <a:p>
            <a:pPr algn="ctr" eaLnBrk="1" hangingPunct="1"/>
            <a:r>
              <a:rPr lang="ar-SA" altLang="ar-SA" sz="3600">
                <a:solidFill>
                  <a:schemeClr val="bg1"/>
                </a:solidFill>
                <a:latin typeface="Arial" pitchFamily="34" charset="0"/>
                <a:cs typeface="Arial" pitchFamily="34" charset="0"/>
              </a:rPr>
              <a:t>3- حماية الضعفاء ، ورفع الظلم عن المظلومين</a:t>
            </a:r>
          </a:p>
          <a:p>
            <a:pPr algn="ctr" eaLnBrk="1" hangingPunct="1"/>
            <a:endParaRPr lang="en-US" altLang="ar-SA" sz="360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p:cTn id="7" dur="1000" fill="hold"/>
                                        <p:tgtEl>
                                          <p:spTgt spid="29698"/>
                                        </p:tgtEl>
                                        <p:attrNameLst>
                                          <p:attrName>ppt_w</p:attrName>
                                        </p:attrNameLst>
                                      </p:cBhvr>
                                      <p:tavLst>
                                        <p:tav tm="0">
                                          <p:val>
                                            <p:fltVal val="0"/>
                                          </p:val>
                                        </p:tav>
                                        <p:tav tm="100000">
                                          <p:val>
                                            <p:strVal val="#ppt_w"/>
                                          </p:val>
                                        </p:tav>
                                      </p:tavLst>
                                    </p:anim>
                                    <p:anim calcmode="lin" valueType="num">
                                      <p:cBhvr>
                                        <p:cTn id="8" dur="1000" fill="hold"/>
                                        <p:tgtEl>
                                          <p:spTgt spid="29698"/>
                                        </p:tgtEl>
                                        <p:attrNameLst>
                                          <p:attrName>ppt_h</p:attrName>
                                        </p:attrNameLst>
                                      </p:cBhvr>
                                      <p:tavLst>
                                        <p:tav tm="0">
                                          <p:val>
                                            <p:fltVal val="0"/>
                                          </p:val>
                                        </p:tav>
                                        <p:tav tm="100000">
                                          <p:val>
                                            <p:strVal val="#ppt_h"/>
                                          </p:val>
                                        </p:tav>
                                      </p:tavLst>
                                    </p:anim>
                                    <p:anim calcmode="lin" valueType="num">
                                      <p:cBhvr>
                                        <p:cTn id="9" dur="1000" fill="hold"/>
                                        <p:tgtEl>
                                          <p:spTgt spid="2969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969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29700"/>
                                        </p:tgtEl>
                                        <p:attrNameLst>
                                          <p:attrName>style.visibility</p:attrName>
                                        </p:attrNameLst>
                                      </p:cBhvr>
                                      <p:to>
                                        <p:strVal val="visible"/>
                                      </p:to>
                                    </p:set>
                                    <p:anim calcmode="lin" valueType="num">
                                      <p:cBhvr>
                                        <p:cTn id="15" dur="500" fill="hold"/>
                                        <p:tgtEl>
                                          <p:spTgt spid="29700"/>
                                        </p:tgtEl>
                                        <p:attrNameLst>
                                          <p:attrName>ppt_w</p:attrName>
                                        </p:attrNameLst>
                                      </p:cBhvr>
                                      <p:tavLst>
                                        <p:tav tm="0">
                                          <p:val>
                                            <p:fltVal val="0"/>
                                          </p:val>
                                        </p:tav>
                                        <p:tav tm="100000">
                                          <p:val>
                                            <p:strVal val="#ppt_w"/>
                                          </p:val>
                                        </p:tav>
                                      </p:tavLst>
                                    </p:anim>
                                    <p:anim calcmode="lin" valueType="num">
                                      <p:cBhvr>
                                        <p:cTn id="16" dur="500" fill="hold"/>
                                        <p:tgtEl>
                                          <p:spTgt spid="2970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nimBg="1" autoUpdateAnimBg="0"/>
      <p:bldP spid="29700"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AutoShape 5" descr="تعريشة"/>
          <p:cNvSpPr>
            <a:spLocks noChangeArrowheads="1"/>
          </p:cNvSpPr>
          <p:nvPr/>
        </p:nvSpPr>
        <p:spPr bwMode="auto">
          <a:xfrm>
            <a:off x="1600200" y="228600"/>
            <a:ext cx="6705600" cy="1066800"/>
          </a:xfrm>
          <a:prstGeom prst="ribbon">
            <a:avLst>
              <a:gd name="adj1" fmla="val 12500"/>
              <a:gd name="adj2" fmla="val 75000"/>
            </a:avLst>
          </a:prstGeom>
          <a:solidFill>
            <a:srgbClr val="92D050"/>
          </a:solidFill>
          <a:ln w="9525">
            <a:solidFill>
              <a:schemeClr val="tx1"/>
            </a:solidFill>
            <a:round/>
            <a:headEnd/>
            <a:tailEnd/>
          </a:ln>
          <a:effectLst>
            <a:prstShdw prst="shdw13" dist="53882" dir="13500000">
              <a:srgbClr val="000099"/>
            </a:prstShdw>
          </a:effectLst>
        </p:spPr>
        <p:txBody>
          <a:bodyPr wrap="none" anchor="ct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algn="ctr" eaLnBrk="1" hangingPunct="1"/>
            <a:endParaRPr lang="ar-SA" altLang="ar-SA" sz="4000"/>
          </a:p>
          <a:p>
            <a:pPr algn="ctr" eaLnBrk="1" hangingPunct="1"/>
            <a:r>
              <a:rPr lang="ar-SA" altLang="ar-SA" sz="3600"/>
              <a:t>تابع اتعلم </a:t>
            </a:r>
            <a:endParaRPr lang="en-US" altLang="ar-SA" sz="3600"/>
          </a:p>
          <a:p>
            <a:pPr algn="ctr" eaLnBrk="1" hangingPunct="1"/>
            <a:endParaRPr lang="en-US" altLang="ar-SA" sz="4000" b="0"/>
          </a:p>
        </p:txBody>
      </p:sp>
      <p:sp>
        <p:nvSpPr>
          <p:cNvPr id="21507" name="مخطط انسيابي: بيانات 3"/>
          <p:cNvSpPr>
            <a:spLocks noChangeArrowheads="1"/>
          </p:cNvSpPr>
          <p:nvPr/>
        </p:nvSpPr>
        <p:spPr bwMode="auto">
          <a:xfrm>
            <a:off x="1187450" y="1916113"/>
            <a:ext cx="6264275" cy="3889375"/>
          </a:xfrm>
          <a:prstGeom prst="flowChartInputOutput">
            <a:avLst/>
          </a:prstGeom>
          <a:solidFill>
            <a:schemeClr val="accent1"/>
          </a:solidFill>
          <a:ln w="9525" algn="ctr">
            <a:solidFill>
              <a:schemeClr val="tx1"/>
            </a:solidFill>
            <a:round/>
            <a:headEnd/>
            <a:tailEnd/>
          </a:ln>
        </p:spPr>
        <p:txBody>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r>
              <a:rPr lang="ar-SA" altLang="ar-SA"/>
              <a:t>اما اهداف الحرب عند غير المسلمين</a:t>
            </a:r>
          </a:p>
          <a:p>
            <a:pPr eaLnBrk="1" hangingPunct="1"/>
            <a:r>
              <a:rPr lang="ar-SA" altLang="ar-SA"/>
              <a:t>فهي اهداف وضيعة ، وتتعلق :</a:t>
            </a:r>
          </a:p>
          <a:p>
            <a:pPr eaLnBrk="1" hangingPunct="1"/>
            <a:r>
              <a:rPr lang="ar-SA" altLang="ar-SA"/>
              <a:t>1- قتل الناس</a:t>
            </a:r>
          </a:p>
          <a:p>
            <a:pPr eaLnBrk="1" hangingPunct="1"/>
            <a:r>
              <a:rPr lang="ar-SA" altLang="ar-SA"/>
              <a:t>2- الاستيلاء على ثروات الامم الضعيفة</a:t>
            </a:r>
          </a:p>
          <a:p>
            <a:pPr eaLnBrk="1" hangingPunct="1"/>
            <a:r>
              <a:rPr lang="ar-SA" altLang="ar-SA"/>
              <a:t>3- الاستكبار في الارض</a:t>
            </a:r>
          </a:p>
          <a:p>
            <a:pPr eaLnBrk="1" hangingPunct="1"/>
            <a:r>
              <a:rPr lang="ar-SA" altLang="ar-SA"/>
              <a:t>4- ظلم الشعوب</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30725"/>
                                        </p:tgtEl>
                                        <p:attrNameLst>
                                          <p:attrName>style.visibility</p:attrName>
                                        </p:attrNameLst>
                                      </p:cBhvr>
                                      <p:to>
                                        <p:strVal val="visible"/>
                                      </p:to>
                                    </p:set>
                                    <p:anim calcmode="lin" valueType="num">
                                      <p:cBhvr additive="base">
                                        <p:cTn id="7" dur="500" fill="hold"/>
                                        <p:tgtEl>
                                          <p:spTgt spid="30725"/>
                                        </p:tgtEl>
                                        <p:attrNameLst>
                                          <p:attrName>ppt_x</p:attrName>
                                        </p:attrNameLst>
                                      </p:cBhvr>
                                      <p:tavLst>
                                        <p:tav tm="0">
                                          <p:val>
                                            <p:strVal val="1+#ppt_w/2"/>
                                          </p:val>
                                        </p:tav>
                                        <p:tav tm="100000">
                                          <p:val>
                                            <p:strVal val="#ppt_x"/>
                                          </p:val>
                                        </p:tav>
                                      </p:tavLst>
                                    </p:anim>
                                    <p:anim calcmode="lin" valueType="num">
                                      <p:cBhvr additive="base">
                                        <p:cTn id="8" dur="500" fill="hold"/>
                                        <p:tgtEl>
                                          <p:spTgt spid="3072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5"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250825" y="2543175"/>
            <a:ext cx="8713788" cy="2678113"/>
          </a:xfrm>
          <a:prstGeom prst="rect">
            <a:avLst/>
          </a:prstGeom>
          <a:solidFill>
            <a:srgbClr val="009900"/>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anchor="ctr">
            <a:spAutoFit/>
          </a:bodyPr>
          <a:lstStyle/>
          <a:p>
            <a:pPr>
              <a:defRPr/>
            </a:pPr>
            <a:r>
              <a:rPr lang="ar-SA" sz="2800" dirty="0"/>
              <a:t>1- تعريف مفهومي السلم والحرب في الاسلام</a:t>
            </a:r>
          </a:p>
          <a:p>
            <a:pPr>
              <a:defRPr/>
            </a:pPr>
            <a:r>
              <a:rPr lang="ar-SA" sz="2800" dirty="0"/>
              <a:t>2- التدليل على مشروعية السلم والحرب في الاسلام</a:t>
            </a:r>
          </a:p>
          <a:p>
            <a:pPr>
              <a:defRPr/>
            </a:pPr>
            <a:r>
              <a:rPr lang="ar-SA" sz="2800" dirty="0"/>
              <a:t>3- الموازنة بين دعوة الاسلام للسلم ومسوغات فرضية الجهاد</a:t>
            </a:r>
          </a:p>
          <a:p>
            <a:pPr>
              <a:defRPr/>
            </a:pPr>
            <a:r>
              <a:rPr lang="ar-SA" sz="2800" dirty="0"/>
              <a:t>4- مناقشة ضوابط الحرب وقوانينها في الاسلام</a:t>
            </a:r>
          </a:p>
          <a:p>
            <a:pPr>
              <a:defRPr/>
            </a:pPr>
            <a:r>
              <a:rPr lang="ar-SA" sz="2800" dirty="0"/>
              <a:t>5- استنتاج موقف الاسلام من الاسرى</a:t>
            </a:r>
          </a:p>
          <a:p>
            <a:pPr>
              <a:defRPr/>
            </a:pPr>
            <a:r>
              <a:rPr lang="ar-SA" sz="2800" dirty="0"/>
              <a:t>6- تفنيد ادعاء اعداء الاسلام بان الاسلام انتشر بالسيف </a:t>
            </a:r>
            <a:endParaRPr lang="en-US" sz="2800" dirty="0"/>
          </a:p>
        </p:txBody>
      </p:sp>
      <p:sp>
        <p:nvSpPr>
          <p:cNvPr id="5" name="Oval 9"/>
          <p:cNvSpPr>
            <a:spLocks noChangeArrowheads="1"/>
          </p:cNvSpPr>
          <p:nvPr/>
        </p:nvSpPr>
        <p:spPr bwMode="auto">
          <a:xfrm>
            <a:off x="3071802" y="214290"/>
            <a:ext cx="3643338" cy="1428760"/>
          </a:xfrm>
          <a:prstGeom prst="ellipse">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defRPr/>
            </a:pPr>
            <a:r>
              <a:rPr lang="ar-SA" sz="6000" dirty="0"/>
              <a:t>اهداف الدرس</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descr="تعريشة"/>
          <p:cNvSpPr>
            <a:spLocks noChangeArrowheads="1"/>
          </p:cNvSpPr>
          <p:nvPr/>
        </p:nvSpPr>
        <p:spPr bwMode="auto">
          <a:xfrm>
            <a:off x="928688" y="0"/>
            <a:ext cx="7929562" cy="2000250"/>
          </a:xfrm>
          <a:prstGeom prst="ribbon">
            <a:avLst>
              <a:gd name="adj1" fmla="val 9699"/>
              <a:gd name="adj2" fmla="val 75000"/>
            </a:avLst>
          </a:prstGeom>
          <a:solidFill>
            <a:schemeClr val="accent1">
              <a:lumMod val="40000"/>
              <a:lumOff val="60000"/>
            </a:schemeClr>
          </a:solidFill>
          <a:ln w="9525">
            <a:solidFill>
              <a:schemeClr val="tx1"/>
            </a:solidFill>
            <a:round/>
            <a:headEnd/>
            <a:tailEnd/>
          </a:ln>
          <a:effectLst>
            <a:prstShdw prst="shdw13" dist="53882" dir="13500000">
              <a:srgbClr val="000099"/>
            </a:prstShdw>
          </a:effectLst>
        </p:spPr>
        <p:txBody>
          <a:bodyPr wrap="none" anchor="ctr"/>
          <a:lstStyle/>
          <a:p>
            <a:pPr algn="ctr">
              <a:defRPr/>
            </a:pPr>
            <a:endParaRPr lang="ar-SA" sz="4000" dirty="0"/>
          </a:p>
          <a:p>
            <a:pPr algn="ctr">
              <a:defRPr/>
            </a:pPr>
            <a:r>
              <a:rPr lang="ar-SA" sz="3600" dirty="0">
                <a:latin typeface="Simplified Arabic" pitchFamily="18" charset="-78"/>
                <a:cs typeface="Simplified Arabic" pitchFamily="18" charset="-78"/>
              </a:rPr>
              <a:t>التقويم </a:t>
            </a:r>
            <a:endParaRPr lang="en-US" sz="3600" b="0" dirty="0">
              <a:latin typeface="Simplified Arabic" pitchFamily="18" charset="-78"/>
              <a:cs typeface="Simplified Arabic" pitchFamily="18" charset="-78"/>
            </a:endParaRPr>
          </a:p>
        </p:txBody>
      </p:sp>
      <p:sp>
        <p:nvSpPr>
          <p:cNvPr id="22531" name="مستطيل 1"/>
          <p:cNvSpPr>
            <a:spLocks noChangeArrowheads="1"/>
          </p:cNvSpPr>
          <p:nvPr/>
        </p:nvSpPr>
        <p:spPr bwMode="auto">
          <a:xfrm>
            <a:off x="1331913" y="2389188"/>
            <a:ext cx="7056437" cy="3776662"/>
          </a:xfrm>
          <a:prstGeom prst="rect">
            <a:avLst/>
          </a:prstGeom>
          <a:solidFill>
            <a:schemeClr val="accent1"/>
          </a:solidFill>
          <a:ln w="9525" algn="ctr">
            <a:solidFill>
              <a:schemeClr val="tx1"/>
            </a:solidFill>
            <a:round/>
            <a:headEnd/>
            <a:tailEnd/>
          </a:ln>
        </p:spPr>
        <p:txBody>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r>
              <a:rPr lang="ar-SA" altLang="ar-SA"/>
              <a:t>السؤال الاول : ضع اشارة صح امام العبارة الصحيحة نواشارة خطأ امام العبارة الخاطئة:</a:t>
            </a:r>
          </a:p>
          <a:p>
            <a:pPr eaLnBrk="1" hangingPunct="1"/>
            <a:r>
              <a:rPr lang="ar-SA" altLang="ar-SA"/>
              <a:t>1- خطأ</a:t>
            </a:r>
          </a:p>
          <a:p>
            <a:pPr eaLnBrk="1" hangingPunct="1"/>
            <a:r>
              <a:rPr lang="ar-SA" altLang="ar-SA"/>
              <a:t>2- صح</a:t>
            </a:r>
          </a:p>
          <a:p>
            <a:pPr eaLnBrk="1" hangingPunct="1"/>
            <a:r>
              <a:rPr lang="ar-SA" altLang="ar-SA"/>
              <a:t>3-صح</a:t>
            </a:r>
          </a:p>
          <a:p>
            <a:pPr eaLnBrk="1" hangingPunct="1"/>
            <a:r>
              <a:rPr lang="ar-SA" altLang="ar-SA"/>
              <a:t>4- خطأ</a:t>
            </a:r>
          </a:p>
          <a:p>
            <a:pPr eaLnBrk="1" hangingPunct="1"/>
            <a:r>
              <a:rPr lang="ar-SA" altLang="ar-SA"/>
              <a:t>5- خطأ</a:t>
            </a:r>
          </a:p>
          <a:p>
            <a:pPr eaLnBrk="1" hangingPunct="1"/>
            <a:r>
              <a:rPr lang="ar-SA" altLang="ar-SA"/>
              <a:t>السؤال الثاني: ضع دائرة حول رمز الاجابة الصحيحة</a:t>
            </a:r>
          </a:p>
          <a:p>
            <a:pPr eaLnBrk="1" hangingPunct="1"/>
            <a:r>
              <a:rPr lang="ar-SA" altLang="ar-SA"/>
              <a:t>1- ث   2- أ    3- ث</a:t>
            </a:r>
          </a:p>
        </p:txBody>
      </p:sp>
      <p:sp>
        <p:nvSpPr>
          <p:cNvPr id="4" name="ZoneTexte 1">
            <a:hlinkClick r:id="rId2"/>
          </p:cNvPr>
          <p:cNvSpPr txBox="1"/>
          <p:nvPr/>
        </p:nvSpPr>
        <p:spPr>
          <a:xfrm>
            <a:off x="0" y="6688723"/>
            <a:ext cx="1212657" cy="169277"/>
          </a:xfrm>
          <a:prstGeom prst="rect">
            <a:avLst/>
          </a:prstGeom>
          <a:noFill/>
        </p:spPr>
        <p:txBody>
          <a:bodyPr wrap="square" rtlCol="1">
            <a:spAutoFit/>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500" dirty="0" smtClean="0">
                <a:solidFill>
                  <a:schemeClr val="bg2"/>
                </a:solidFill>
                <a:hlinkClick r:id="rId2"/>
              </a:rPr>
              <a:t>امتحانات التربية الاسلامية للصف الحادي عشر</a:t>
            </a:r>
            <a:endParaRPr lang="ar-SA" sz="500" dirty="0">
              <a:solidFill>
                <a:schemeClr val="bg2"/>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500063" y="1125538"/>
            <a:ext cx="7816850" cy="5046662"/>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spAutoFit/>
          </a:bodyPr>
          <a:lstStyle/>
          <a:p>
            <a:pPr>
              <a:spcBef>
                <a:spcPct val="50000"/>
              </a:spcBef>
              <a:defRPr/>
            </a:pPr>
            <a:r>
              <a:rPr lang="ar-SA" sz="2800" dirty="0">
                <a:solidFill>
                  <a:srgbClr val="7030A0"/>
                </a:solidFill>
                <a:latin typeface="Simplified Arabic" pitchFamily="18" charset="-78"/>
                <a:cs typeface="Simplified Arabic" pitchFamily="18" charset="-78"/>
              </a:rPr>
              <a:t> السؤال الثالث : أقارن بين مفهومي الحرب والسلام </a:t>
            </a:r>
          </a:p>
          <a:p>
            <a:pPr>
              <a:spcBef>
                <a:spcPct val="50000"/>
              </a:spcBef>
              <a:defRPr/>
            </a:pPr>
            <a:r>
              <a:rPr lang="ar-SA" sz="2800" dirty="0">
                <a:solidFill>
                  <a:srgbClr val="7030A0"/>
                </a:solidFill>
                <a:latin typeface="Simplified Arabic" pitchFamily="18" charset="-78"/>
                <a:cs typeface="Simplified Arabic" pitchFamily="18" charset="-78"/>
              </a:rPr>
              <a:t>1-السلم والحرب مصطلحان متضادان : أي كل واحد منهما عكس الاخر</a:t>
            </a:r>
          </a:p>
          <a:p>
            <a:pPr>
              <a:spcBef>
                <a:spcPct val="50000"/>
              </a:spcBef>
              <a:defRPr/>
            </a:pPr>
            <a:r>
              <a:rPr lang="ar-SA" sz="2800" dirty="0">
                <a:solidFill>
                  <a:srgbClr val="7030A0"/>
                </a:solidFill>
                <a:latin typeface="Simplified Arabic" pitchFamily="18" charset="-78"/>
                <a:cs typeface="Simplified Arabic" pitchFamily="18" charset="-78"/>
              </a:rPr>
              <a:t>2- السلم : هو وضع يسود فيه الامان والاستقرار، ويشعر الفرد فيه بالطمأنينة</a:t>
            </a:r>
          </a:p>
          <a:p>
            <a:pPr>
              <a:spcBef>
                <a:spcPct val="50000"/>
              </a:spcBef>
              <a:defRPr/>
            </a:pPr>
            <a:r>
              <a:rPr lang="ar-SA" sz="2800" dirty="0">
                <a:solidFill>
                  <a:srgbClr val="7030A0"/>
                </a:solidFill>
                <a:latin typeface="Simplified Arabic" pitchFamily="18" charset="-78"/>
                <a:cs typeface="Simplified Arabic" pitchFamily="18" charset="-78"/>
              </a:rPr>
              <a:t>3- الحرب: هي القتال والنزاع والصراع  بين فئتين كبيرتين، وغالبا ما تكون بين الدول ،</a:t>
            </a:r>
          </a:p>
          <a:p>
            <a:pPr>
              <a:spcBef>
                <a:spcPct val="50000"/>
              </a:spcBef>
              <a:defRPr/>
            </a:pPr>
            <a:r>
              <a:rPr lang="ar-SA" sz="2800" dirty="0">
                <a:solidFill>
                  <a:srgbClr val="7030A0"/>
                </a:solidFill>
                <a:latin typeface="Simplified Arabic" pitchFamily="18" charset="-78"/>
                <a:cs typeface="Simplified Arabic" pitchFamily="18" charset="-78"/>
              </a:rPr>
              <a:t> وتسعى كل دولة للتغلب والانتصار على الاخرى</a:t>
            </a:r>
          </a:p>
          <a:p>
            <a:pPr>
              <a:spcBef>
                <a:spcPct val="50000"/>
              </a:spcBef>
              <a:defRPr/>
            </a:pPr>
            <a:endParaRPr lang="ar-SA" sz="2800" dirty="0">
              <a:solidFill>
                <a:srgbClr val="7030A0"/>
              </a:solidFill>
              <a:latin typeface="Simplified Arabic" pitchFamily="18" charset="-78"/>
              <a:cs typeface="Simplified Arabic" pitchFamily="18" charset="-78"/>
            </a:endParaRPr>
          </a:p>
        </p:txBody>
      </p:sp>
      <p:sp>
        <p:nvSpPr>
          <p:cNvPr id="23555" name="متوازي أضلاع 2"/>
          <p:cNvSpPr>
            <a:spLocks noChangeArrowheads="1"/>
          </p:cNvSpPr>
          <p:nvPr/>
        </p:nvSpPr>
        <p:spPr bwMode="auto">
          <a:xfrm>
            <a:off x="3140075" y="260350"/>
            <a:ext cx="2663825" cy="736600"/>
          </a:xfrm>
          <a:prstGeom prst="parallelogram">
            <a:avLst>
              <a:gd name="adj" fmla="val 24997"/>
            </a:avLst>
          </a:prstGeom>
          <a:solidFill>
            <a:srgbClr val="FFC000"/>
          </a:solidFill>
          <a:ln w="9525" algn="ctr">
            <a:solidFill>
              <a:srgbClr val="FFC000"/>
            </a:solidFill>
            <a:round/>
            <a:headEnd/>
            <a:tailEnd/>
          </a:ln>
        </p:spPr>
        <p:txBody>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r>
              <a:rPr lang="ar-SA" altLang="ar-SA"/>
              <a:t>تابع التقويم</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AutoShape 3"/>
          <p:cNvSpPr>
            <a:spLocks noChangeArrowheads="1"/>
          </p:cNvSpPr>
          <p:nvPr/>
        </p:nvSpPr>
        <p:spPr bwMode="auto">
          <a:xfrm>
            <a:off x="2700338" y="214313"/>
            <a:ext cx="3816350" cy="1600200"/>
          </a:xfrm>
          <a:prstGeom prst="roundRect">
            <a:avLst>
              <a:gd name="adj" fmla="val 16667"/>
            </a:avLst>
          </a:prstGeom>
          <a:solidFill>
            <a:srgbClr val="FFC000"/>
          </a:solidFill>
          <a:ln w="9525">
            <a:solidFill>
              <a:schemeClr val="tx1"/>
            </a:solidFill>
            <a:round/>
            <a:headEnd/>
            <a:tailEnd/>
          </a:ln>
          <a:effectLst>
            <a:prstShdw prst="shdw13" dist="53882" dir="13500000">
              <a:srgbClr val="FFFF66"/>
            </a:prstShdw>
          </a:effectLst>
        </p:spPr>
        <p:txBody>
          <a:bodyPr wrap="none" anchor="ct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r>
              <a:rPr lang="ar-SA" altLang="ar-SA" sz="4800"/>
              <a:t>   تابع التقويم</a:t>
            </a:r>
            <a:endParaRPr lang="en-US" altLang="ar-SA" sz="4800"/>
          </a:p>
        </p:txBody>
      </p:sp>
      <p:sp>
        <p:nvSpPr>
          <p:cNvPr id="24579" name="مستطيل 1"/>
          <p:cNvSpPr>
            <a:spLocks noChangeArrowheads="1"/>
          </p:cNvSpPr>
          <p:nvPr/>
        </p:nvSpPr>
        <p:spPr bwMode="auto">
          <a:xfrm>
            <a:off x="1042988" y="2133600"/>
            <a:ext cx="7632700" cy="3240088"/>
          </a:xfrm>
          <a:prstGeom prst="rect">
            <a:avLst/>
          </a:prstGeom>
          <a:solidFill>
            <a:srgbClr val="FFC000"/>
          </a:solidFill>
          <a:ln w="9525" algn="ctr">
            <a:solidFill>
              <a:srgbClr val="FFFF00"/>
            </a:solidFill>
            <a:round/>
            <a:headEnd/>
            <a:tailEnd/>
          </a:ln>
        </p:spPr>
        <p:txBody>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r>
              <a:rPr lang="ar-SA" altLang="ar-SA"/>
              <a:t>السؤال الرابع : ابين مشروعية الحرب في الاسلام</a:t>
            </a:r>
          </a:p>
          <a:p>
            <a:pPr eaLnBrk="1" hangingPunct="1"/>
            <a:r>
              <a:rPr lang="ar-SA" altLang="ar-SA"/>
              <a:t>اولا : في العلاقات بين المسلمين وغيرهم انها قائمة على الامن والسلام</a:t>
            </a:r>
          </a:p>
          <a:p>
            <a:pPr eaLnBrk="1" hangingPunct="1"/>
            <a:r>
              <a:rPr lang="ar-SA" altLang="ar-SA"/>
              <a:t>ثانيا: ان الحرب التي يطلق عليها الاسلام مصطلح ( الجهاد) شرعت من اجل:</a:t>
            </a:r>
          </a:p>
          <a:p>
            <a:pPr eaLnBrk="1" hangingPunct="1"/>
            <a:r>
              <a:rPr lang="ar-SA" altLang="ar-SA"/>
              <a:t>أ- حماية المجتمع المسلم من اعتداء الكافرين والمستكبرين</a:t>
            </a:r>
          </a:p>
          <a:p>
            <a:pPr eaLnBrk="1" hangingPunct="1"/>
            <a:r>
              <a:rPr lang="ar-SA" altLang="ar-SA"/>
              <a:t> ب-قتال من يقف في وجه الاسلام ودعوته</a:t>
            </a:r>
          </a:p>
          <a:p>
            <a:pPr eaLnBrk="1" hangingPunct="1"/>
            <a:r>
              <a:rPr lang="ar-SA" altLang="ar-SA"/>
              <a:t> ج- قتال من يمنع وصول دعوة الاسلام الى الامم الاخرى</a:t>
            </a:r>
          </a:p>
          <a:p>
            <a:pPr eaLnBrk="1" hangingPunct="1"/>
            <a:endParaRPr lang="ar-SA" altLang="ar-S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2771"/>
                                        </p:tgtEl>
                                        <p:attrNameLst>
                                          <p:attrName>style.visibility</p:attrName>
                                        </p:attrNameLst>
                                      </p:cBhvr>
                                      <p:to>
                                        <p:strVal val="visible"/>
                                      </p:to>
                                    </p:set>
                                    <p:anim to="" calcmode="lin" valueType="num">
                                      <p:cBhvr>
                                        <p:cTn id="7" dur="1" fill="hold"/>
                                        <p:tgtEl>
                                          <p:spTgt spid="32771"/>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animBg="1"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p:cNvGrpSpPr>
            <a:grpSpLocks/>
          </p:cNvGrpSpPr>
          <p:nvPr/>
        </p:nvGrpSpPr>
        <p:grpSpPr bwMode="auto">
          <a:xfrm>
            <a:off x="1258888" y="260350"/>
            <a:ext cx="6697662" cy="1092200"/>
            <a:chOff x="672" y="794"/>
            <a:chExt cx="4560" cy="912"/>
          </a:xfrm>
        </p:grpSpPr>
        <p:sp>
          <p:nvSpPr>
            <p:cNvPr id="25604" name="AutoShape 3"/>
            <p:cNvSpPr>
              <a:spLocks noChangeArrowheads="1"/>
            </p:cNvSpPr>
            <p:nvPr/>
          </p:nvSpPr>
          <p:spPr bwMode="auto">
            <a:xfrm>
              <a:off x="672" y="794"/>
              <a:ext cx="4560" cy="912"/>
            </a:xfrm>
            <a:prstGeom prst="octagon">
              <a:avLst>
                <a:gd name="adj" fmla="val 29287"/>
              </a:avLst>
            </a:prstGeom>
            <a:solidFill>
              <a:srgbClr val="FFFF00"/>
            </a:solidFill>
            <a:ln w="9525">
              <a:solidFill>
                <a:schemeClr val="tx1"/>
              </a:solidFill>
              <a:miter lim="800000"/>
              <a:headEnd/>
              <a:tailEnd/>
            </a:ln>
            <a:effectLst>
              <a:prstShdw prst="shdw13" dist="53882" dir="13500000">
                <a:schemeClr val="hlink"/>
              </a:prstShdw>
            </a:effectLst>
          </p:spPr>
          <p:txBody>
            <a:bodyPr wrap="none" anchor="ct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endParaRPr lang="ar-SA" altLang="ar-SA"/>
            </a:p>
          </p:txBody>
        </p:sp>
        <p:sp>
          <p:nvSpPr>
            <p:cNvPr id="25605" name="WordArt 4"/>
            <p:cNvSpPr>
              <a:spLocks noChangeArrowheads="1" noChangeShapeType="1" noTextEdit="1"/>
            </p:cNvSpPr>
            <p:nvPr/>
          </p:nvSpPr>
          <p:spPr bwMode="auto">
            <a:xfrm>
              <a:off x="1152" y="890"/>
              <a:ext cx="3648" cy="672"/>
            </a:xfrm>
            <a:prstGeom prst="rect">
              <a:avLst/>
            </a:prstGeom>
          </p:spPr>
          <p:txBody>
            <a:bodyPr wrap="none" fromWordArt="1">
              <a:prstTxWarp prst="textPlain">
                <a:avLst>
                  <a:gd name="adj" fmla="val 50000"/>
                </a:avLst>
              </a:prstTxWarp>
            </a:bodyPr>
            <a:lstStyle/>
            <a:p>
              <a:pPr algn="ctr"/>
              <a:r>
                <a:rPr lang="ar-SA" sz="4400" kern="10">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تابع التقويم</a:t>
              </a:r>
            </a:p>
          </p:txBody>
        </p:sp>
      </p:grpSp>
      <p:sp>
        <p:nvSpPr>
          <p:cNvPr id="25603" name="وسيلة شرح مستطيلة 2"/>
          <p:cNvSpPr>
            <a:spLocks noChangeArrowheads="1"/>
          </p:cNvSpPr>
          <p:nvPr/>
        </p:nvSpPr>
        <p:spPr bwMode="auto">
          <a:xfrm>
            <a:off x="1116013" y="1836738"/>
            <a:ext cx="7704137" cy="4040187"/>
          </a:xfrm>
          <a:prstGeom prst="wedgeRectCallout">
            <a:avLst>
              <a:gd name="adj1" fmla="val -20833"/>
              <a:gd name="adj2" fmla="val 62500"/>
            </a:avLst>
          </a:prstGeom>
          <a:solidFill>
            <a:srgbClr val="FFC000"/>
          </a:solidFill>
          <a:ln w="9525" algn="ctr">
            <a:solidFill>
              <a:schemeClr val="tx1"/>
            </a:solidFill>
            <a:round/>
            <a:headEnd/>
            <a:tailEnd/>
          </a:ln>
        </p:spPr>
        <p:txBody>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r>
              <a:rPr lang="ar-SA" altLang="ar-SA"/>
              <a:t>السؤال الخامس : أعلل: لم يطلب الاسلام من المسلمين اكراه غير المسلمين على اعتناق الاسلام</a:t>
            </a:r>
          </a:p>
          <a:p>
            <a:pPr eaLnBrk="1" hangingPunct="1"/>
            <a:r>
              <a:rPr lang="ar-SA" altLang="ar-SA"/>
              <a:t>لان الله قد حرم اجبار واكراه الناس على دخول الاسلام بقوله تعالى ( لا اكراه في الدين) وقوله تعالى ( لو شاء ربك لآمن من في الارض كلهم جميعا أفأنت تكره الناس حتى يكونوا مؤمنين)</a:t>
            </a:r>
          </a:p>
          <a:p>
            <a:pPr eaLnBrk="1" hangingPunct="1"/>
            <a:endParaRPr lang="ar-SA" altLang="ar-SA"/>
          </a:p>
          <a:p>
            <a:pPr eaLnBrk="1" hangingPunct="1"/>
            <a:r>
              <a:rPr lang="ar-SA" altLang="ar-SA"/>
              <a:t>السؤال السادس : استنتج مصير الاسير من قوله تعالى فإذا لقيتم الذين كفروا فضرب الرقاب حتى اذا اثخنتموهم فشدوا الوثاق فإما منا بعد وإما فداء حتى تضع الحرب اوزارها)</a:t>
            </a:r>
          </a:p>
          <a:p>
            <a:pPr eaLnBrk="1" hangingPunct="1"/>
            <a:r>
              <a:rPr lang="ar-SA" altLang="ar-SA"/>
              <a:t>1- المن ،وهو العفو عنهم بلا مقابل </a:t>
            </a:r>
          </a:p>
          <a:p>
            <a:pPr eaLnBrk="1" hangingPunct="1"/>
            <a:r>
              <a:rPr lang="ar-SA" altLang="ar-SA"/>
              <a:t>2- الفداء وهو اطلاق سراحهم بمقابل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descr="تعريشة"/>
          <p:cNvSpPr>
            <a:spLocks noChangeArrowheads="1"/>
          </p:cNvSpPr>
          <p:nvPr/>
        </p:nvSpPr>
        <p:spPr bwMode="auto">
          <a:xfrm>
            <a:off x="1000125" y="285750"/>
            <a:ext cx="7929563" cy="1127125"/>
          </a:xfrm>
          <a:prstGeom prst="ribbon">
            <a:avLst>
              <a:gd name="adj1" fmla="val 9699"/>
              <a:gd name="adj2" fmla="val 75000"/>
            </a:avLst>
          </a:prstGeom>
          <a:solidFill>
            <a:srgbClr val="8CF9FC"/>
          </a:solidFill>
          <a:ln w="9525">
            <a:solidFill>
              <a:schemeClr val="tx1"/>
            </a:solidFill>
            <a:round/>
            <a:headEnd/>
            <a:tailEnd/>
          </a:ln>
          <a:effectLst>
            <a:prstShdw prst="shdw13" dist="53882" dir="13500000">
              <a:srgbClr val="000099"/>
            </a:prstShdw>
          </a:effectLst>
        </p:spPr>
        <p:txBody>
          <a:bodyPr wrap="none" anchor="ct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algn="ctr" eaLnBrk="1" hangingPunct="1"/>
            <a:r>
              <a:rPr lang="ar-SA" altLang="ar-SA" sz="3000">
                <a:latin typeface="Simplified Arabic" pitchFamily="18" charset="-78"/>
                <a:cs typeface="Simplified Arabic" pitchFamily="18" charset="-78"/>
              </a:rPr>
              <a:t>تابع التقويم</a:t>
            </a:r>
          </a:p>
        </p:txBody>
      </p:sp>
      <p:sp>
        <p:nvSpPr>
          <p:cNvPr id="2" name="تمرير عمودي 1"/>
          <p:cNvSpPr/>
          <p:nvPr/>
        </p:nvSpPr>
        <p:spPr bwMode="auto">
          <a:xfrm>
            <a:off x="1000125" y="1557338"/>
            <a:ext cx="7604125" cy="4679950"/>
          </a:xfrm>
          <a:prstGeom prst="verticalScroll">
            <a:avLst/>
          </a:prstGeom>
          <a:solidFill>
            <a:schemeClr val="tx2">
              <a:lumMod val="85000"/>
              <a:lumOff val="15000"/>
            </a:schemeClr>
          </a:solidFill>
          <a:ln w="9525" cap="flat" cmpd="sng" algn="ctr">
            <a:solidFill>
              <a:schemeClr val="tx1"/>
            </a:solidFill>
            <a:prstDash val="solid"/>
            <a:round/>
            <a:headEnd type="none" w="med" len="med"/>
            <a:tailEnd type="none" w="med" len="med"/>
          </a:ln>
          <a:effectLst/>
        </p:spPr>
        <p:txBody>
          <a:bodyPr rtlCol="1"/>
          <a:lstStyle/>
          <a:p>
            <a:pPr>
              <a:defRPr/>
            </a:pPr>
            <a:endParaRPr lang="ar-SA" dirty="0">
              <a:solidFill>
                <a:schemeClr val="bg1"/>
              </a:solidFill>
            </a:endParaRPr>
          </a:p>
          <a:p>
            <a:pPr>
              <a:defRPr/>
            </a:pPr>
            <a:r>
              <a:rPr lang="ar-SA" dirty="0">
                <a:solidFill>
                  <a:schemeClr val="bg1"/>
                </a:solidFill>
              </a:rPr>
              <a:t>1- مكث النبي صلى الله عليه وسلم في مكة ثلاثة عشر عاما يدعو الناس بالحكمة والموعظة الحسنة ، بالرغم مما كان يتعرض له من الاذى هو واصحابه والعذاب ، ولم يؤثر عنه انه سفك دما او دعا الى قتل احد من زعماء قريش</a:t>
            </a:r>
          </a:p>
          <a:p>
            <a:pPr>
              <a:defRPr/>
            </a:pPr>
            <a:r>
              <a:rPr lang="ar-SA" dirty="0">
                <a:solidFill>
                  <a:schemeClr val="bg1"/>
                </a:solidFill>
              </a:rPr>
              <a:t>2- شرع الله الجهاد بعد الهجرة من اجل رد عدوان المشركين ، ودفعا لأذاهم</a:t>
            </a:r>
          </a:p>
          <a:p>
            <a:pPr>
              <a:defRPr/>
            </a:pPr>
            <a:r>
              <a:rPr lang="ar-SA" dirty="0">
                <a:solidFill>
                  <a:schemeClr val="bg1"/>
                </a:solidFill>
              </a:rPr>
              <a:t>3- السبب الرئيسي وراء الفتوحات الاسلامية في عهد الخلفاء الراشدين ، من اجل ازالة حواجز الدول الظالمة ، وايصال الدعوة الاسلامية الى الناس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AutoShape 4"/>
          <p:cNvSpPr>
            <a:spLocks noChangeArrowheads="1"/>
          </p:cNvSpPr>
          <p:nvPr/>
        </p:nvSpPr>
        <p:spPr bwMode="auto">
          <a:xfrm>
            <a:off x="179388" y="2262188"/>
            <a:ext cx="8713787" cy="3448050"/>
          </a:xfrm>
          <a:prstGeom prst="flowChartAlternateProcess">
            <a:avLst/>
          </a:prstGeom>
          <a:solidFill>
            <a:schemeClr val="accent2"/>
          </a:solidFill>
          <a:ln w="9525">
            <a:miter lim="800000"/>
            <a:headEnd/>
            <a:tailEnd/>
          </a:ln>
          <a:scene3d>
            <a:camera prst="legacyObliqueTopLeft"/>
            <a:lightRig rig="legacyFlat3" dir="t"/>
          </a:scene3d>
          <a:sp3d extrusionH="430200" prstMaterial="legacyMatte">
            <a:bevelT w="13500" h="13500" prst="angle"/>
            <a:bevelB w="13500" h="13500" prst="angle"/>
            <a:extrusionClr>
              <a:srgbClr val="E9EE0A"/>
            </a:extrusionClr>
          </a:sp3d>
        </p:spPr>
        <p:txBody>
          <a:bodyPr wrap="none" anchor="ctr">
            <a:flatTx/>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algn="ctr" eaLnBrk="1" hangingPunct="1"/>
            <a:r>
              <a:rPr lang="ar-SA" altLang="ar-SA" sz="2800">
                <a:solidFill>
                  <a:schemeClr val="bg1"/>
                </a:solidFill>
                <a:latin typeface="Arial" pitchFamily="34" charset="0"/>
                <a:cs typeface="Arial" pitchFamily="34" charset="0"/>
              </a:rPr>
              <a:t>4- سجل التاريخ ، ومازال ليومنا الالاف يدخلون في الاسلام </a:t>
            </a:r>
          </a:p>
          <a:p>
            <a:pPr algn="ctr" eaLnBrk="1" hangingPunct="1"/>
            <a:r>
              <a:rPr lang="ar-SA" altLang="ar-SA" sz="2800">
                <a:solidFill>
                  <a:schemeClr val="bg1"/>
                </a:solidFill>
                <a:latin typeface="Arial" pitchFamily="34" charset="0"/>
                <a:cs typeface="Arial" pitchFamily="34" charset="0"/>
              </a:rPr>
              <a:t>بدون اكراه وخاصة في مراحل ضعف المسلمين ، وهزيمتهم </a:t>
            </a:r>
          </a:p>
          <a:p>
            <a:pPr algn="ctr" eaLnBrk="1" hangingPunct="1"/>
            <a:endParaRPr lang="ar-SA" altLang="ar-SA" sz="2800">
              <a:solidFill>
                <a:schemeClr val="bg1"/>
              </a:solidFill>
              <a:latin typeface="Arial" pitchFamily="34" charset="0"/>
              <a:cs typeface="Arial" pitchFamily="34" charset="0"/>
            </a:endParaRPr>
          </a:p>
          <a:p>
            <a:pPr algn="ctr" eaLnBrk="1" hangingPunct="1"/>
            <a:r>
              <a:rPr lang="ar-SA" altLang="ar-SA" sz="2800">
                <a:solidFill>
                  <a:schemeClr val="bg1"/>
                </a:solidFill>
                <a:latin typeface="Arial" pitchFamily="34" charset="0"/>
                <a:cs typeface="Arial" pitchFamily="34" charset="0"/>
              </a:rPr>
              <a:t>5-العقائد لا تستقر في النفوس ، تحت وطأة السيوف </a:t>
            </a:r>
          </a:p>
          <a:p>
            <a:pPr algn="ctr" eaLnBrk="1" hangingPunct="1"/>
            <a:r>
              <a:rPr lang="ar-SA" altLang="ar-SA" sz="2800">
                <a:solidFill>
                  <a:schemeClr val="bg1"/>
                </a:solidFill>
                <a:latin typeface="Arial" pitchFamily="34" charset="0"/>
                <a:cs typeface="Arial" pitchFamily="34" charset="0"/>
              </a:rPr>
              <a:t>والقهر على الاطلاق</a:t>
            </a:r>
          </a:p>
        </p:txBody>
      </p:sp>
      <p:grpSp>
        <p:nvGrpSpPr>
          <p:cNvPr id="2" name="Group 9"/>
          <p:cNvGrpSpPr>
            <a:grpSpLocks/>
          </p:cNvGrpSpPr>
          <p:nvPr/>
        </p:nvGrpSpPr>
        <p:grpSpPr bwMode="auto">
          <a:xfrm>
            <a:off x="1247383" y="308412"/>
            <a:ext cx="6786587" cy="943473"/>
            <a:chOff x="672" y="794"/>
            <a:chExt cx="4560" cy="912"/>
          </a:xfrm>
          <a:solidFill>
            <a:srgbClr val="92D050"/>
          </a:solidFill>
        </p:grpSpPr>
        <p:sp>
          <p:nvSpPr>
            <p:cNvPr id="10" name="AutoShape 3"/>
            <p:cNvSpPr>
              <a:spLocks noChangeArrowheads="1"/>
            </p:cNvSpPr>
            <p:nvPr/>
          </p:nvSpPr>
          <p:spPr bwMode="auto">
            <a:xfrm>
              <a:off x="672" y="794"/>
              <a:ext cx="4560" cy="912"/>
            </a:xfrm>
            <a:prstGeom prst="octagon">
              <a:avLst>
                <a:gd name="adj" fmla="val 29287"/>
              </a:avLst>
            </a:prstGeom>
            <a:grpFill/>
            <a:ln w="9525">
              <a:solidFill>
                <a:schemeClr val="tx1"/>
              </a:solidFill>
              <a:miter lim="800000"/>
              <a:headEnd/>
              <a:tailEnd/>
            </a:ln>
            <a:effectLst>
              <a:prstShdw prst="shdw13" dist="53882" dir="13500000">
                <a:schemeClr val="hlink"/>
              </a:prstShdw>
            </a:effectLst>
          </p:spPr>
          <p:txBody>
            <a:bodyPr wrap="none" anchor="ctr"/>
            <a:lstStyle/>
            <a:p>
              <a:pPr>
                <a:defRPr/>
              </a:pPr>
              <a:endParaRPr lang="ar-SA" dirty="0"/>
            </a:p>
          </p:txBody>
        </p:sp>
        <p:sp>
          <p:nvSpPr>
            <p:cNvPr id="11" name="WordArt 4"/>
            <p:cNvSpPr>
              <a:spLocks noChangeArrowheads="1" noChangeShapeType="1" noTextEdit="1"/>
            </p:cNvSpPr>
            <p:nvPr/>
          </p:nvSpPr>
          <p:spPr bwMode="auto">
            <a:xfrm>
              <a:off x="1152" y="890"/>
              <a:ext cx="3648" cy="672"/>
            </a:xfrm>
            <a:prstGeom prst="rect">
              <a:avLst/>
            </a:prstGeom>
            <a:grpFill/>
          </p:spPr>
          <p:txBody>
            <a:bodyPr wrap="none" fromWordArt="1">
              <a:prstTxWarp prst="textPlain">
                <a:avLst>
                  <a:gd name="adj" fmla="val 50000"/>
                </a:avLst>
              </a:prstTxWarp>
            </a:bodyPr>
            <a:lstStyle/>
            <a:p>
              <a:pPr algn="ctr">
                <a:defRPr/>
              </a:pPr>
              <a:r>
                <a:rPr lang="ar-SA" sz="4400" kern="10" dirty="0">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تابع التقويم</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9700"/>
                                        </p:tgtEl>
                                        <p:attrNameLst>
                                          <p:attrName>style.visibility</p:attrName>
                                        </p:attrNameLst>
                                      </p:cBhvr>
                                      <p:to>
                                        <p:strVal val="visible"/>
                                      </p:to>
                                    </p:set>
                                    <p:anim calcmode="lin" valueType="num">
                                      <p:cBhvr>
                                        <p:cTn id="7" dur="500" fill="hold"/>
                                        <p:tgtEl>
                                          <p:spTgt spid="29700"/>
                                        </p:tgtEl>
                                        <p:attrNameLst>
                                          <p:attrName>ppt_w</p:attrName>
                                        </p:attrNameLst>
                                      </p:cBhvr>
                                      <p:tavLst>
                                        <p:tav tm="0">
                                          <p:val>
                                            <p:fltVal val="0"/>
                                          </p:val>
                                        </p:tav>
                                        <p:tav tm="100000">
                                          <p:val>
                                            <p:strVal val="#ppt_w"/>
                                          </p:val>
                                        </p:tav>
                                      </p:tavLst>
                                    </p:anim>
                                    <p:anim calcmode="lin" valueType="num">
                                      <p:cBhvr>
                                        <p:cTn id="8" dur="500" fill="hold"/>
                                        <p:tgtEl>
                                          <p:spTgt spid="29700"/>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4"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to="" calcmode="lin" valueType="num">
                                      <p:cBhvr>
                                        <p:cTn id="13"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0"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71550" y="1773238"/>
            <a:ext cx="7848600" cy="4524375"/>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defRPr/>
            </a:pPr>
            <a:endParaRPr lang="ar-SA" dirty="0">
              <a:solidFill>
                <a:srgbClr val="002060"/>
              </a:solidFill>
            </a:endParaRPr>
          </a:p>
          <a:p>
            <a:pPr>
              <a:defRPr/>
            </a:pPr>
            <a:r>
              <a:rPr lang="ar-SA" dirty="0">
                <a:solidFill>
                  <a:srgbClr val="002060"/>
                </a:solidFill>
              </a:rPr>
              <a:t>جاءت شريعة الإسلام الغراء تبني حصناً منيعاً وسداً متيناً حول المجتمع الإسلامي، وذلك بتشريع الأحكام التي تحقق تلك الغاية، ولتنقي المجتمع من الإثم والعدوان والفساد والإخلال، ولتزرع التقوى، والبر، والتعاون، والأمن، والاستقرار، والسكينة وتحقق النصر، والعزة، والفوز، والفلاح في الدارين.</a:t>
            </a:r>
          </a:p>
          <a:p>
            <a:pPr>
              <a:defRPr/>
            </a:pPr>
            <a:r>
              <a:rPr lang="ar-SA" dirty="0">
                <a:solidFill>
                  <a:srgbClr val="002060"/>
                </a:solidFill>
              </a:rPr>
              <a:t>ومن أجل تلك الغايات بينت الأوامر وأمرت بالالتزام بها وبينت النواهي وأمرت بالبعد عنها، ومن الامور التي بينتها وحددتها شريعتنا الغراء احكام السلم والحرب (احكام الجهاد) في الاسلام ، لتشكل اعظم ضابط اخلاقي عرفته البشرية عبر عصورها في مجال الحرب واحكامها وما يترتب عليها ، في بروز واضح للعدل والتسامح ، والرحمة حتى في اشد المواقف صلابة ودموية ، فتبارك الله احسن الحاكمين.</a:t>
            </a:r>
          </a:p>
          <a:p>
            <a:pPr>
              <a:defRPr/>
            </a:pPr>
            <a:endParaRPr lang="ar-SA" dirty="0">
              <a:solidFill>
                <a:srgbClr val="002060"/>
              </a:solidFill>
            </a:endParaRPr>
          </a:p>
        </p:txBody>
      </p:sp>
      <p:sp>
        <p:nvSpPr>
          <p:cNvPr id="4" name="AutoShape 4"/>
          <p:cNvSpPr>
            <a:spLocks noChangeArrowheads="1"/>
          </p:cNvSpPr>
          <p:nvPr/>
        </p:nvSpPr>
        <p:spPr bwMode="auto">
          <a:xfrm>
            <a:off x="1857375" y="357188"/>
            <a:ext cx="6324600" cy="1127125"/>
          </a:xfrm>
          <a:prstGeom prst="flowChartAlternateProcess">
            <a:avLst/>
          </a:prstGeom>
          <a:solidFill>
            <a:schemeClr val="accent2"/>
          </a:solidFill>
          <a:ln w="9525">
            <a:miter lim="800000"/>
            <a:headEnd/>
            <a:tailEnd/>
          </a:ln>
          <a:scene3d>
            <a:camera prst="legacyObliqueTopLeft"/>
            <a:lightRig rig="legacyFlat3" dir="t"/>
          </a:scene3d>
          <a:sp3d extrusionH="430200" prstMaterial="legacyMatte">
            <a:bevelT w="13500" h="13500" prst="angle"/>
            <a:bevelB w="13500" h="13500" prst="angle"/>
            <a:extrusionClr>
              <a:srgbClr val="E9EE0A"/>
            </a:extrusionClr>
          </a:sp3d>
        </p:spPr>
        <p:txBody>
          <a:bodyPr wrap="none" anchor="ctr">
            <a:flatTx/>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algn="ctr" eaLnBrk="1" hangingPunct="1"/>
            <a:r>
              <a:rPr lang="ar-SA" altLang="ar-SA" sz="3200">
                <a:solidFill>
                  <a:schemeClr val="bg1"/>
                </a:solidFill>
              </a:rPr>
              <a:t>مقدمة</a:t>
            </a:r>
            <a:endParaRPr lang="en-US" altLang="ar-SA" sz="32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2857500" y="214313"/>
            <a:ext cx="3714750" cy="1323975"/>
          </a:xfrm>
          <a:prstGeom prst="rect">
            <a:avLst/>
          </a:prstGeom>
          <a:blipFill dpi="0" rotWithShape="1">
            <a:blip r:embed="rId2" cstate="print"/>
            <a:srcRect/>
            <a:tile tx="0" ty="0" sx="100000" sy="100000" flip="none" algn="tl"/>
          </a:blipFill>
          <a:ln w="9525">
            <a:noFill/>
            <a:miter lim="800000"/>
            <a:headEnd/>
            <a:tailEnd/>
          </a:ln>
          <a:effectLst>
            <a:prstShdw prst="shdw13" dist="53882" dir="13500000">
              <a:srgbClr val="008000">
                <a:alpha val="50000"/>
              </a:srgbClr>
            </a:prstShdw>
          </a:effectLst>
        </p:spPr>
        <p:txBody>
          <a:bodyPr>
            <a:spAutoFit/>
          </a:bodyPr>
          <a:lstStyle/>
          <a:p>
            <a:pPr algn="ctr">
              <a:spcBef>
                <a:spcPct val="50000"/>
              </a:spcBef>
              <a:defRPr/>
            </a:pPr>
            <a:r>
              <a:rPr lang="ar-SA" sz="4000" dirty="0">
                <a:solidFill>
                  <a:schemeClr val="accent1">
                    <a:lumMod val="40000"/>
                    <a:lumOff val="60000"/>
                  </a:schemeClr>
                </a:solidFill>
              </a:rPr>
              <a:t>مفهوم السلم والحرب في الاسلام</a:t>
            </a:r>
          </a:p>
        </p:txBody>
      </p:sp>
      <p:sp>
        <p:nvSpPr>
          <p:cNvPr id="3" name="AutoShape 4"/>
          <p:cNvSpPr>
            <a:spLocks noChangeArrowheads="1"/>
          </p:cNvSpPr>
          <p:nvPr/>
        </p:nvSpPr>
        <p:spPr bwMode="auto">
          <a:xfrm>
            <a:off x="249238" y="1714500"/>
            <a:ext cx="8929687" cy="4429125"/>
          </a:xfrm>
          <a:prstGeom prst="flowChartAlternateProcess">
            <a:avLst/>
          </a:prstGeom>
          <a:solidFill>
            <a:schemeClr val="accent1">
              <a:lumMod val="40000"/>
              <a:lumOff val="60000"/>
            </a:schemeClr>
          </a:solidFill>
          <a:ln w="9525">
            <a:miter lim="800000"/>
            <a:headEnd/>
            <a:tailEnd/>
          </a:ln>
          <a:scene3d>
            <a:camera prst="legacyObliqueTopLeft"/>
            <a:lightRig rig="legacyFlat3" dir="t"/>
          </a:scene3d>
          <a:sp3d extrusionH="430200" prstMaterial="legacyMatte">
            <a:bevelT w="13500" h="13500" prst="angle"/>
            <a:bevelB w="13500" h="13500" prst="angle"/>
            <a:extrusionClr>
              <a:srgbClr val="E9EE0A"/>
            </a:extrusionClr>
          </a:sp3d>
        </p:spPr>
        <p:txBody>
          <a:bodyPr wrap="none" anchor="ctr">
            <a:flatTx/>
          </a:bodyPr>
          <a:lstStyle/>
          <a:p>
            <a:pPr>
              <a:defRPr/>
            </a:pPr>
            <a:r>
              <a:rPr lang="ar-SA" dirty="0"/>
              <a:t>1- السلم والحرب مصطلحان متضادان : أي كل واحد منهما عكس الاخر</a:t>
            </a:r>
          </a:p>
          <a:p>
            <a:pPr>
              <a:defRPr/>
            </a:pPr>
            <a:r>
              <a:rPr lang="ar-SA" dirty="0"/>
              <a:t>2- السلم : هو وضع يسود فيه الامان والاستقرار، ويشعر الفرد فيه بالطمأنينة</a:t>
            </a:r>
          </a:p>
          <a:p>
            <a:pPr>
              <a:defRPr/>
            </a:pPr>
            <a:r>
              <a:rPr lang="ar-SA" dirty="0"/>
              <a:t>3- الحرب: هي القتال والنزاع والصراع  بين فئتين كبيرتين، وغالبا ما تكون بين الدول ،</a:t>
            </a:r>
          </a:p>
          <a:p>
            <a:pPr>
              <a:defRPr/>
            </a:pPr>
            <a:r>
              <a:rPr lang="ar-SA" dirty="0"/>
              <a:t> وتسعى كل دولة للتغلب والانتصار على الاخرى</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descr="تعريشة"/>
          <p:cNvSpPr>
            <a:spLocks noChangeArrowheads="1"/>
          </p:cNvSpPr>
          <p:nvPr/>
        </p:nvSpPr>
        <p:spPr bwMode="auto">
          <a:xfrm>
            <a:off x="1428750" y="228600"/>
            <a:ext cx="7000875" cy="1184275"/>
          </a:xfrm>
          <a:prstGeom prst="ribbon">
            <a:avLst>
              <a:gd name="adj1" fmla="val 12500"/>
              <a:gd name="adj2" fmla="val 75000"/>
            </a:avLst>
          </a:prstGeom>
          <a:solidFill>
            <a:srgbClr val="92D050"/>
          </a:solidFill>
          <a:ln w="9525">
            <a:solidFill>
              <a:schemeClr val="tx1"/>
            </a:solidFill>
            <a:round/>
            <a:headEnd/>
            <a:tailEnd/>
          </a:ln>
          <a:effectLst>
            <a:prstShdw prst="shdw13" dist="53882" dir="13500000">
              <a:srgbClr val="000099"/>
            </a:prstShdw>
          </a:effectLst>
        </p:spPr>
        <p:txBody>
          <a:bodyPr wrap="none" anchor="ct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algn="ctr" eaLnBrk="1" hangingPunct="1"/>
            <a:r>
              <a:rPr lang="ar-SA" altLang="ar-SA" sz="3600"/>
              <a:t>مشروعية السلم والحرب في الاسلام</a:t>
            </a:r>
            <a:endParaRPr lang="en-US" altLang="ar-SA" sz="4000" b="0"/>
          </a:p>
        </p:txBody>
      </p:sp>
      <p:sp>
        <p:nvSpPr>
          <p:cNvPr id="3" name="Text Box 4"/>
          <p:cNvSpPr txBox="1">
            <a:spLocks noChangeArrowheads="1"/>
          </p:cNvSpPr>
          <p:nvPr/>
        </p:nvSpPr>
        <p:spPr bwMode="auto">
          <a:xfrm>
            <a:off x="428625" y="2000250"/>
            <a:ext cx="8358188" cy="3108325"/>
          </a:xfrm>
          <a:prstGeom prst="rect">
            <a:avLst/>
          </a:prstGeom>
          <a:solidFill>
            <a:srgbClr val="FFFF00"/>
          </a:solidFill>
          <a:ln>
            <a:headEnd/>
            <a:tailEnd/>
          </a:ln>
        </p:spPr>
        <p:style>
          <a:lnRef idx="1">
            <a:schemeClr val="accent1"/>
          </a:lnRef>
          <a:fillRef idx="3">
            <a:schemeClr val="accent1"/>
          </a:fillRef>
          <a:effectRef idx="2">
            <a:schemeClr val="accent1"/>
          </a:effectRef>
          <a:fontRef idx="minor">
            <a:schemeClr val="lt1"/>
          </a:fontRef>
        </p:style>
        <p:txBody>
          <a:bodyPr>
            <a:spAutoFit/>
          </a:bodyPr>
          <a:lstStyle/>
          <a:p>
            <a:pPr>
              <a:defRPr/>
            </a:pPr>
            <a:endParaRPr lang="ar-SA" sz="2800" dirty="0">
              <a:solidFill>
                <a:srgbClr val="002060"/>
              </a:solidFill>
            </a:endParaRPr>
          </a:p>
          <a:p>
            <a:pPr>
              <a:defRPr/>
            </a:pPr>
            <a:r>
              <a:rPr lang="ar-SA" sz="2800" dirty="0">
                <a:solidFill>
                  <a:srgbClr val="002060"/>
                </a:solidFill>
              </a:rPr>
              <a:t>اولا : في العلاقات بين المسلمين وغيرهم انها قائمة على الامن والسلام</a:t>
            </a:r>
          </a:p>
          <a:p>
            <a:pPr>
              <a:defRPr/>
            </a:pPr>
            <a:r>
              <a:rPr lang="ar-SA" sz="2800" dirty="0">
                <a:solidFill>
                  <a:srgbClr val="002060"/>
                </a:solidFill>
              </a:rPr>
              <a:t>ثانيا: ان الحرب التي يطلق عليها الاسلام مصطلح ( </a:t>
            </a:r>
            <a:r>
              <a:rPr lang="ar-SA" sz="2800" dirty="0">
                <a:solidFill>
                  <a:srgbClr val="009900"/>
                </a:solidFill>
              </a:rPr>
              <a:t>الجهاد</a:t>
            </a:r>
            <a:r>
              <a:rPr lang="ar-SA" sz="2800" dirty="0">
                <a:solidFill>
                  <a:srgbClr val="002060"/>
                </a:solidFill>
              </a:rPr>
              <a:t>) شرعت من اجل:</a:t>
            </a:r>
          </a:p>
          <a:p>
            <a:pPr marL="514350" indent="-514350">
              <a:buFontTx/>
              <a:buAutoNum type="arabic1Minus"/>
              <a:defRPr/>
            </a:pPr>
            <a:r>
              <a:rPr lang="ar-SA" sz="2800" dirty="0">
                <a:solidFill>
                  <a:srgbClr val="002060"/>
                </a:solidFill>
              </a:rPr>
              <a:t>حماية المجتمع المسلم من اعتداء الكافرين والمستكبرين</a:t>
            </a:r>
          </a:p>
          <a:p>
            <a:pPr marL="514350" indent="-514350">
              <a:buFontTx/>
              <a:buAutoNum type="arabic1Minus"/>
              <a:defRPr/>
            </a:pPr>
            <a:r>
              <a:rPr lang="ar-SA" sz="2800" dirty="0">
                <a:solidFill>
                  <a:srgbClr val="002060"/>
                </a:solidFill>
              </a:rPr>
              <a:t>قتال من يقف في وجه الاسلام ودعوته</a:t>
            </a:r>
          </a:p>
          <a:p>
            <a:pPr marL="514350" indent="-514350">
              <a:buFontTx/>
              <a:buAutoNum type="arabic1Minus"/>
              <a:defRPr/>
            </a:pPr>
            <a:r>
              <a:rPr lang="ar-SA" sz="2800" dirty="0">
                <a:solidFill>
                  <a:srgbClr val="002060"/>
                </a:solidFill>
              </a:rPr>
              <a:t>قتال من يمنع وصول دعوة الاسلام الى الامم الاخرى</a:t>
            </a:r>
            <a:endParaRPr lang="en-US" sz="2800"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4"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to="" calcmode="lin" valueType="num">
                                      <p:cBhvr>
                                        <p:cTn id="13" dur="1" fill="hold"/>
                                        <p:tgtEl>
                                          <p:spTgt spid="3"/>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autoUpdateAnimBg="0"/>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AutoShape 3"/>
          <p:cNvSpPr>
            <a:spLocks noChangeArrowheads="1"/>
          </p:cNvSpPr>
          <p:nvPr/>
        </p:nvSpPr>
        <p:spPr bwMode="auto">
          <a:xfrm>
            <a:off x="928688" y="214313"/>
            <a:ext cx="7620000" cy="1600200"/>
          </a:xfrm>
          <a:prstGeom prst="roundRect">
            <a:avLst>
              <a:gd name="adj" fmla="val 16667"/>
            </a:avLst>
          </a:prstGeom>
          <a:solidFill>
            <a:srgbClr val="FFC000"/>
          </a:solidFill>
          <a:ln w="9525">
            <a:solidFill>
              <a:schemeClr val="tx1"/>
            </a:solidFill>
            <a:round/>
            <a:headEnd/>
            <a:tailEnd/>
          </a:ln>
          <a:effectLst>
            <a:prstShdw prst="shdw13" dist="53882" dir="13500000">
              <a:srgbClr val="FFFF66"/>
            </a:prstShdw>
          </a:effectLst>
        </p:spPr>
        <p:txBody>
          <a:bodyPr wrap="none" anchor="ct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r>
              <a:rPr lang="ar-SA" altLang="ar-SA" sz="4800"/>
              <a:t>انواع الحرب في الاسلام (الجهاد)</a:t>
            </a:r>
            <a:endParaRPr lang="en-US" altLang="ar-SA" sz="4800"/>
          </a:p>
        </p:txBody>
      </p:sp>
      <p:sp>
        <p:nvSpPr>
          <p:cNvPr id="32772" name="Oval 4"/>
          <p:cNvSpPr>
            <a:spLocks noChangeArrowheads="1"/>
          </p:cNvSpPr>
          <p:nvPr/>
        </p:nvSpPr>
        <p:spPr bwMode="auto">
          <a:xfrm>
            <a:off x="250825" y="3284538"/>
            <a:ext cx="8664575" cy="3240087"/>
          </a:xfrm>
          <a:prstGeom prst="ellipse">
            <a:avLst/>
          </a:prstGeom>
          <a:solidFill>
            <a:srgbClr val="EF0924"/>
          </a:solidFill>
          <a:ln w="9525">
            <a:solidFill>
              <a:schemeClr val="tx1"/>
            </a:solidFill>
            <a:round/>
            <a:headEnd/>
            <a:tailEnd/>
          </a:ln>
        </p:spPr>
        <p:txBody>
          <a:bodyPr wrap="none" anchor="ct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algn="ctr" eaLnBrk="1" hangingPunct="1"/>
            <a:r>
              <a:rPr lang="ar-SA" altLang="ar-SA" sz="2800"/>
              <a:t> وهو </a:t>
            </a:r>
          </a:p>
          <a:p>
            <a:pPr algn="ctr" eaLnBrk="1" hangingPunct="1"/>
            <a:r>
              <a:rPr lang="ar-SA" altLang="ar-SA" sz="2800">
                <a:solidFill>
                  <a:schemeClr val="bg1"/>
                </a:solidFill>
                <a:latin typeface="Arial" pitchFamily="34" charset="0"/>
                <a:cs typeface="Arial" pitchFamily="34" charset="0"/>
              </a:rPr>
              <a:t>جهاد وقتال المسلمين دفاعا عن انفسهم واوطانهم</a:t>
            </a:r>
          </a:p>
          <a:p>
            <a:pPr algn="ctr" eaLnBrk="1" hangingPunct="1"/>
            <a:r>
              <a:rPr lang="ar-SA" altLang="ar-SA" sz="2800">
                <a:solidFill>
                  <a:schemeClr val="bg1"/>
                </a:solidFill>
                <a:latin typeface="Arial" pitchFamily="34" charset="0"/>
                <a:cs typeface="Arial" pitchFamily="34" charset="0"/>
              </a:rPr>
              <a:t> </a:t>
            </a:r>
            <a:r>
              <a:rPr lang="ar-SA" altLang="ar-SA" sz="2800">
                <a:latin typeface="Arial" pitchFamily="34" charset="0"/>
                <a:cs typeface="Arial" pitchFamily="34" charset="0"/>
              </a:rPr>
              <a:t>(وَقَاتِلُوا فِي سَبِيلِ اللَّهِ الَّذِينَ يُقَاتِلُونَكُمْ وَلَا تَعْتَدُوا ۚ إِنَّ اللَّهَ لَا يُحِبُّ الْمُعْتَدِينَ)</a:t>
            </a:r>
            <a:endParaRPr lang="en-US" altLang="ar-SA" sz="2800">
              <a:latin typeface="Arial" pitchFamily="34" charset="0"/>
              <a:cs typeface="Arial" pitchFamily="34" charset="0"/>
            </a:endParaRPr>
          </a:p>
        </p:txBody>
      </p:sp>
      <p:sp>
        <p:nvSpPr>
          <p:cNvPr id="32776" name="Oval 8"/>
          <p:cNvSpPr>
            <a:spLocks noChangeArrowheads="1"/>
          </p:cNvSpPr>
          <p:nvPr/>
        </p:nvSpPr>
        <p:spPr bwMode="auto">
          <a:xfrm>
            <a:off x="928688" y="1916113"/>
            <a:ext cx="7747000" cy="1225550"/>
          </a:xfrm>
          <a:prstGeom prst="ellipse">
            <a:avLst/>
          </a:prstGeom>
          <a:solidFill>
            <a:srgbClr val="FF99CC"/>
          </a:solidFill>
          <a:ln w="9525">
            <a:solidFill>
              <a:schemeClr val="tx1"/>
            </a:solidFill>
            <a:round/>
            <a:headEnd/>
            <a:tailEnd/>
          </a:ln>
        </p:spPr>
        <p:txBody>
          <a:bodyPr wrap="none" anchor="ct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algn="ctr" eaLnBrk="1" hangingPunct="1"/>
            <a:r>
              <a:rPr lang="ar-SA" altLang="ar-SA" sz="2800">
                <a:solidFill>
                  <a:srgbClr val="009900"/>
                </a:solidFill>
                <a:latin typeface="Arial" pitchFamily="34" charset="0"/>
                <a:cs typeface="Arial" pitchFamily="34" charset="0"/>
              </a:rPr>
              <a:t>جهاد دفع</a:t>
            </a:r>
            <a:endParaRPr lang="en-US" altLang="ar-SA" sz="2800">
              <a:solidFill>
                <a:srgbClr val="0099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2771"/>
                                        </p:tgtEl>
                                        <p:attrNameLst>
                                          <p:attrName>style.visibility</p:attrName>
                                        </p:attrNameLst>
                                      </p:cBhvr>
                                      <p:to>
                                        <p:strVal val="visible"/>
                                      </p:to>
                                    </p:set>
                                    <p:anim to="" calcmode="lin" valueType="num">
                                      <p:cBhvr>
                                        <p:cTn id="7" dur="1" fill="hold"/>
                                        <p:tgtEl>
                                          <p:spTgt spid="32771"/>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2772"/>
                                        </p:tgtEl>
                                        <p:attrNameLst>
                                          <p:attrName>style.visibility</p:attrName>
                                        </p:attrNameLst>
                                      </p:cBhvr>
                                      <p:to>
                                        <p:strVal val="visible"/>
                                      </p:to>
                                    </p:set>
                                    <p:anim to="" calcmode="lin" valueType="num">
                                      <p:cBhvr>
                                        <p:cTn id="12" dur="1" fill="hold"/>
                                        <p:tgtEl>
                                          <p:spTgt spid="32772"/>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32776"/>
                                        </p:tgtEl>
                                        <p:attrNameLst>
                                          <p:attrName>style.visibility</p:attrName>
                                        </p:attrNameLst>
                                      </p:cBhvr>
                                      <p:to>
                                        <p:strVal val="visible"/>
                                      </p:to>
                                    </p:set>
                                    <p:anim to="" calcmode="lin" valueType="num">
                                      <p:cBhvr>
                                        <p:cTn id="15" dur="1" fill="hold"/>
                                        <p:tgtEl>
                                          <p:spTgt spid="3277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animBg="1" autoUpdateAnimBg="0"/>
      <p:bldP spid="32772" grpId="0" animBg="1"/>
      <p:bldP spid="3277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p:cNvGrpSpPr>
            <a:grpSpLocks/>
          </p:cNvGrpSpPr>
          <p:nvPr/>
        </p:nvGrpSpPr>
        <p:grpSpPr bwMode="auto">
          <a:xfrm>
            <a:off x="1785938" y="714375"/>
            <a:ext cx="6072187" cy="1058863"/>
            <a:chOff x="672" y="794"/>
            <a:chExt cx="4560" cy="912"/>
          </a:xfrm>
        </p:grpSpPr>
        <p:sp>
          <p:nvSpPr>
            <p:cNvPr id="9221" name="AutoShape 3"/>
            <p:cNvSpPr>
              <a:spLocks noChangeArrowheads="1"/>
            </p:cNvSpPr>
            <p:nvPr/>
          </p:nvSpPr>
          <p:spPr bwMode="auto">
            <a:xfrm>
              <a:off x="672" y="794"/>
              <a:ext cx="4560" cy="912"/>
            </a:xfrm>
            <a:prstGeom prst="octagon">
              <a:avLst>
                <a:gd name="adj" fmla="val 29287"/>
              </a:avLst>
            </a:prstGeom>
            <a:solidFill>
              <a:srgbClr val="FFFF00"/>
            </a:solidFill>
            <a:ln w="9525">
              <a:solidFill>
                <a:schemeClr val="tx1"/>
              </a:solidFill>
              <a:miter lim="800000"/>
              <a:headEnd/>
              <a:tailEnd/>
            </a:ln>
            <a:effectLst>
              <a:prstShdw prst="shdw13" dist="53882" dir="13500000">
                <a:schemeClr val="hlink"/>
              </a:prstShdw>
            </a:effectLst>
          </p:spPr>
          <p:txBody>
            <a:bodyPr wrap="none" anchor="ct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endParaRPr lang="ar-SA" altLang="ar-SA"/>
            </a:p>
          </p:txBody>
        </p:sp>
        <p:sp>
          <p:nvSpPr>
            <p:cNvPr id="9222" name="WordArt 4"/>
            <p:cNvSpPr>
              <a:spLocks noChangeArrowheads="1" noChangeShapeType="1" noTextEdit="1"/>
            </p:cNvSpPr>
            <p:nvPr/>
          </p:nvSpPr>
          <p:spPr bwMode="auto">
            <a:xfrm>
              <a:off x="1152" y="890"/>
              <a:ext cx="3648" cy="672"/>
            </a:xfrm>
            <a:prstGeom prst="rect">
              <a:avLst/>
            </a:prstGeom>
          </p:spPr>
          <p:txBody>
            <a:bodyPr wrap="none" fromWordArt="1">
              <a:prstTxWarp prst="textPlain">
                <a:avLst>
                  <a:gd name="adj" fmla="val 49713"/>
                </a:avLst>
              </a:prstTxWarp>
            </a:bodyPr>
            <a:lstStyle/>
            <a:p>
              <a:pPr algn="ctr"/>
              <a:r>
                <a:rPr lang="ar-SA" sz="4400" kern="10">
                  <a:ln w="19050">
                    <a:solidFill>
                      <a:srgbClr val="99CCFF"/>
                    </a:solidFill>
                    <a:round/>
                    <a:headEnd/>
                    <a:tailEnd/>
                  </a:ln>
                  <a:solidFill>
                    <a:srgbClr val="0066CC"/>
                  </a:solidFill>
                  <a:effectLst>
                    <a:outerShdw dist="35921" dir="2700000" algn="ctr" rotWithShape="0">
                      <a:srgbClr val="990000"/>
                    </a:outerShdw>
                  </a:effectLst>
                  <a:latin typeface="Simplified Arabic"/>
                  <a:cs typeface="Simplified Arabic"/>
                </a:rPr>
                <a:t>تابع انواع الحرب ( الجهاد) في الاسلام</a:t>
              </a:r>
            </a:p>
          </p:txBody>
        </p:sp>
      </p:grpSp>
      <p:sp>
        <p:nvSpPr>
          <p:cNvPr id="9219" name="تمرير أفقي 2"/>
          <p:cNvSpPr>
            <a:spLocks noChangeArrowheads="1"/>
          </p:cNvSpPr>
          <p:nvPr/>
        </p:nvSpPr>
        <p:spPr bwMode="auto">
          <a:xfrm>
            <a:off x="2124075" y="1773238"/>
            <a:ext cx="5472113" cy="719137"/>
          </a:xfrm>
          <a:prstGeom prst="horizontalScroll">
            <a:avLst>
              <a:gd name="adj" fmla="val 12500"/>
            </a:avLst>
          </a:prstGeom>
          <a:solidFill>
            <a:schemeClr val="accent1"/>
          </a:solidFill>
          <a:ln w="9525" algn="ctr">
            <a:solidFill>
              <a:schemeClr val="tx1"/>
            </a:solidFill>
            <a:round/>
            <a:headEnd/>
            <a:tailEnd/>
          </a:ln>
        </p:spPr>
        <p:txBody>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r>
              <a:rPr lang="ar-SA" altLang="ar-SA" sz="4000"/>
              <a:t>جـــــهـــــاد طـــــلـــب</a:t>
            </a:r>
          </a:p>
        </p:txBody>
      </p:sp>
      <p:sp>
        <p:nvSpPr>
          <p:cNvPr id="9220" name="موجة مزدوجة 10"/>
          <p:cNvSpPr>
            <a:spLocks noChangeArrowheads="1"/>
          </p:cNvSpPr>
          <p:nvPr/>
        </p:nvSpPr>
        <p:spPr bwMode="auto">
          <a:xfrm>
            <a:off x="323850" y="2492375"/>
            <a:ext cx="8351838" cy="3889375"/>
          </a:xfrm>
          <a:prstGeom prst="doubleWave">
            <a:avLst>
              <a:gd name="adj1" fmla="val 6250"/>
              <a:gd name="adj2" fmla="val -2009"/>
            </a:avLst>
          </a:prstGeom>
          <a:solidFill>
            <a:schemeClr val="accent2"/>
          </a:solidFill>
          <a:ln w="9525" algn="ctr">
            <a:solidFill>
              <a:schemeClr val="accent1"/>
            </a:solidFill>
            <a:round/>
            <a:headEnd/>
            <a:tailEnd/>
          </a:ln>
        </p:spPr>
        <p:txBody>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r>
              <a:rPr lang="ar-SA" altLang="ar-SA"/>
              <a:t>                                    وهو</a:t>
            </a:r>
          </a:p>
          <a:p>
            <a:pPr eaLnBrk="1" hangingPunct="1"/>
            <a:r>
              <a:rPr lang="ar-SA" altLang="ar-SA"/>
              <a:t>وهو قتال من وقف في وجه دعوة الاسلام ، ومنع الناس من الدخول فيه بحريتهم ، وفتنهم واجبرهم على غيره ، ولم يسمح بلغة الحوار والتفاهم</a:t>
            </a:r>
          </a:p>
          <a:p>
            <a:pPr eaLnBrk="1" hangingPunct="1"/>
            <a:r>
              <a:rPr lang="ar-SA" altLang="ar-SA">
                <a:solidFill>
                  <a:schemeClr val="bg1"/>
                </a:solidFill>
              </a:rPr>
              <a:t>قال تعالى (وَمَا لَكُمْ لَا تُقَاتِلُونَ فِي سَبِيلِ اللَّهِ وَالْمُسْتَضْعَفِينَ مِنَ الرِّجَالِ وَالنِّسَاءِ وَالْوِلْدَانِ الَّذِينَ يَقُولُونَ رَبَّنَا أَخْرِجْنَا مِنْ هَٰذِهِ الْقَرْيَةِ الظَّالِمِ أَهْلُهَا وَاجْعَل لَّنَا مِن لَّدُنكَ وَلِيًّا وَاجْعَل لَّنَا مِن لَّدُنكَ نَصِيرًا) </a:t>
            </a:r>
            <a:r>
              <a:rPr lang="ar-SA" altLang="ar-SA"/>
              <a:t>أي ان اجبار الناس على الكفر وتعذيبهم لترك دينهم اشد من القتل والقتال</a:t>
            </a:r>
            <a:endParaRPr lang="ar-SA" altLang="ar-SA">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p:cNvGrpSpPr>
            <a:grpSpLocks/>
          </p:cNvGrpSpPr>
          <p:nvPr/>
        </p:nvGrpSpPr>
        <p:grpSpPr bwMode="auto">
          <a:xfrm>
            <a:off x="1825625" y="357188"/>
            <a:ext cx="6072188" cy="1219200"/>
            <a:chOff x="672" y="794"/>
            <a:chExt cx="4560" cy="912"/>
          </a:xfrm>
        </p:grpSpPr>
        <p:sp>
          <p:nvSpPr>
            <p:cNvPr id="10244" name="AutoShape 3"/>
            <p:cNvSpPr>
              <a:spLocks noChangeArrowheads="1"/>
            </p:cNvSpPr>
            <p:nvPr/>
          </p:nvSpPr>
          <p:spPr bwMode="auto">
            <a:xfrm>
              <a:off x="672" y="794"/>
              <a:ext cx="4560" cy="912"/>
            </a:xfrm>
            <a:prstGeom prst="octagon">
              <a:avLst>
                <a:gd name="adj" fmla="val 29287"/>
              </a:avLst>
            </a:prstGeom>
            <a:solidFill>
              <a:srgbClr val="FFFF00"/>
            </a:solidFill>
            <a:ln w="9525">
              <a:solidFill>
                <a:schemeClr val="tx1"/>
              </a:solidFill>
              <a:miter lim="800000"/>
              <a:headEnd/>
              <a:tailEnd/>
            </a:ln>
            <a:effectLst>
              <a:prstShdw prst="shdw13" dist="53882" dir="13500000">
                <a:schemeClr val="hlink"/>
              </a:prstShdw>
            </a:effectLst>
          </p:spPr>
          <p:txBody>
            <a:bodyPr wrap="none" anchor="ct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endParaRPr lang="ar-SA" altLang="ar-SA"/>
            </a:p>
          </p:txBody>
        </p:sp>
        <p:sp>
          <p:nvSpPr>
            <p:cNvPr id="10245" name="WordArt 4"/>
            <p:cNvSpPr>
              <a:spLocks noChangeArrowheads="1" noChangeShapeType="1" noTextEdit="1"/>
            </p:cNvSpPr>
            <p:nvPr/>
          </p:nvSpPr>
          <p:spPr bwMode="auto">
            <a:xfrm>
              <a:off x="1152" y="890"/>
              <a:ext cx="3648" cy="672"/>
            </a:xfrm>
            <a:prstGeom prst="rect">
              <a:avLst/>
            </a:prstGeom>
          </p:spPr>
          <p:txBody>
            <a:bodyPr wrap="none" fromWordArt="1">
              <a:prstTxWarp prst="textPlain">
                <a:avLst>
                  <a:gd name="adj" fmla="val 49713"/>
                </a:avLst>
              </a:prstTxWarp>
            </a:bodyPr>
            <a:lstStyle/>
            <a:p>
              <a:pPr algn="ctr"/>
              <a:r>
                <a:rPr lang="ar-SA" sz="4400" kern="10">
                  <a:ln w="19050">
                    <a:solidFill>
                      <a:srgbClr val="99CCFF"/>
                    </a:solidFill>
                    <a:round/>
                    <a:headEnd/>
                    <a:tailEnd/>
                  </a:ln>
                  <a:solidFill>
                    <a:srgbClr val="336600"/>
                  </a:solidFill>
                  <a:effectLst>
                    <a:outerShdw dist="35921" dir="2700000" algn="ctr" rotWithShape="0">
                      <a:srgbClr val="990000"/>
                    </a:outerShdw>
                  </a:effectLst>
                  <a:latin typeface="Simplified Arabic"/>
                  <a:cs typeface="Simplified Arabic"/>
                </a:rPr>
                <a:t>ضوابط الحرب (الجهاد) في الاسلام</a:t>
              </a:r>
            </a:p>
          </p:txBody>
        </p:sp>
      </p:grpSp>
      <p:sp>
        <p:nvSpPr>
          <p:cNvPr id="5" name="وسيلة شرح مستطيلة مستديرة الزوايا 4"/>
          <p:cNvSpPr/>
          <p:nvPr/>
        </p:nvSpPr>
        <p:spPr bwMode="auto">
          <a:xfrm>
            <a:off x="2268538" y="1844675"/>
            <a:ext cx="6264275" cy="2268538"/>
          </a:xfrm>
          <a:prstGeom prst="wedgeRoundRectCallout">
            <a:avLst/>
          </a:prstGeom>
          <a:solidFill>
            <a:srgbClr val="FF0000"/>
          </a:solidFill>
          <a:ln w="9525" cap="flat" cmpd="sng" algn="ctr">
            <a:solidFill>
              <a:schemeClr val="tx1"/>
            </a:solidFill>
            <a:prstDash val="solid"/>
            <a:round/>
            <a:headEnd type="none" w="med" len="med"/>
            <a:tailEnd type="none" w="med" len="med"/>
          </a:ln>
          <a:effectLst/>
        </p:spPr>
        <p:txBody>
          <a:bodyPr rtlCol="1"/>
          <a:lstStyle/>
          <a:p>
            <a:pPr>
              <a:defRPr/>
            </a:pPr>
            <a:r>
              <a:rPr lang="ar-SA" dirty="0">
                <a:solidFill>
                  <a:schemeClr val="bg1">
                    <a:lumMod val="95000"/>
                  </a:schemeClr>
                </a:solidFill>
              </a:rPr>
              <a:t>الحرب ظاهرة لا زمت الانسانية منذ فجر التاريخ ، الا انها في الاسلام ضرورة شرعية ولها ضوابط ، واحكام ، وقيم :</a:t>
            </a:r>
          </a:p>
          <a:p>
            <a:pPr>
              <a:defRPr/>
            </a:pPr>
            <a:r>
              <a:rPr lang="ar-SA" dirty="0">
                <a:solidFill>
                  <a:schemeClr val="bg1">
                    <a:lumMod val="95000"/>
                  </a:schemeClr>
                </a:solidFill>
              </a:rPr>
              <a:t>1- قبل البدء فيها.</a:t>
            </a:r>
          </a:p>
          <a:p>
            <a:pPr>
              <a:defRPr/>
            </a:pPr>
            <a:r>
              <a:rPr lang="ar-SA" dirty="0">
                <a:solidFill>
                  <a:schemeClr val="bg1">
                    <a:lumMod val="95000"/>
                  </a:schemeClr>
                </a:solidFill>
              </a:rPr>
              <a:t>2- اثناء القتال .</a:t>
            </a:r>
          </a:p>
          <a:p>
            <a:pPr>
              <a:defRPr/>
            </a:pPr>
            <a:r>
              <a:rPr lang="ar-SA" dirty="0">
                <a:solidFill>
                  <a:schemeClr val="bg1">
                    <a:lumMod val="95000"/>
                  </a:schemeClr>
                </a:solidFill>
              </a:rPr>
              <a:t>3- بعد نهايتها</a:t>
            </a:r>
          </a:p>
          <a:p>
            <a:pPr>
              <a:defRPr/>
            </a:pPr>
            <a:r>
              <a:rPr lang="ar-SA" dirty="0">
                <a:solidFill>
                  <a:schemeClr val="bg1">
                    <a:lumMod val="95000"/>
                  </a:schemeClr>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p:cNvGrpSpPr>
            <a:grpSpLocks/>
          </p:cNvGrpSpPr>
          <p:nvPr/>
        </p:nvGrpSpPr>
        <p:grpSpPr bwMode="auto">
          <a:xfrm>
            <a:off x="428626" y="357166"/>
            <a:ext cx="8319838" cy="1447800"/>
            <a:chOff x="60" y="794"/>
            <a:chExt cx="5462" cy="912"/>
          </a:xfrm>
          <a:solidFill>
            <a:srgbClr val="00B0F0"/>
          </a:solidFill>
        </p:grpSpPr>
        <p:sp>
          <p:nvSpPr>
            <p:cNvPr id="96260" name="AutoShape 3"/>
            <p:cNvSpPr>
              <a:spLocks noChangeArrowheads="1"/>
            </p:cNvSpPr>
            <p:nvPr/>
          </p:nvSpPr>
          <p:spPr bwMode="auto">
            <a:xfrm>
              <a:off x="672" y="794"/>
              <a:ext cx="4560" cy="912"/>
            </a:xfrm>
            <a:prstGeom prst="octagon">
              <a:avLst>
                <a:gd name="adj" fmla="val 29287"/>
              </a:avLst>
            </a:prstGeom>
            <a:grpFill/>
            <a:ln w="9525">
              <a:solidFill>
                <a:schemeClr val="tx1"/>
              </a:solidFill>
              <a:miter lim="800000"/>
              <a:headEnd/>
              <a:tailEnd/>
            </a:ln>
            <a:effectLst>
              <a:prstShdw prst="shdw13" dist="53882" dir="13500000">
                <a:schemeClr val="hlink"/>
              </a:prstShdw>
            </a:effectLst>
          </p:spPr>
          <p:txBody>
            <a:bodyPr wrap="none" anchor="ctr"/>
            <a:lstStyle/>
            <a:p>
              <a:pPr>
                <a:defRPr/>
              </a:pPr>
              <a:endParaRPr lang="ar-SA"/>
            </a:p>
          </p:txBody>
        </p:sp>
        <p:sp>
          <p:nvSpPr>
            <p:cNvPr id="96261" name="WordArt 4"/>
            <p:cNvSpPr>
              <a:spLocks noChangeArrowheads="1" noChangeShapeType="1" noTextEdit="1"/>
            </p:cNvSpPr>
            <p:nvPr/>
          </p:nvSpPr>
          <p:spPr bwMode="auto">
            <a:xfrm>
              <a:off x="60" y="884"/>
              <a:ext cx="5462" cy="672"/>
            </a:xfrm>
            <a:prstGeom prst="rect">
              <a:avLst/>
            </a:prstGeom>
            <a:grpFill/>
          </p:spPr>
          <p:txBody>
            <a:bodyPr wrap="none" fromWordArt="1">
              <a:prstTxWarp prst="textPlain">
                <a:avLst>
                  <a:gd name="adj" fmla="val 49715"/>
                </a:avLst>
              </a:prstTxWarp>
            </a:bodyPr>
            <a:lstStyle/>
            <a:p>
              <a:pPr algn="ctr">
                <a:defRPr/>
              </a:pPr>
              <a:r>
                <a:rPr lang="ar-SA" sz="4400" kern="10" dirty="0">
                  <a:ln w="19050">
                    <a:solidFill>
                      <a:srgbClr val="99CCFF"/>
                    </a:solidFill>
                    <a:round/>
                    <a:headEnd/>
                    <a:tailEnd/>
                  </a:ln>
                  <a:solidFill>
                    <a:srgbClr val="C00000"/>
                  </a:solidFill>
                  <a:effectLst>
                    <a:outerShdw dist="35921" dir="2700000" algn="ctr" rotWithShape="0">
                      <a:srgbClr val="990000"/>
                    </a:outerShdw>
                  </a:effectLst>
                  <a:latin typeface="Simplified Arabic" pitchFamily="18" charset="-78"/>
                  <a:cs typeface="Simplified Arabic" pitchFamily="18" charset="-78"/>
                </a:rPr>
                <a:t>اهم الاحكام والقواعد والقيم التي تضبط الحرب (الجهاد) في الاسلام</a:t>
              </a:r>
            </a:p>
          </p:txBody>
        </p:sp>
      </p:grpSp>
      <p:sp>
        <p:nvSpPr>
          <p:cNvPr id="3" name="تمرير عمودي 2"/>
          <p:cNvSpPr/>
          <p:nvPr/>
        </p:nvSpPr>
        <p:spPr bwMode="auto">
          <a:xfrm>
            <a:off x="1692275" y="2133600"/>
            <a:ext cx="6615113" cy="2519363"/>
          </a:xfrm>
          <a:prstGeom prst="verticalScroll">
            <a:avLst/>
          </a:prstGeom>
          <a:solidFill>
            <a:schemeClr val="accent1"/>
          </a:solidFill>
          <a:ln w="9525" cap="flat" cmpd="sng" algn="ctr">
            <a:solidFill>
              <a:schemeClr val="tx1"/>
            </a:solidFill>
            <a:prstDash val="solid"/>
            <a:round/>
            <a:headEnd type="none" w="med" len="med"/>
            <a:tailEnd type="none" w="med" len="med"/>
          </a:ln>
          <a:effectLst/>
        </p:spPr>
        <p:txBody>
          <a:bodyPr rtlCol="1"/>
          <a:lstStyle/>
          <a:p>
            <a:pPr>
              <a:defRPr/>
            </a:pPr>
            <a:r>
              <a:rPr lang="ar-SA" dirty="0"/>
              <a:t>1- انذار الكفار قبل المعركة ، عن طريق :</a:t>
            </a:r>
          </a:p>
          <a:p>
            <a:pPr marL="457200" indent="-457200">
              <a:buFontTx/>
              <a:buAutoNum type="arabic1Minus"/>
              <a:defRPr/>
            </a:pPr>
            <a:r>
              <a:rPr lang="ar-SA" dirty="0"/>
              <a:t>دعوتهم للإسلام </a:t>
            </a:r>
          </a:p>
          <a:p>
            <a:pPr marL="457200" indent="-457200">
              <a:buFontTx/>
              <a:buAutoNum type="arabic1Minus"/>
              <a:defRPr/>
            </a:pPr>
            <a:r>
              <a:rPr lang="ar-SA" dirty="0"/>
              <a:t>او الخضوع لأحكام ودولة الاسلام</a:t>
            </a:r>
          </a:p>
          <a:p>
            <a:pPr marL="457200" indent="-457200">
              <a:buFontTx/>
              <a:buAutoNum type="arabic1Minus"/>
              <a:defRPr/>
            </a:pPr>
            <a:r>
              <a:rPr lang="ar-SA" dirty="0"/>
              <a:t>فإن رفضوا ، فالقتال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تصميم افتراضي">
  <a:themeElements>
    <a:clrScheme name="تصميم افتراضي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تصميم افتراضي">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تصميم افتراضي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تصميم افتراضي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تصميم افتراضي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تصميم افتراضي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تصميم افتراضي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تصميم افتراضي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تصميم افتراضي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2450</TotalTime>
  <Words>1395</Words>
  <Application>Microsoft Office PowerPoint</Application>
  <PresentationFormat>Affichage à l'écran (4:3)</PresentationFormat>
  <Paragraphs>147</Paragraphs>
  <Slides>25</Slides>
  <Notes>0</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تصميم افتراضي</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HDNL2GSR557</dc:creator>
  <cp:lastModifiedBy>HDNL2GSR557</cp:lastModifiedBy>
  <cp:revision>2</cp:revision>
  <dcterms:created xsi:type="dcterms:W3CDTF">2021-01-06T16:44:21Z</dcterms:created>
  <dcterms:modified xsi:type="dcterms:W3CDTF">2021-01-12T01:35:17Z</dcterms:modified>
</cp:coreProperties>
</file>