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7" r:id="rId2"/>
    <p:sldId id="267" r:id="rId3"/>
    <p:sldId id="268" r:id="rId4"/>
    <p:sldId id="258" r:id="rId5"/>
    <p:sldId id="261" r:id="rId6"/>
    <p:sldId id="266" r:id="rId7"/>
    <p:sldId id="263" r:id="rId8"/>
    <p:sldId id="264" r:id="rId9"/>
    <p:sldId id="272" r:id="rId10"/>
    <p:sldId id="273" r:id="rId11"/>
    <p:sldId id="262" r:id="rId12"/>
    <p:sldId id="259" r:id="rId13"/>
    <p:sldId id="271" r:id="rId14"/>
    <p:sldId id="265"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90212" autoAdjust="0"/>
    <p:restoredTop sz="93517" autoAdjust="0"/>
  </p:normalViewPr>
  <p:slideViewPr>
    <p:cSldViewPr>
      <p:cViewPr>
        <p:scale>
          <a:sx n="66" d="100"/>
          <a:sy n="66" d="100"/>
        </p:scale>
        <p:origin x="-3054" y="-11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0D5EBE6-D6D8-4FD3-A68A-C98055E70BE1}" type="datetimeFigureOut">
              <a:rPr lang="ar-SA" smtClean="0"/>
              <a:pPr/>
              <a:t>28/05/42</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75A3C16-FAAC-4542-A975-E989BDD5F4B3}" type="slidenum">
              <a:rPr lang="ar-SA" smtClean="0"/>
              <a:pPr/>
              <a:t>‹N°›</a:t>
            </a:fld>
            <a:endParaRPr lang="ar-SA"/>
          </a:p>
        </p:txBody>
      </p:sp>
    </p:spTree>
    <p:extLst>
      <p:ext uri="{BB962C8B-B14F-4D97-AF65-F5344CB8AC3E}">
        <p14:creationId xmlns:p14="http://schemas.microsoft.com/office/powerpoint/2010/main" val="17559533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75A3C16-FAAC-4542-A975-E989BDD5F4B3}" type="slidenum">
              <a:rPr lang="ar-SA" smtClean="0"/>
              <a:pPr/>
              <a:t>11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75D90BB-FC65-4EF1-92E7-F017FDEE5262}" type="datetimeFigureOut">
              <a:rPr lang="ar-SA" smtClean="0"/>
              <a:pPr/>
              <a:t>28/05/42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177DB2-84C6-48BA-B657-CD16987FBC28}" type="slidenum">
              <a:rPr lang="ar-SA" smtClean="0"/>
              <a:pPr/>
              <a:t>‹N°›</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75D90BB-FC65-4EF1-92E7-F017FDEE5262}" type="datetimeFigureOut">
              <a:rPr lang="ar-SA" smtClean="0"/>
              <a:pPr/>
              <a:t>28/05/42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177DB2-84C6-48BA-B657-CD16987FBC28}" type="slidenum">
              <a:rPr lang="ar-SA" smtClean="0"/>
              <a:pPr/>
              <a:t>‹N°›</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75D90BB-FC65-4EF1-92E7-F017FDEE5262}" type="datetimeFigureOut">
              <a:rPr lang="ar-SA" smtClean="0"/>
              <a:pPr/>
              <a:t>28/05/42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177DB2-84C6-48BA-B657-CD16987FBC28}" type="slidenum">
              <a:rPr lang="ar-SA" smtClean="0"/>
              <a:pPr/>
              <a:t>‹N°›</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75D90BB-FC65-4EF1-92E7-F017FDEE5262}" type="datetimeFigureOut">
              <a:rPr lang="ar-SA" smtClean="0"/>
              <a:pPr/>
              <a:t>28/05/42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177DB2-84C6-48BA-B657-CD16987FBC28}" type="slidenum">
              <a:rPr lang="ar-SA" smtClean="0"/>
              <a:pPr/>
              <a:t>‹N°›</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75D90BB-FC65-4EF1-92E7-F017FDEE5262}" type="datetimeFigureOut">
              <a:rPr lang="ar-SA" smtClean="0"/>
              <a:pPr/>
              <a:t>28/05/42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177DB2-84C6-48BA-B657-CD16987FBC28}" type="slidenum">
              <a:rPr lang="ar-SA" smtClean="0"/>
              <a:pPr/>
              <a:t>‹N°›</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75D90BB-FC65-4EF1-92E7-F017FDEE5262}" type="datetimeFigureOut">
              <a:rPr lang="ar-SA" smtClean="0"/>
              <a:pPr/>
              <a:t>28/05/42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9177DB2-84C6-48BA-B657-CD16987FBC28}" type="slidenum">
              <a:rPr lang="ar-SA" smtClean="0"/>
              <a:pPr/>
              <a:t>‹N°›</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75D90BB-FC65-4EF1-92E7-F017FDEE5262}" type="datetimeFigureOut">
              <a:rPr lang="ar-SA" smtClean="0"/>
              <a:pPr/>
              <a:t>28/05/42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9177DB2-84C6-48BA-B657-CD16987FBC28}" type="slidenum">
              <a:rPr lang="ar-SA" smtClean="0"/>
              <a:pPr/>
              <a:t>‹N°›</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75D90BB-FC65-4EF1-92E7-F017FDEE5262}" type="datetimeFigureOut">
              <a:rPr lang="ar-SA" smtClean="0"/>
              <a:pPr/>
              <a:t>28/05/42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9177DB2-84C6-48BA-B657-CD16987FBC28}" type="slidenum">
              <a:rPr lang="ar-SA" smtClean="0"/>
              <a:pPr/>
              <a:t>‹N°›</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75D90BB-FC65-4EF1-92E7-F017FDEE5262}" type="datetimeFigureOut">
              <a:rPr lang="ar-SA" smtClean="0"/>
              <a:pPr/>
              <a:t>28/05/42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9177DB2-84C6-48BA-B657-CD16987FBC28}" type="slidenum">
              <a:rPr lang="ar-SA" smtClean="0"/>
              <a:pPr/>
              <a:t>‹N°›</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75D90BB-FC65-4EF1-92E7-F017FDEE5262}" type="datetimeFigureOut">
              <a:rPr lang="ar-SA" smtClean="0"/>
              <a:pPr/>
              <a:t>28/05/42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9177DB2-84C6-48BA-B657-CD16987FBC28}" type="slidenum">
              <a:rPr lang="ar-SA" smtClean="0"/>
              <a:pPr/>
              <a:t>‹N°›</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75D90BB-FC65-4EF1-92E7-F017FDEE5262}" type="datetimeFigureOut">
              <a:rPr lang="ar-SA" smtClean="0"/>
              <a:pPr/>
              <a:t>28/05/42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9177DB2-84C6-48BA-B657-CD16987FBC28}" type="slidenum">
              <a:rPr lang="ar-SA" smtClean="0"/>
              <a:pPr/>
              <a:t>‹N°›</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75D90BB-FC65-4EF1-92E7-F017FDEE5262}" type="datetimeFigureOut">
              <a:rPr lang="ar-SA" smtClean="0"/>
              <a:pPr/>
              <a:t>28/05/42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9177DB2-84C6-48BA-B657-CD16987FBC28}" type="slidenum">
              <a:rPr lang="ar-SA" smtClean="0"/>
              <a:pPr/>
              <a:t>‹N°›</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wepal.net/library/?app=content.list&amp;level=11&amp;semester=1&amp;subject=10&amp;type=2&amp;submit=submit"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wepal.net/library/?app=content.list&amp;level=11&amp;semester=1&amp;subject=10&amp;type=2&amp;submit=submit"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كيفية تقسيم الميراث في الأسلام"/>
          <p:cNvPicPr>
            <a:picLocks noChangeAspect="1" noChangeArrowheads="1"/>
          </p:cNvPicPr>
          <p:nvPr/>
        </p:nvPicPr>
        <p:blipFill>
          <a:blip r:embed="rId2"/>
          <a:srcRect/>
          <a:stretch>
            <a:fillRect/>
          </a:stretch>
        </p:blipFill>
        <p:spPr bwMode="auto">
          <a:xfrm>
            <a:off x="-28648" y="0"/>
            <a:ext cx="9172648" cy="6858000"/>
          </a:xfrm>
          <a:prstGeom prst="rect">
            <a:avLst/>
          </a:prstGeom>
          <a:noFill/>
        </p:spPr>
      </p:pic>
      <p:sp>
        <p:nvSpPr>
          <p:cNvPr id="3" name="مربع نص 2"/>
          <p:cNvSpPr txBox="1"/>
          <p:nvPr/>
        </p:nvSpPr>
        <p:spPr>
          <a:xfrm>
            <a:off x="4643438" y="428604"/>
            <a:ext cx="4143404" cy="2215991"/>
          </a:xfrm>
          <a:prstGeom prst="rect">
            <a:avLst/>
          </a:prstGeom>
          <a:noFill/>
        </p:spPr>
        <p:txBody>
          <a:bodyPr wrap="square" rtlCol="1">
            <a:spAutoFit/>
          </a:bodyPr>
          <a:lstStyle/>
          <a:p>
            <a:pPr algn="ctr"/>
            <a:r>
              <a:rPr lang="ar-SA" sz="13800" b="1" dirty="0" smtClean="0">
                <a:solidFill>
                  <a:srgbClr val="FFFF00"/>
                </a:solidFill>
                <a:latin typeface="Simplified Arabic" pitchFamily="18" charset="-78"/>
                <a:cs typeface="Simplified Arabic" pitchFamily="18" charset="-78"/>
              </a:rPr>
              <a:t>الميراث</a:t>
            </a:r>
            <a:endParaRPr lang="ar-SA" sz="13800" b="1" dirty="0">
              <a:solidFill>
                <a:srgbClr val="FFFF00"/>
              </a:solidFill>
              <a:latin typeface="Simplified Arabic" pitchFamily="18" charset="-78"/>
              <a:cs typeface="Simplified Arabic" pitchFamily="18"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لا يتوفر وصف للصورة."/>
          <p:cNvPicPr>
            <a:picLocks noChangeAspect="1" noChangeArrowheads="1"/>
          </p:cNvPicPr>
          <p:nvPr/>
        </p:nvPicPr>
        <p:blipFill>
          <a:blip r:embed="rId2"/>
          <a:srcRect/>
          <a:stretch>
            <a:fillRect/>
          </a:stretch>
        </p:blipFill>
        <p:spPr bwMode="auto">
          <a:xfrm>
            <a:off x="0" y="0"/>
            <a:ext cx="9144000" cy="6858016"/>
          </a:xfrm>
          <a:prstGeom prst="rect">
            <a:avLst/>
          </a:prstGeom>
          <a:noFill/>
        </p:spPr>
      </p:pic>
      <p:sp>
        <p:nvSpPr>
          <p:cNvPr id="4" name="ZoneTexte 1">
            <a:hlinkClick r:id="rId3"/>
          </p:cNvPr>
          <p:cNvSpPr txBox="1"/>
          <p:nvPr/>
        </p:nvSpPr>
        <p:spPr>
          <a:xfrm>
            <a:off x="35496" y="6644099"/>
            <a:ext cx="1212657" cy="169277"/>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500" dirty="0" smtClean="0">
                <a:solidFill>
                  <a:schemeClr val="bg2"/>
                </a:solidFill>
                <a:hlinkClick r:id="rId3"/>
              </a:rPr>
              <a:t>امتحانات التربية الاسلامية للصف الحادي عشر</a:t>
            </a:r>
            <a:endParaRPr lang="ar-SA" sz="500" dirty="0">
              <a:solidFill>
                <a:schemeClr val="bg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أسباب الإرث وموانعه"/>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9460" name="Picture 4"/>
          <p:cNvPicPr>
            <a:picLocks noChangeAspect="1" noChangeArrowheads="1"/>
          </p:cNvPicPr>
          <p:nvPr/>
        </p:nvPicPr>
        <p:blipFill>
          <a:blip r:embed="rId3"/>
          <a:srcRect/>
          <a:stretch>
            <a:fillRect/>
          </a:stretch>
        </p:blipFill>
        <p:spPr bwMode="auto">
          <a:xfrm>
            <a:off x="1" y="24"/>
            <a:ext cx="9144000" cy="6858000"/>
          </a:xfrm>
          <a:prstGeom prst="rect">
            <a:avLst/>
          </a:prstGeom>
          <a:noFill/>
          <a:ln w="9525">
            <a:noFill/>
            <a:miter lim="800000"/>
            <a:headEnd/>
            <a:tailEnd/>
          </a:ln>
          <a:effectLst/>
        </p:spPr>
      </p:pic>
      <p:sp>
        <p:nvSpPr>
          <p:cNvPr id="4" name="مربع نص 3"/>
          <p:cNvSpPr txBox="1"/>
          <p:nvPr/>
        </p:nvSpPr>
        <p:spPr>
          <a:xfrm>
            <a:off x="6670202" y="2857496"/>
            <a:ext cx="2357422" cy="2369880"/>
          </a:xfrm>
          <a:prstGeom prst="rect">
            <a:avLst/>
          </a:prstGeom>
          <a:noFill/>
        </p:spPr>
        <p:txBody>
          <a:bodyPr wrap="square" rtlCol="1">
            <a:spAutoFit/>
          </a:bodyPr>
          <a:lstStyle/>
          <a:p>
            <a:pPr algn="ctr"/>
            <a:r>
              <a:rPr lang="ar-SA" sz="4000" b="1" dirty="0" smtClean="0">
                <a:latin typeface="Simplified Arabic" pitchFamily="18" charset="-78"/>
                <a:cs typeface="Simplified Arabic" pitchFamily="18" charset="-78"/>
              </a:rPr>
              <a:t>القرابة</a:t>
            </a:r>
          </a:p>
          <a:p>
            <a:pPr algn="ctr"/>
            <a:r>
              <a:rPr lang="ar-SA" sz="3600" b="1" dirty="0" smtClean="0">
                <a:latin typeface="Simplified Arabic" pitchFamily="18" charset="-78"/>
                <a:cs typeface="Simplified Arabic" pitchFamily="18" charset="-78"/>
              </a:rPr>
              <a:t>الآباء، الأبناء فروع الأبوين الأجداد</a:t>
            </a:r>
            <a:endParaRPr lang="ar-SA" sz="3600" b="1" dirty="0">
              <a:latin typeface="Simplified Arabic" pitchFamily="18" charset="-78"/>
              <a:cs typeface="Simplified Arabic" pitchFamily="18" charset="-78"/>
            </a:endParaRPr>
          </a:p>
        </p:txBody>
      </p:sp>
      <p:sp>
        <p:nvSpPr>
          <p:cNvPr id="5" name="مربع نص 4"/>
          <p:cNvSpPr txBox="1"/>
          <p:nvPr/>
        </p:nvSpPr>
        <p:spPr>
          <a:xfrm>
            <a:off x="71438" y="3934430"/>
            <a:ext cx="2357422" cy="923330"/>
          </a:xfrm>
          <a:prstGeom prst="rect">
            <a:avLst/>
          </a:prstGeom>
          <a:noFill/>
        </p:spPr>
        <p:txBody>
          <a:bodyPr wrap="square" rtlCol="1">
            <a:spAutoFit/>
          </a:bodyPr>
          <a:lstStyle/>
          <a:p>
            <a:pPr algn="ctr"/>
            <a:r>
              <a:rPr lang="ar-SA" sz="5400" b="1" dirty="0" smtClean="0">
                <a:latin typeface="Simplified Arabic" pitchFamily="18" charset="-78"/>
                <a:cs typeface="Simplified Arabic" pitchFamily="18" charset="-78"/>
              </a:rPr>
              <a:t>الزوجية</a:t>
            </a:r>
          </a:p>
        </p:txBody>
      </p:sp>
      <p:pic>
        <p:nvPicPr>
          <p:cNvPr id="6146" name="Picture 2" descr="العائلة و صلة القرابة بالفرنسية (الدرس الأربعون ) - YouTube"/>
          <p:cNvPicPr>
            <a:picLocks noChangeAspect="1" noChangeArrowheads="1"/>
          </p:cNvPicPr>
          <p:nvPr/>
        </p:nvPicPr>
        <p:blipFill>
          <a:blip r:embed="rId4"/>
          <a:srcRect l="35742" t="29167" r="32031" b="33333"/>
          <a:stretch>
            <a:fillRect/>
          </a:stretch>
        </p:blipFill>
        <p:spPr bwMode="auto">
          <a:xfrm>
            <a:off x="4786314" y="2928934"/>
            <a:ext cx="1843498" cy="2928958"/>
          </a:xfrm>
          <a:prstGeom prst="rect">
            <a:avLst/>
          </a:prstGeom>
          <a:noFill/>
        </p:spPr>
      </p:pic>
      <p:sp>
        <p:nvSpPr>
          <p:cNvPr id="6148" name="AutoShape 4" descr="بجهز | نصائح مهمة قبل شراء دبل الزواج للرجال"/>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6150" name="Picture 6"/>
          <p:cNvPicPr>
            <a:picLocks noChangeAspect="1" noChangeArrowheads="1"/>
          </p:cNvPicPr>
          <p:nvPr/>
        </p:nvPicPr>
        <p:blipFill>
          <a:blip r:embed="rId5"/>
          <a:srcRect l="23430" r="6281"/>
          <a:stretch>
            <a:fillRect/>
          </a:stretch>
        </p:blipFill>
        <p:spPr bwMode="auto">
          <a:xfrm>
            <a:off x="2428860" y="2928934"/>
            <a:ext cx="1785950" cy="292895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١١/ع١ (@_11S_1) | Twitter"/>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027" name="Picture 3"/>
          <p:cNvPicPr>
            <a:picLocks noChangeAspect="1" noChangeArrowheads="1"/>
          </p:cNvPicPr>
          <p:nvPr/>
        </p:nvPicPr>
        <p:blipFill>
          <a:blip r:embed="rId2"/>
          <a:srcRect t="10470" r="3906"/>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لا يرث المسلم الكافر ولا الكافر المسلم | موقع البطاقة الدعوي"/>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grpSp>
        <p:nvGrpSpPr>
          <p:cNvPr id="7" name="مجموعة 6"/>
          <p:cNvGrpSpPr/>
          <p:nvPr/>
        </p:nvGrpSpPr>
        <p:grpSpPr>
          <a:xfrm>
            <a:off x="0" y="174169"/>
            <a:ext cx="9144000" cy="6660022"/>
            <a:chOff x="0" y="437477"/>
            <a:chExt cx="9144000" cy="6396713"/>
          </a:xfrm>
        </p:grpSpPr>
        <p:sp>
          <p:nvSpPr>
            <p:cNvPr id="3" name="مستطيل 2"/>
            <p:cNvSpPr/>
            <p:nvPr/>
          </p:nvSpPr>
          <p:spPr>
            <a:xfrm>
              <a:off x="5199952" y="437477"/>
              <a:ext cx="3929058" cy="923331"/>
            </a:xfrm>
            <a:prstGeom prst="rect">
              <a:avLst/>
            </a:prstGeom>
          </p:spPr>
          <p:txBody>
            <a:bodyPr wrap="square">
              <a:spAutoFit/>
            </a:bodyPr>
            <a:lstStyle/>
            <a:p>
              <a:pPr algn="ctr"/>
              <a:r>
                <a:rPr lang="ar-SA" sz="5400" b="1" dirty="0" smtClean="0">
                  <a:latin typeface="Simplified Arabic" pitchFamily="18" charset="-78"/>
                  <a:cs typeface="Simplified Arabic" pitchFamily="18" charset="-78"/>
                </a:rPr>
                <a:t>المهمة التعليمية</a:t>
              </a:r>
            </a:p>
          </p:txBody>
        </p:sp>
        <p:pic>
          <p:nvPicPr>
            <p:cNvPr id="6151" name="Picture 7" descr="لا يتوفر وصف للصورة."/>
            <p:cNvPicPr>
              <a:picLocks noChangeAspect="1" noChangeArrowheads="1"/>
            </p:cNvPicPr>
            <p:nvPr/>
          </p:nvPicPr>
          <p:blipFill>
            <a:blip r:embed="rId2"/>
            <a:srcRect l="9375" t="11787" r="9374" b="11591"/>
            <a:stretch>
              <a:fillRect/>
            </a:stretch>
          </p:blipFill>
          <p:spPr bwMode="auto">
            <a:xfrm>
              <a:off x="0" y="1500174"/>
              <a:ext cx="9144000" cy="5334016"/>
            </a:xfrm>
            <a:prstGeom prst="rect">
              <a:avLst/>
            </a:prstGeom>
            <a:noFill/>
            <a:ln>
              <a:solidFill>
                <a:srgbClr val="C00000"/>
              </a:solidFill>
            </a:ln>
          </p:spPr>
        </p:pic>
        <p:sp>
          <p:nvSpPr>
            <p:cNvPr id="10" name="مربع نص 9"/>
            <p:cNvSpPr txBox="1"/>
            <p:nvPr/>
          </p:nvSpPr>
          <p:spPr>
            <a:xfrm>
              <a:off x="500034" y="482988"/>
              <a:ext cx="4857784" cy="707886"/>
            </a:xfrm>
            <a:prstGeom prst="rect">
              <a:avLst/>
            </a:prstGeom>
            <a:noFill/>
          </p:spPr>
          <p:txBody>
            <a:bodyPr wrap="square" rtlCol="1">
              <a:spAutoFit/>
            </a:bodyPr>
            <a:lstStyle/>
            <a:p>
              <a:r>
                <a:rPr lang="ar-SA" sz="4000" b="1" dirty="0" smtClean="0">
                  <a:latin typeface="Simplified Arabic" pitchFamily="18" charset="-78"/>
                  <a:cs typeface="Simplified Arabic" pitchFamily="18" charset="-78"/>
                </a:rPr>
                <a:t>ما دلالة حديث النبي </a:t>
              </a:r>
              <a:r>
                <a:rPr lang="ar-SA" sz="4000" dirty="0" smtClean="0">
                  <a:latin typeface="Simplified Arabic" pitchFamily="18" charset="-78"/>
                  <a:cs typeface="Simplified Arabic" pitchFamily="18" charset="-78"/>
                  <a:sym typeface="AGA Arabesque"/>
                </a:rPr>
                <a:t></a:t>
              </a:r>
              <a:r>
                <a:rPr lang="ar-SA" sz="4000" b="1" dirty="0" smtClean="0">
                  <a:latin typeface="Simplified Arabic" pitchFamily="18" charset="-78"/>
                  <a:cs typeface="Simplified Arabic" pitchFamily="18" charset="-78"/>
                </a:rPr>
                <a:t>؟ </a:t>
              </a:r>
              <a:endParaRPr lang="ar-SA" sz="4000" b="1" dirty="0">
                <a:latin typeface="Simplified Arabic" pitchFamily="18" charset="-78"/>
                <a:cs typeface="Simplified Arabic" pitchFamily="18" charset="-78"/>
              </a:endParaRPr>
            </a:p>
          </p:txBody>
        </p:sp>
        <p:sp>
          <p:nvSpPr>
            <p:cNvPr id="13" name="سهم منحني إلى اليمين 12"/>
            <p:cNvSpPr/>
            <p:nvPr/>
          </p:nvSpPr>
          <p:spPr>
            <a:xfrm>
              <a:off x="169312" y="500042"/>
              <a:ext cx="785818" cy="2786082"/>
            </a:xfrm>
            <a:prstGeom prst="curv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حلات المادة by fofo.kt02"/>
          <p:cNvPicPr>
            <a:picLocks noChangeAspect="1" noChangeArrowheads="1"/>
          </p:cNvPicPr>
          <p:nvPr/>
        </p:nvPicPr>
        <p:blipFill>
          <a:blip r:embed="rId2"/>
          <a:srcRect t="3125" b="3027"/>
          <a:stretch>
            <a:fillRect/>
          </a:stretch>
        </p:blipFill>
        <p:spPr bwMode="auto">
          <a:xfrm>
            <a:off x="0" y="0"/>
            <a:ext cx="9144000" cy="6858000"/>
          </a:xfrm>
          <a:prstGeom prst="rect">
            <a:avLst/>
          </a:prstGeom>
          <a:noFill/>
        </p:spPr>
      </p:pic>
      <p:sp>
        <p:nvSpPr>
          <p:cNvPr id="3" name="مربع نص 4"/>
          <p:cNvSpPr txBox="1"/>
          <p:nvPr/>
        </p:nvSpPr>
        <p:spPr>
          <a:xfrm>
            <a:off x="1979712" y="5301208"/>
            <a:ext cx="6192688" cy="769441"/>
          </a:xfrm>
          <a:prstGeom prst="rect">
            <a:avLst/>
          </a:prstGeom>
          <a:solidFill>
            <a:srgbClr val="FFC000"/>
          </a:solidFill>
          <a:ln>
            <a:solidFill>
              <a:schemeClr val="accent6">
                <a:lumMod val="20000"/>
                <a:lumOff val="80000"/>
              </a:schemeClr>
            </a:solidFill>
          </a:ln>
        </p:spPr>
        <p:txBody>
          <a:bodyPr wrap="square" rtlCol="1">
            <a:spAutoFit/>
          </a:bodyPr>
          <a:lstStyle/>
          <a:p>
            <a:pPr algn="ctr"/>
            <a:r>
              <a:rPr lang="ar-SA" sz="4400" b="1" dirty="0" smtClean="0">
                <a:solidFill>
                  <a:schemeClr val="accent4">
                    <a:lumMod val="50000"/>
                  </a:schemeClr>
                </a:solidFill>
                <a:latin typeface="Simplified Arabic" pitchFamily="18" charset="-78"/>
                <a:cs typeface="Simplified Arabic" pitchFamily="18" charset="-78"/>
              </a:rPr>
              <a:t>إعداد المعلمة: سنيه مبيض</a:t>
            </a:r>
            <a:endParaRPr lang="ar-SA" sz="4400" b="1" dirty="0">
              <a:solidFill>
                <a:schemeClr val="accent4">
                  <a:lumMod val="50000"/>
                </a:schemeClr>
              </a:solidFill>
              <a:latin typeface="Simplified Arabic" pitchFamily="18" charset="-78"/>
              <a:cs typeface="Simplified Arabic" pitchFamily="18"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كيف تُحرر نفسك من الأهداف غير المكتملة في(2018) – بصائر"/>
          <p:cNvPicPr>
            <a:picLocks noChangeAspect="1" noChangeArrowheads="1"/>
          </p:cNvPicPr>
          <p:nvPr/>
        </p:nvPicPr>
        <p:blipFill>
          <a:blip r:embed="rId2">
            <a:lum bright="20000"/>
          </a:blip>
          <a:srcRect l="3193" r="9336"/>
          <a:stretch>
            <a:fillRect/>
          </a:stretch>
        </p:blipFill>
        <p:spPr bwMode="auto">
          <a:xfrm>
            <a:off x="0" y="0"/>
            <a:ext cx="9144000" cy="6858000"/>
          </a:xfrm>
          <a:prstGeom prst="rect">
            <a:avLst/>
          </a:prstGeom>
          <a:noFill/>
        </p:spPr>
      </p:pic>
      <p:sp>
        <p:nvSpPr>
          <p:cNvPr id="3" name="مربع نص 2"/>
          <p:cNvSpPr txBox="1"/>
          <p:nvPr/>
        </p:nvSpPr>
        <p:spPr>
          <a:xfrm>
            <a:off x="3357554" y="0"/>
            <a:ext cx="3393106" cy="1323439"/>
          </a:xfrm>
          <a:prstGeom prst="rect">
            <a:avLst/>
          </a:prstGeom>
          <a:noFill/>
        </p:spPr>
        <p:txBody>
          <a:bodyPr wrap="square" rtlCol="1">
            <a:spAutoFit/>
          </a:bodyPr>
          <a:lstStyle/>
          <a:p>
            <a:pPr algn="ctr"/>
            <a:r>
              <a:rPr lang="ar-SA" sz="8000" b="1" spc="50" dirty="0" smtClean="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effectLst>
                <a:latin typeface="Simplified Arabic" pitchFamily="18" charset="-78"/>
                <a:cs typeface="Simplified Arabic" pitchFamily="18" charset="-78"/>
              </a:rPr>
              <a:t>الأهداف</a:t>
            </a:r>
            <a:endParaRPr lang="ar-SA" sz="8000" b="1"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effectLst>
              <a:latin typeface="Simplified Arabic" pitchFamily="18" charset="-78"/>
              <a:cs typeface="Simplified Arabic" pitchFamily="18" charset="-78"/>
            </a:endParaRPr>
          </a:p>
        </p:txBody>
      </p:sp>
      <p:sp>
        <p:nvSpPr>
          <p:cNvPr id="4" name="مربع نص 3"/>
          <p:cNvSpPr txBox="1"/>
          <p:nvPr/>
        </p:nvSpPr>
        <p:spPr>
          <a:xfrm>
            <a:off x="44970" y="1387278"/>
            <a:ext cx="5286380" cy="4770537"/>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algn="justLow">
              <a:buAutoNum type="arabicPeriod"/>
            </a:pPr>
            <a:r>
              <a:rPr lang="ar-SA"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implified Arabic" pitchFamily="18" charset="-78"/>
                <a:cs typeface="Simplified Arabic" pitchFamily="18" charset="-78"/>
              </a:rPr>
              <a:t>مفهوم الميراث</a:t>
            </a:r>
          </a:p>
          <a:p>
            <a:pPr marL="342900" indent="-342900" algn="justLow">
              <a:buAutoNum type="arabicPeriod"/>
            </a:pPr>
            <a:r>
              <a:rPr lang="ar-SA"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implified Arabic" pitchFamily="18" charset="-78"/>
                <a:cs typeface="Simplified Arabic" pitchFamily="18" charset="-78"/>
              </a:rPr>
              <a:t>الأدلة الشرعية على مشروعية الميراث</a:t>
            </a:r>
          </a:p>
          <a:p>
            <a:pPr marL="342900" indent="-342900" algn="justLow">
              <a:buAutoNum type="arabicPeriod"/>
            </a:pPr>
            <a:r>
              <a:rPr lang="ar-SA"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implified Arabic" pitchFamily="18" charset="-78"/>
                <a:cs typeface="Simplified Arabic" pitchFamily="18" charset="-78"/>
              </a:rPr>
              <a:t>الحكمة من مشروعية الميراث.</a:t>
            </a:r>
          </a:p>
          <a:p>
            <a:pPr marL="342900" indent="-342900" algn="justLow">
              <a:buAutoNum type="arabicPeriod"/>
            </a:pPr>
            <a:r>
              <a:rPr lang="ar-SA"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implified Arabic" pitchFamily="18" charset="-78"/>
                <a:cs typeface="Simplified Arabic" pitchFamily="18" charset="-78"/>
              </a:rPr>
              <a:t>مميزات نظام الميراث.</a:t>
            </a:r>
          </a:p>
          <a:p>
            <a:pPr marL="342900" indent="-342900" algn="justLow">
              <a:buAutoNum type="arabicPeriod"/>
            </a:pPr>
            <a:r>
              <a:rPr lang="ar-SA"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implified Arabic" pitchFamily="18" charset="-78"/>
                <a:cs typeface="Simplified Arabic" pitchFamily="18" charset="-78"/>
              </a:rPr>
              <a:t>أسباب وشروط وموانع </a:t>
            </a:r>
            <a:r>
              <a:rPr lang="ar-SA"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implified Arabic" pitchFamily="18" charset="-78"/>
                <a:cs typeface="Simplified Arabic" pitchFamily="18" charset="-78"/>
              </a:rPr>
              <a:t>الميراث.</a:t>
            </a:r>
            <a:endParaRPr lang="ar-SA"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implified Arabic" pitchFamily="18" charset="-78"/>
              <a:cs typeface="Simplified Arabic" pitchFamily="18"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descr="الحقوق المتعلقة بالتركة"/>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5" name="صورة 4"/>
          <p:cNvPicPr/>
          <p:nvPr/>
        </p:nvPicPr>
        <p:blipFill>
          <a:blip r:embed="rId2" cstate="print"/>
          <a:srcRect l="4687" t="13936" r="3125" b="19397"/>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Рамки Жемчужные украшения, Украшения, разное, драгоценный камень png |  PNGEgg"/>
          <p:cNvPicPr>
            <a:picLocks noChangeAspect="1" noChangeArrowheads="1"/>
          </p:cNvPicPr>
          <p:nvPr/>
        </p:nvPicPr>
        <p:blipFill>
          <a:blip r:embed="rId2"/>
          <a:srcRect/>
          <a:stretch>
            <a:fillRect/>
          </a:stretch>
        </p:blipFill>
        <p:spPr bwMode="auto">
          <a:xfrm>
            <a:off x="0" y="0"/>
            <a:ext cx="9144000" cy="6858016"/>
          </a:xfrm>
          <a:prstGeom prst="rect">
            <a:avLst/>
          </a:prstGeom>
          <a:noFill/>
        </p:spPr>
      </p:pic>
      <p:grpSp>
        <p:nvGrpSpPr>
          <p:cNvPr id="2" name="Group 1"/>
          <p:cNvGrpSpPr>
            <a:grpSpLocks/>
          </p:cNvGrpSpPr>
          <p:nvPr/>
        </p:nvGrpSpPr>
        <p:grpSpPr bwMode="auto">
          <a:xfrm>
            <a:off x="720759" y="714356"/>
            <a:ext cx="8112744" cy="5572164"/>
            <a:chOff x="5790" y="5570"/>
            <a:chExt cx="5921" cy="3865"/>
          </a:xfrm>
        </p:grpSpPr>
        <p:grpSp>
          <p:nvGrpSpPr>
            <p:cNvPr id="3" name="Group 3"/>
            <p:cNvGrpSpPr>
              <a:grpSpLocks/>
            </p:cNvGrpSpPr>
            <p:nvPr/>
          </p:nvGrpSpPr>
          <p:grpSpPr bwMode="auto">
            <a:xfrm>
              <a:off x="5791" y="5596"/>
              <a:ext cx="5920" cy="3599"/>
              <a:chOff x="3525" y="6703"/>
              <a:chExt cx="7818" cy="4795"/>
            </a:xfrm>
          </p:grpSpPr>
          <p:pic>
            <p:nvPicPr>
              <p:cNvPr id="20484" name="صورة 37" descr="ÙØªÙØ¬Ø© Ø¨Ø­Ø« Ø§ÙØµÙØ± Ø¹Ù ØµÙØ± ÙØµØ§Ø±Ù ÙØ±ØªÙÙ"/>
              <p:cNvPicPr>
                <a:picLocks noChangeAspect="1" noChangeArrowheads="1"/>
              </p:cNvPicPr>
              <p:nvPr/>
            </p:nvPicPr>
            <p:blipFill>
              <a:blip r:embed="rId3"/>
              <a:srcRect/>
              <a:stretch>
                <a:fillRect/>
              </a:stretch>
            </p:blipFill>
            <p:spPr bwMode="auto">
              <a:xfrm>
                <a:off x="7172" y="6703"/>
                <a:ext cx="4171" cy="4795"/>
              </a:xfrm>
              <a:prstGeom prst="rect">
                <a:avLst/>
              </a:prstGeom>
              <a:noFill/>
              <a:ln w="9525">
                <a:noFill/>
                <a:miter lim="800000"/>
                <a:headEnd/>
                <a:tailEnd/>
              </a:ln>
            </p:spPr>
          </p:pic>
          <p:sp>
            <p:nvSpPr>
              <p:cNvPr id="20485" name="Rectangle 5"/>
              <p:cNvSpPr>
                <a:spLocks noChangeArrowheads="1"/>
              </p:cNvSpPr>
              <p:nvPr/>
            </p:nvSpPr>
            <p:spPr bwMode="auto">
              <a:xfrm>
                <a:off x="3525" y="7263"/>
                <a:ext cx="3579" cy="3888"/>
              </a:xfrm>
              <a:prstGeom prst="rect">
                <a:avLst/>
              </a:prstGeom>
              <a:solidFill>
                <a:srgbClr val="00B050"/>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endParaRPr lang="ar-SA"/>
              </a:p>
            </p:txBody>
          </p:sp>
        </p:grpSp>
        <p:sp>
          <p:nvSpPr>
            <p:cNvPr id="20489" name="Text Box 9"/>
            <p:cNvSpPr txBox="1">
              <a:spLocks noChangeArrowheads="1"/>
            </p:cNvSpPr>
            <p:nvPr/>
          </p:nvSpPr>
          <p:spPr bwMode="auto">
            <a:xfrm>
              <a:off x="5790" y="5570"/>
              <a:ext cx="2750" cy="3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 name="مربع نص 6"/>
          <p:cNvSpPr txBox="1"/>
          <p:nvPr/>
        </p:nvSpPr>
        <p:spPr>
          <a:xfrm>
            <a:off x="762830" y="1387278"/>
            <a:ext cx="3596040" cy="4154984"/>
          </a:xfrm>
          <a:prstGeom prst="rect">
            <a:avLst/>
          </a:prstGeom>
          <a:noFill/>
        </p:spPr>
        <p:txBody>
          <a:bodyPr wrap="square" rtlCol="1">
            <a:spAutoFit/>
          </a:bodyPr>
          <a:lstStyle/>
          <a:p>
            <a:pPr algn="justLow"/>
            <a:r>
              <a:rPr lang="ar-SA" sz="4400" b="1" dirty="0" smtClean="0">
                <a:latin typeface="Simplified Arabic" pitchFamily="18" charset="-78"/>
                <a:cs typeface="Simplified Arabic" pitchFamily="18" charset="-78"/>
              </a:rPr>
              <a:t>الميراث: </a:t>
            </a:r>
          </a:p>
          <a:p>
            <a:pPr algn="justLow"/>
            <a:r>
              <a:rPr lang="ar-SA" sz="4400" b="1" dirty="0" smtClean="0">
                <a:latin typeface="Simplified Arabic" pitchFamily="18" charset="-78"/>
                <a:cs typeface="Simplified Arabic" pitchFamily="18" charset="-78"/>
              </a:rPr>
              <a:t>نصيب يأخذه </a:t>
            </a:r>
            <a:r>
              <a:rPr lang="ar-SA" sz="4400" b="1" u="sng" dirty="0" smtClean="0">
                <a:latin typeface="Simplified Arabic" pitchFamily="18" charset="-78"/>
                <a:cs typeface="Simplified Arabic" pitchFamily="18" charset="-78"/>
              </a:rPr>
              <a:t>الوارث</a:t>
            </a:r>
            <a:r>
              <a:rPr lang="ar-SA" sz="4400" b="1" dirty="0" smtClean="0">
                <a:latin typeface="Simplified Arabic" pitchFamily="18" charset="-78"/>
                <a:cs typeface="Simplified Arabic" pitchFamily="18" charset="-78"/>
              </a:rPr>
              <a:t> من </a:t>
            </a:r>
            <a:r>
              <a:rPr lang="ar-SA" sz="4400" b="1" u="sng" dirty="0" smtClean="0">
                <a:latin typeface="Simplified Arabic" pitchFamily="18" charset="-78"/>
                <a:cs typeface="Simplified Arabic" pitchFamily="18" charset="-78"/>
              </a:rPr>
              <a:t>تَرِكَة المُورِّث</a:t>
            </a:r>
            <a:r>
              <a:rPr lang="ar-SA" sz="4400" b="1" dirty="0" smtClean="0">
                <a:latin typeface="Simplified Arabic" pitchFamily="18" charset="-78"/>
                <a:cs typeface="Simplified Arabic" pitchFamily="18" charset="-78"/>
              </a:rPr>
              <a:t> بعد موته، كما هو مبين في الشريعة الإسلامية</a:t>
            </a:r>
            <a:endParaRPr lang="ar-SA" sz="4400" b="1" dirty="0">
              <a:latin typeface="Simplified Arabic" pitchFamily="18" charset="-78"/>
              <a:cs typeface="Simplified Arabic"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نافذة مفتوحة كرتون"/>
          <p:cNvPicPr>
            <a:picLocks noChangeAspect="1" noChangeArrowheads="1"/>
          </p:cNvPicPr>
          <p:nvPr/>
        </p:nvPicPr>
        <p:blipFill>
          <a:blip r:embed="rId2">
            <a:lum bright="10000"/>
          </a:blip>
          <a:srcRect l="39096" t="5084" r="19472" b="6779"/>
          <a:stretch>
            <a:fillRect/>
          </a:stretch>
        </p:blipFill>
        <p:spPr bwMode="auto">
          <a:xfrm>
            <a:off x="-32" y="-1"/>
            <a:ext cx="4643470" cy="6858001"/>
          </a:xfrm>
          <a:prstGeom prst="rect">
            <a:avLst/>
          </a:prstGeom>
          <a:noFill/>
        </p:spPr>
      </p:pic>
      <p:pic>
        <p:nvPicPr>
          <p:cNvPr id="18436" name="Picture 4" descr="نافذة مفتوحة كرتون"/>
          <p:cNvPicPr>
            <a:picLocks noChangeAspect="1" noChangeArrowheads="1"/>
          </p:cNvPicPr>
          <p:nvPr/>
        </p:nvPicPr>
        <p:blipFill>
          <a:blip r:embed="rId2">
            <a:lum bright="10000"/>
          </a:blip>
          <a:srcRect l="39096" t="5084" r="19409" b="6779"/>
          <a:stretch>
            <a:fillRect/>
          </a:stretch>
        </p:blipFill>
        <p:spPr bwMode="auto">
          <a:xfrm>
            <a:off x="4429124" y="-1"/>
            <a:ext cx="4714876" cy="6858001"/>
          </a:xfrm>
          <a:prstGeom prst="rect">
            <a:avLst/>
          </a:prstGeom>
          <a:noFill/>
        </p:spPr>
      </p:pic>
      <p:sp>
        <p:nvSpPr>
          <p:cNvPr id="5" name="مستطيل 4"/>
          <p:cNvSpPr/>
          <p:nvPr/>
        </p:nvSpPr>
        <p:spPr>
          <a:xfrm>
            <a:off x="428596" y="372156"/>
            <a:ext cx="3857652" cy="2185214"/>
          </a:xfrm>
          <a:prstGeom prst="rect">
            <a:avLst/>
          </a:prstGeom>
        </p:spPr>
        <p:txBody>
          <a:bodyPr wrap="square">
            <a:spAutoFit/>
          </a:bodyPr>
          <a:lstStyle/>
          <a:p>
            <a:pPr algn="just"/>
            <a:r>
              <a:rPr lang="ar-SA" sz="3400" b="1" dirty="0" smtClean="0">
                <a:latin typeface="Simplified Arabic" pitchFamily="18" charset="-78"/>
                <a:cs typeface="Simplified Arabic" pitchFamily="18" charset="-78"/>
              </a:rPr>
              <a:t>”وَلَهُنَّ الرُّبُعُ مِمَّا تَرَكْتُمْ إِن لَّمْ يَكُن لَّكُمْ وَلَدٌ فَإِن كَانَ لَكُمْ وَلَدٌ فَلَهُنَّ الثُّمُنُ مِمَّا تَرَكْتُم“ </a:t>
            </a:r>
            <a:endParaRPr lang="ar-SA" sz="3400" dirty="0">
              <a:latin typeface="Simplified Arabic" pitchFamily="18" charset="-78"/>
              <a:cs typeface="Simplified Arabic" pitchFamily="18" charset="-78"/>
            </a:endParaRPr>
          </a:p>
        </p:txBody>
      </p:sp>
      <p:sp>
        <p:nvSpPr>
          <p:cNvPr id="6" name="مستطيل 5"/>
          <p:cNvSpPr/>
          <p:nvPr/>
        </p:nvSpPr>
        <p:spPr>
          <a:xfrm>
            <a:off x="5000628" y="357166"/>
            <a:ext cx="3786214" cy="2185214"/>
          </a:xfrm>
          <a:prstGeom prst="rect">
            <a:avLst/>
          </a:prstGeom>
        </p:spPr>
        <p:txBody>
          <a:bodyPr wrap="square">
            <a:spAutoFit/>
          </a:bodyPr>
          <a:lstStyle/>
          <a:p>
            <a:pPr algn="justLow"/>
            <a:r>
              <a:rPr lang="ar-SA" sz="3350" b="1" dirty="0" smtClean="0">
                <a:latin typeface="Simplified Arabic" pitchFamily="18" charset="-78"/>
                <a:cs typeface="Simplified Arabic" pitchFamily="18" charset="-78"/>
              </a:rPr>
              <a:t>”وَلَكُمْ نِصْفُ مَا تَرَكَ أَزْوَاجُكُمْ إِن لَّمْ يَكُن لَّهُنَّ وَلَدٌ فَإِن كَانَ لَهُنَّ وَلَدٌ فَلَكُمُ الرُّبُعُ مِمَّا تَرَكْنَ“</a:t>
            </a:r>
            <a:endParaRPr lang="ar-SA" sz="3350" dirty="0">
              <a:latin typeface="Simplified Arabic" pitchFamily="18" charset="-78"/>
              <a:cs typeface="Simplified Arabic" pitchFamily="18" charset="-78"/>
            </a:endParaRPr>
          </a:p>
        </p:txBody>
      </p:sp>
      <p:sp>
        <p:nvSpPr>
          <p:cNvPr id="7" name="مستطيل 6"/>
          <p:cNvSpPr/>
          <p:nvPr/>
        </p:nvSpPr>
        <p:spPr>
          <a:xfrm>
            <a:off x="4959170" y="2831028"/>
            <a:ext cx="3857652" cy="2708434"/>
          </a:xfrm>
          <a:prstGeom prst="rect">
            <a:avLst/>
          </a:prstGeom>
        </p:spPr>
        <p:txBody>
          <a:bodyPr wrap="square">
            <a:spAutoFit/>
          </a:bodyPr>
          <a:lstStyle/>
          <a:p>
            <a:pPr algn="justLow"/>
            <a:r>
              <a:rPr lang="ar-SA" sz="3400" b="1" dirty="0" smtClean="0">
                <a:latin typeface="Simplified Arabic" pitchFamily="18" charset="-78"/>
                <a:cs typeface="Simplified Arabic" pitchFamily="18" charset="-78"/>
              </a:rPr>
              <a:t>”لِّلرِّجَالِ نَصِيبٌ مِّمَّا تَرَكَ الْوَالِدَانِ وَالْأَقْرَبُونَ وَلِلنِّسَاءِ نَصِيبٌ مِّمَّا تَرَكَ الْوَالِدَانِ وَالْأَقْرَبُونَ مِمَّا قَلَّ مِنْهُ أَوْ كَثُرَ نَصِيبًا مَّفْرُوضًا“</a:t>
            </a:r>
            <a:endParaRPr lang="ar-SA" sz="3400" b="1" dirty="0">
              <a:latin typeface="Simplified Arabic" pitchFamily="18" charset="-78"/>
              <a:cs typeface="Simplified Arabic" pitchFamily="18" charset="-78"/>
            </a:endParaRPr>
          </a:p>
        </p:txBody>
      </p:sp>
      <p:sp>
        <p:nvSpPr>
          <p:cNvPr id="8" name="مستطيل 7"/>
          <p:cNvSpPr/>
          <p:nvPr/>
        </p:nvSpPr>
        <p:spPr>
          <a:xfrm>
            <a:off x="500034" y="2772380"/>
            <a:ext cx="3786214" cy="1938992"/>
          </a:xfrm>
          <a:prstGeom prst="rect">
            <a:avLst/>
          </a:prstGeom>
        </p:spPr>
        <p:txBody>
          <a:bodyPr wrap="square">
            <a:spAutoFit/>
          </a:bodyPr>
          <a:lstStyle/>
          <a:p>
            <a:pPr algn="justLow"/>
            <a:r>
              <a:rPr lang="ar-SA" sz="4000" b="1" dirty="0" smtClean="0">
                <a:latin typeface="Simplified Arabic" pitchFamily="18" charset="-78"/>
                <a:cs typeface="Simplified Arabic" pitchFamily="18" charset="-78"/>
              </a:rPr>
              <a:t>”يُوصِيكُمُ الله في أَوْلَادِكُمْ لِلذَّكَرِ مِثْلُ حظ الْأُنثَيَيْنِ“</a:t>
            </a:r>
          </a:p>
        </p:txBody>
      </p:sp>
      <p:sp>
        <p:nvSpPr>
          <p:cNvPr id="18438" name="AutoShape 6" descr="للذكر مثل حظ الأنثيين Archives - محطا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8439" name="Picture 7"/>
          <p:cNvPicPr>
            <a:picLocks noChangeAspect="1" noChangeArrowheads="1"/>
          </p:cNvPicPr>
          <p:nvPr/>
        </p:nvPicPr>
        <p:blipFill>
          <a:blip r:embed="rId3"/>
          <a:srcRect/>
          <a:stretch>
            <a:fillRect/>
          </a:stretch>
        </p:blipFill>
        <p:spPr bwMode="auto">
          <a:xfrm>
            <a:off x="571472" y="4071942"/>
            <a:ext cx="2071702" cy="167746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Imag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9219"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ZoneTexte 1">
            <a:hlinkClick r:id="rId3"/>
          </p:cNvPr>
          <p:cNvSpPr txBox="1"/>
          <p:nvPr/>
        </p:nvSpPr>
        <p:spPr>
          <a:xfrm>
            <a:off x="35496" y="6644099"/>
            <a:ext cx="1212657" cy="169277"/>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500" dirty="0" smtClean="0">
                <a:solidFill>
                  <a:schemeClr val="bg2"/>
                </a:solidFill>
                <a:hlinkClick r:id="rId3"/>
              </a:rPr>
              <a:t>امتحانات التربية الاسلامية للصف الحادي عشر</a:t>
            </a:r>
            <a:endParaRPr lang="ar-SA" sz="500" dirty="0">
              <a:solidFill>
                <a:schemeClr val="bg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بوربوينت درس حكمة مشروعية الميراث مادة علم الفرائض والمواريث المستوي الخامس  فصلى 1441"/>
          <p:cNvPicPr>
            <a:picLocks noChangeAspect="1" noChangeArrowheads="1"/>
          </p:cNvPicPr>
          <p:nvPr/>
        </p:nvPicPr>
        <p:blipFill>
          <a:blip r:embed="rId2"/>
          <a:srcRect r="63298"/>
          <a:stretch>
            <a:fillRect/>
          </a:stretch>
        </p:blipFill>
        <p:spPr bwMode="auto">
          <a:xfrm>
            <a:off x="0" y="0"/>
            <a:ext cx="5286380" cy="6858000"/>
          </a:xfrm>
          <a:prstGeom prst="rect">
            <a:avLst/>
          </a:prstGeom>
          <a:noFill/>
        </p:spPr>
      </p:pic>
      <p:sp>
        <p:nvSpPr>
          <p:cNvPr id="3" name="مربع نص 2"/>
          <p:cNvSpPr txBox="1"/>
          <p:nvPr/>
        </p:nvSpPr>
        <p:spPr>
          <a:xfrm>
            <a:off x="285752" y="214290"/>
            <a:ext cx="4643438" cy="76944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400" b="1" dirty="0" smtClean="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implified Arabic" pitchFamily="18" charset="-78"/>
                <a:cs typeface="Simplified Arabic" pitchFamily="18" charset="-78"/>
              </a:rPr>
              <a:t>حِكمة مشروعية الميراث</a:t>
            </a:r>
            <a:endParaRPr lang="ar-SA" sz="4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implified Arabic" pitchFamily="18" charset="-78"/>
              <a:cs typeface="Simplified Arabic" pitchFamily="18" charset="-78"/>
            </a:endParaRPr>
          </a:p>
        </p:txBody>
      </p:sp>
      <p:sp>
        <p:nvSpPr>
          <p:cNvPr id="5" name="مربع نص 4"/>
          <p:cNvSpPr txBox="1"/>
          <p:nvPr/>
        </p:nvSpPr>
        <p:spPr>
          <a:xfrm>
            <a:off x="5286380" y="204456"/>
            <a:ext cx="3846174" cy="6186309"/>
          </a:xfrm>
          <a:prstGeom prst="rect">
            <a:avLst/>
          </a:prstGeom>
          <a:noFill/>
        </p:spPr>
        <p:txBody>
          <a:bodyPr wrap="square" rtlCol="1">
            <a:spAutoFit/>
          </a:bodyPr>
          <a:lstStyle/>
          <a:p>
            <a:pPr algn="justLow"/>
            <a:r>
              <a:rPr lang="ar-SA" sz="3600" dirty="0" smtClean="0">
                <a:latin typeface="Simplified Arabic" pitchFamily="18" charset="-78"/>
                <a:cs typeface="Simplified Arabic" pitchFamily="18" charset="-78"/>
              </a:rPr>
              <a:t>النفس البشرية مجبولة على الأنانية، فكل واحد من الورثة يتمنى أن يحوز على كل التركة لوحده دون أن يشاركه أحد، فكانت حكمة الله تعالى في بيان وتفصيل من له حق في هذا المال، وبالتالي يرضى كل إنسان بنصيبه فلا يعتدي على نصيب غيره.</a:t>
            </a:r>
            <a:endParaRPr lang="ar-SA" sz="3600" dirty="0">
              <a:latin typeface="Simplified Arabic" pitchFamily="18" charset="-78"/>
              <a:cs typeface="Simplified Arabic" pitchFamily="18"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
        <p:nvSpPr>
          <p:cNvPr id="5" name="مربع نص 4"/>
          <p:cNvSpPr txBox="1"/>
          <p:nvPr/>
        </p:nvSpPr>
        <p:spPr>
          <a:xfrm>
            <a:off x="3301106" y="2714620"/>
            <a:ext cx="2286016" cy="1323439"/>
          </a:xfrm>
          <a:prstGeom prst="rect">
            <a:avLst/>
          </a:prstGeom>
          <a:noFill/>
        </p:spPr>
        <p:txBody>
          <a:bodyPr wrap="square" rtlCol="1">
            <a:spAutoFit/>
          </a:bodyPr>
          <a:lstStyle/>
          <a:p>
            <a:pPr algn="ctr"/>
            <a:r>
              <a:rPr lang="ar-SA" sz="4000" b="1" dirty="0" smtClean="0">
                <a:latin typeface="Simplified Arabic" pitchFamily="18" charset="-78"/>
                <a:cs typeface="Simplified Arabic" pitchFamily="18" charset="-78"/>
              </a:rPr>
              <a:t>مميزات الميراث</a:t>
            </a:r>
            <a:endParaRPr lang="ar-SA" sz="4000" b="1" dirty="0">
              <a:latin typeface="Simplified Arabic" pitchFamily="18" charset="-78"/>
              <a:cs typeface="Simplified Arabic" pitchFamily="18" charset="-78"/>
            </a:endParaRPr>
          </a:p>
        </p:txBody>
      </p:sp>
      <p:sp>
        <p:nvSpPr>
          <p:cNvPr id="6" name="مربع نص 5"/>
          <p:cNvSpPr txBox="1"/>
          <p:nvPr/>
        </p:nvSpPr>
        <p:spPr>
          <a:xfrm>
            <a:off x="6786578" y="1071546"/>
            <a:ext cx="1928826" cy="1200329"/>
          </a:xfrm>
          <a:prstGeom prst="rect">
            <a:avLst/>
          </a:prstGeom>
          <a:noFill/>
        </p:spPr>
        <p:txBody>
          <a:bodyPr wrap="square" rtlCol="1">
            <a:spAutoFit/>
          </a:bodyPr>
          <a:lstStyle/>
          <a:p>
            <a:pPr algn="ctr"/>
            <a:r>
              <a:rPr lang="ar-SA" sz="7200" b="1" dirty="0" smtClean="0">
                <a:latin typeface="Simplified Arabic" pitchFamily="18" charset="-78"/>
                <a:cs typeface="Simplified Arabic" pitchFamily="18" charset="-78"/>
              </a:rPr>
              <a:t>ربانية</a:t>
            </a:r>
            <a:endParaRPr lang="ar-SA" sz="7200" b="1" dirty="0">
              <a:latin typeface="Simplified Arabic" pitchFamily="18" charset="-78"/>
              <a:cs typeface="Simplified Arabic" pitchFamily="18" charset="-78"/>
            </a:endParaRPr>
          </a:p>
        </p:txBody>
      </p:sp>
      <p:sp>
        <p:nvSpPr>
          <p:cNvPr id="7" name="مربع نص 6"/>
          <p:cNvSpPr txBox="1"/>
          <p:nvPr/>
        </p:nvSpPr>
        <p:spPr>
          <a:xfrm>
            <a:off x="71406" y="962553"/>
            <a:ext cx="2643174" cy="1323439"/>
          </a:xfrm>
          <a:prstGeom prst="rect">
            <a:avLst/>
          </a:prstGeom>
          <a:noFill/>
        </p:spPr>
        <p:txBody>
          <a:bodyPr wrap="square" rtlCol="1">
            <a:spAutoFit/>
          </a:bodyPr>
          <a:lstStyle/>
          <a:p>
            <a:pPr algn="ctr"/>
            <a:r>
              <a:rPr lang="ar-SA" sz="4000" b="1" dirty="0" smtClean="0">
                <a:latin typeface="Simplified Arabic" pitchFamily="18" charset="-78"/>
                <a:cs typeface="Simplified Arabic" pitchFamily="18" charset="-78"/>
              </a:rPr>
              <a:t>مراعاة العدالة في التوزيع</a:t>
            </a:r>
            <a:endParaRPr lang="ar-SA" sz="4000" b="1" dirty="0">
              <a:latin typeface="Simplified Arabic" pitchFamily="18" charset="-78"/>
              <a:cs typeface="Simplified Arabic" pitchFamily="18" charset="-78"/>
            </a:endParaRPr>
          </a:p>
        </p:txBody>
      </p:sp>
      <p:sp>
        <p:nvSpPr>
          <p:cNvPr id="8" name="مربع نص 7"/>
          <p:cNvSpPr txBox="1"/>
          <p:nvPr/>
        </p:nvSpPr>
        <p:spPr>
          <a:xfrm>
            <a:off x="6000760" y="4000504"/>
            <a:ext cx="2143140" cy="1446550"/>
          </a:xfrm>
          <a:prstGeom prst="rect">
            <a:avLst/>
          </a:prstGeom>
          <a:noFill/>
        </p:spPr>
        <p:txBody>
          <a:bodyPr wrap="square" rtlCol="1">
            <a:spAutoFit/>
          </a:bodyPr>
          <a:lstStyle/>
          <a:p>
            <a:pPr algn="ctr"/>
            <a:r>
              <a:rPr lang="ar-SA" sz="4400" b="1" dirty="0" smtClean="0">
                <a:latin typeface="Simplified Arabic" pitchFamily="18" charset="-78"/>
                <a:cs typeface="Simplified Arabic" pitchFamily="18" charset="-78"/>
              </a:rPr>
              <a:t>مراعاة الحاجة</a:t>
            </a:r>
            <a:endParaRPr lang="ar-SA" sz="4400" b="1" dirty="0">
              <a:latin typeface="Simplified Arabic" pitchFamily="18" charset="-78"/>
              <a:cs typeface="Simplified Arabic" pitchFamily="18" charset="-78"/>
            </a:endParaRPr>
          </a:p>
        </p:txBody>
      </p:sp>
      <p:sp>
        <p:nvSpPr>
          <p:cNvPr id="9" name="مربع نص 8"/>
          <p:cNvSpPr txBox="1"/>
          <p:nvPr/>
        </p:nvSpPr>
        <p:spPr>
          <a:xfrm>
            <a:off x="1214414" y="5143512"/>
            <a:ext cx="2857520" cy="769441"/>
          </a:xfrm>
          <a:prstGeom prst="rect">
            <a:avLst/>
          </a:prstGeom>
          <a:noFill/>
        </p:spPr>
        <p:txBody>
          <a:bodyPr wrap="square" rtlCol="1">
            <a:spAutoFit/>
          </a:bodyPr>
          <a:lstStyle/>
          <a:p>
            <a:pPr algn="ctr"/>
            <a:r>
              <a:rPr lang="ar-SA" sz="4400" b="1" dirty="0" smtClean="0">
                <a:latin typeface="Simplified Arabic" pitchFamily="18" charset="-78"/>
                <a:cs typeface="Simplified Arabic" pitchFamily="18" charset="-78"/>
              </a:rPr>
              <a:t>تفتيت الثروة</a:t>
            </a:r>
            <a:endParaRPr lang="ar-SA" sz="4400" b="1" dirty="0">
              <a:latin typeface="Simplified Arabic" pitchFamily="18" charset="-78"/>
              <a:cs typeface="Simplified Arabic" pitchFamily="18" charset="-78"/>
            </a:endParaRPr>
          </a:p>
        </p:txBody>
      </p:sp>
      <p:pic>
        <p:nvPicPr>
          <p:cNvPr id="7171" name="Picture 3"/>
          <p:cNvPicPr>
            <a:picLocks noChangeAspect="1" noChangeArrowheads="1"/>
          </p:cNvPicPr>
          <p:nvPr/>
        </p:nvPicPr>
        <p:blipFill>
          <a:blip r:embed="rId3"/>
          <a:srcRect/>
          <a:stretch>
            <a:fillRect/>
          </a:stretch>
        </p:blipFill>
        <p:spPr bwMode="auto">
          <a:xfrm>
            <a:off x="3286116" y="214290"/>
            <a:ext cx="2714644" cy="162877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4556" y="0"/>
            <a:ext cx="9168556"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200</Words>
  <Application>Microsoft Office PowerPoint</Application>
  <PresentationFormat>Affichage à l'écran (4:3)</PresentationFormat>
  <Paragraphs>29</Paragraphs>
  <Slides>14</Slides>
  <Notes>1</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سمة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داود ابو مويس</Manager>
  <Company>الملتقى التربوي</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بوربوينت عرض و شرح الدرس التاسع عشر الميراث للصف الحادي عشر الفصل الأول للمعلمة سنيه مبيض.</dc:title>
  <dc:subject>بوربوينت عرض و شرح الدرس التاسع عشر الميراث للصف الحادي عشر الفصل الأول للمعلمة سنيه مبيض.</dc:subject>
  <dc:creator>الملتقى التربوي</dc:creator>
  <cp:keywords>الصف الاول ثانوي</cp:keywords>
  <dc:description>بوربوينت الدرس التاسع عشر الميراث من مادة التربية الإسلامية للصف الأول ثانوي الفصل الأول._x000d_
بوربوينت عرض و شرح الدرس التاسع عشر الميراث للصف الحادي عشر الفصل الأول للمعلمة سنيه مبيض._x000d_
اهداف الدرس :_x000d_
مفهوم الميراث_x000d_
الأدلة الشرعية على مشروعية الميراث_x000d_
الحكمة من مشروعية الميراث._x000d_
مميزات نظام الميراث._x000d_
أسباب وشروط وموانع الميراث._x000d_
إعداد المعلمة: سنيه مبيض.</dc:description>
  <cp:lastModifiedBy>HDNL2GSR557</cp:lastModifiedBy>
  <cp:revision>1</cp:revision>
  <dcterms:created xsi:type="dcterms:W3CDTF">2021-01-06T18:44:21Z</dcterms:created>
  <dcterms:modified xsi:type="dcterms:W3CDTF">2021-01-12T01:25:10Z</dcterms:modified>
  <cp:category>عرض بوربوينت; تربيةاسلاميه; الصف الحادي عشر</cp:category>
</cp:coreProperties>
</file>