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5" r:id="rId18"/>
    <p:sldId id="276" r:id="rId19"/>
    <p:sldId id="277" r:id="rId20"/>
    <p:sldId id="278" r:id="rId2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117" d="100"/>
          <a:sy n="117" d="100"/>
        </p:scale>
        <p:origin x="-918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عنوان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25" name="عنوان فرعي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1" name="عنصر نائب للتاريخ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90D2329-F1C3-4F2C-8187-C75C150EDEB9}" type="datetimeFigureOut">
              <a:rPr lang="ar-SA" smtClean="0"/>
              <a:t>28/05/42</a:t>
            </a:fld>
            <a:endParaRPr lang="ar-SA"/>
          </a:p>
        </p:txBody>
      </p:sp>
      <p:sp>
        <p:nvSpPr>
          <p:cNvPr id="18" name="عنصر نائب للتذييل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1D6AF78-7DBC-4A83-ABDA-807F11DFB3D2}" type="slidenum">
              <a:rPr lang="ar-SA" smtClean="0"/>
              <a:t>‹N°›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D2329-F1C3-4F2C-8187-C75C150EDEB9}" type="datetimeFigureOut">
              <a:rPr lang="ar-SA" smtClean="0"/>
              <a:t>28/05/42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6AF78-7DBC-4A83-ABDA-807F11DFB3D2}" type="slidenum">
              <a:rPr lang="ar-SA" smtClean="0"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190D2329-F1C3-4F2C-8187-C75C150EDEB9}" type="datetimeFigureOut">
              <a:rPr lang="ar-SA" smtClean="0"/>
              <a:t>28/05/42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1D6AF78-7DBC-4A83-ABDA-807F11DFB3D2}" type="slidenum">
              <a:rPr lang="ar-SA" smtClean="0"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D2329-F1C3-4F2C-8187-C75C150EDEB9}" type="datetimeFigureOut">
              <a:rPr lang="ar-SA" smtClean="0"/>
              <a:t>28/05/42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6AF78-7DBC-4A83-ABDA-807F11DFB3D2}" type="slidenum">
              <a:rPr lang="ar-SA" smtClean="0"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90D2329-F1C3-4F2C-8187-C75C150EDEB9}" type="datetimeFigureOut">
              <a:rPr lang="ar-SA" smtClean="0"/>
              <a:t>28/05/42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1D6AF78-7DBC-4A83-ABDA-807F11DFB3D2}" type="slidenum">
              <a:rPr lang="ar-SA" smtClean="0"/>
              <a:t>‹N°›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D2329-F1C3-4F2C-8187-C75C150EDEB9}" type="datetimeFigureOut">
              <a:rPr lang="ar-SA" smtClean="0"/>
              <a:t>28/05/42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6AF78-7DBC-4A83-ABDA-807F11DFB3D2}" type="slidenum">
              <a:rPr lang="ar-SA" smtClean="0"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D2329-F1C3-4F2C-8187-C75C150EDEB9}" type="datetimeFigureOut">
              <a:rPr lang="ar-SA" smtClean="0"/>
              <a:t>28/05/42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6AF78-7DBC-4A83-ABDA-807F11DFB3D2}" type="slidenum">
              <a:rPr lang="ar-SA" smtClean="0"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D2329-F1C3-4F2C-8187-C75C150EDEB9}" type="datetimeFigureOut">
              <a:rPr lang="ar-SA" smtClean="0"/>
              <a:t>28/05/42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6AF78-7DBC-4A83-ABDA-807F11DFB3D2}" type="slidenum">
              <a:rPr lang="ar-SA" smtClean="0"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90D2329-F1C3-4F2C-8187-C75C150EDEB9}" type="datetimeFigureOut">
              <a:rPr lang="ar-SA" smtClean="0"/>
              <a:t>28/05/42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6AF78-7DBC-4A83-ABDA-807F11DFB3D2}" type="slidenum">
              <a:rPr lang="ar-SA" smtClean="0"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D2329-F1C3-4F2C-8187-C75C150EDEB9}" type="datetimeFigureOut">
              <a:rPr lang="ar-SA" smtClean="0"/>
              <a:t>28/05/42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6AF78-7DBC-4A83-ABDA-807F11DFB3D2}" type="slidenum">
              <a:rPr lang="ar-SA" smtClean="0"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ar-SA"/>
              <a:t>انقر لتحرير نمط العنوان الرئيسي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D2329-F1C3-4F2C-8187-C75C150EDEB9}" type="datetimeFigureOut">
              <a:rPr lang="ar-SA" smtClean="0"/>
              <a:t>28/05/42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6AF78-7DBC-4A83-ABDA-807F11DFB3D2}" type="slidenum">
              <a:rPr lang="ar-SA" smtClean="0"/>
              <a:t>‹N°›</a:t>
            </a:fld>
            <a:endParaRPr lang="ar-SA"/>
          </a:p>
        </p:txBody>
      </p:sp>
      <p:sp>
        <p:nvSpPr>
          <p:cNvPr id="10" name="عنصر نائب للصورة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/>
              <a:t>انقر فوق الأيقونة لإضافة صورة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عنصر نائب للعنوان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1" name="عنصر نائب للنص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  <a:p>
            <a:pPr lvl="1" eaLnBrk="1" latinLnBrk="0" hangingPunct="1"/>
            <a:r>
              <a:rPr kumimoji="0" lang="ar-SA"/>
              <a:t>المستوى الثاني</a:t>
            </a:r>
          </a:p>
          <a:p>
            <a:pPr lvl="2" eaLnBrk="1" latinLnBrk="0" hangingPunct="1"/>
            <a:r>
              <a:rPr kumimoji="0" lang="ar-SA"/>
              <a:t>المستوى الثالث</a:t>
            </a:r>
          </a:p>
          <a:p>
            <a:pPr lvl="3" eaLnBrk="1" latinLnBrk="0" hangingPunct="1"/>
            <a:r>
              <a:rPr kumimoji="0" lang="ar-SA"/>
              <a:t>المستوى الرابع</a:t>
            </a:r>
          </a:p>
          <a:p>
            <a:pPr lvl="4" eaLnBrk="1" latinLnBrk="0" hangingPunct="1"/>
            <a:r>
              <a:rPr kumimoji="0" lang="ar-SA"/>
              <a:t>المستوى الخامس</a:t>
            </a:r>
            <a:endParaRPr kumimoji="0" lang="en-US"/>
          </a:p>
        </p:txBody>
      </p:sp>
      <p:sp>
        <p:nvSpPr>
          <p:cNvPr id="27" name="عنصر نائب للتاريخ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90D2329-F1C3-4F2C-8187-C75C150EDEB9}" type="datetimeFigureOut">
              <a:rPr lang="ar-SA" smtClean="0"/>
              <a:t>28/05/42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1D6AF78-7DBC-4A83-ABDA-807F11DFB3D2}" type="slidenum">
              <a:rPr lang="ar-SA" smtClean="0"/>
              <a:t>‹N°›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1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r" rtl="1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r" rtl="1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r" rtl="1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r" rtl="1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r" rtl="1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r" rtl="1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r" rtl="1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r" rtl="1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r" rtl="1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epal.net/library/?app=content.list&amp;level=100&amp;semester=1&amp;subject=10&amp;type=2&amp;submit=submit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epal.net/library/?app=content.list&amp;level=100&amp;semester=1&amp;subject=10&amp;type=2&amp;submit=submi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epal.net/library/?app=content.list&amp;level=100&amp;semester=1&amp;subject=10&amp;type=2&amp;submit=submit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epal.net/library/?app=content.list&amp;level=100&amp;semester=1&amp;subject=10&amp;type=2&amp;submit=submit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الميراث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dirty="0"/>
              <a:t>اهداف الدرس :</a:t>
            </a:r>
          </a:p>
          <a:p>
            <a:r>
              <a:rPr lang="ar-SA" dirty="0"/>
              <a:t>تعريف </a:t>
            </a:r>
            <a:r>
              <a:rPr lang="ar-SA" dirty="0" smtClean="0"/>
              <a:t>الميراث.</a:t>
            </a:r>
            <a:endParaRPr lang="ar-SA" dirty="0"/>
          </a:p>
          <a:p>
            <a:r>
              <a:rPr lang="ar-SA" dirty="0"/>
              <a:t>التدليل على مشروعية </a:t>
            </a:r>
            <a:r>
              <a:rPr lang="ar-SA" dirty="0" smtClean="0"/>
              <a:t>الميراث.</a:t>
            </a:r>
            <a:endParaRPr lang="ar-SA" dirty="0"/>
          </a:p>
          <a:p>
            <a:r>
              <a:rPr lang="ar-SA" dirty="0"/>
              <a:t>استنتاج حكمة مشروعية </a:t>
            </a:r>
            <a:r>
              <a:rPr lang="ar-SA" dirty="0" smtClean="0"/>
              <a:t>الميراث.</a:t>
            </a:r>
            <a:endParaRPr lang="ar-SA" dirty="0"/>
          </a:p>
          <a:p>
            <a:r>
              <a:rPr lang="ar-SA" dirty="0"/>
              <a:t>توضيح ميزات </a:t>
            </a:r>
            <a:r>
              <a:rPr lang="ar-SA" dirty="0" smtClean="0"/>
              <a:t>الميراث.</a:t>
            </a:r>
            <a:endParaRPr lang="ar-SA" dirty="0"/>
          </a:p>
          <a:p>
            <a:r>
              <a:rPr lang="ar-SA"/>
              <a:t>تعداد </a:t>
            </a:r>
            <a:r>
              <a:rPr lang="ar-SA" smtClean="0"/>
              <a:t>أسباب </a:t>
            </a:r>
            <a:r>
              <a:rPr lang="ar-SA" dirty="0"/>
              <a:t>وشروط </a:t>
            </a:r>
            <a:r>
              <a:rPr lang="ar-SA" dirty="0" smtClean="0"/>
              <a:t>الميراث.</a:t>
            </a:r>
            <a:endParaRPr lang="ar-SA" dirty="0"/>
          </a:p>
          <a:p>
            <a:r>
              <a:rPr lang="ar-SA" dirty="0"/>
              <a:t>توضيح موانع </a:t>
            </a:r>
            <a:r>
              <a:rPr lang="ar-SA" dirty="0" smtClean="0"/>
              <a:t>الميراث.</a:t>
            </a:r>
            <a:endParaRPr lang="ar-SA" dirty="0"/>
          </a:p>
          <a:p>
            <a:r>
              <a:rPr lang="ar-SA" dirty="0"/>
              <a:t>استخلاص حكمة التفاضل بين الذكر والانثى في بعض مسائل </a:t>
            </a:r>
            <a:r>
              <a:rPr lang="ar-SA" dirty="0" smtClean="0"/>
              <a:t>الميراث.</a:t>
            </a:r>
            <a:endParaRPr lang="ar-SA" dirty="0"/>
          </a:p>
          <a:p>
            <a:r>
              <a:rPr lang="ar-SA" dirty="0"/>
              <a:t>الالتزام بتشريعات </a:t>
            </a:r>
            <a:r>
              <a:rPr lang="ar-SA" dirty="0" smtClean="0"/>
              <a:t>الميراث.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4615128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تتمة الميزات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2- في بعض الحالات تأخذ الانثى نفس نصيب الذكر</a:t>
            </a:r>
          </a:p>
          <a:p>
            <a:r>
              <a:rPr lang="ar-SA" dirty="0"/>
              <a:t>أ- الام والاب يأخذان نفس النصيب في حالة كان الابن المتوفى له ابناء</a:t>
            </a:r>
          </a:p>
          <a:p>
            <a:r>
              <a:rPr lang="ar-SA" dirty="0"/>
              <a:t>3- ألزم الاسلام الذكر بمجموعة من الاحكام مقابل اخذه الضعف تعصيبا منها:</a:t>
            </a:r>
          </a:p>
          <a:p>
            <a:r>
              <a:rPr lang="ar-SA" dirty="0"/>
              <a:t>( </a:t>
            </a:r>
            <a:r>
              <a:rPr lang="ar-SA" dirty="0">
                <a:solidFill>
                  <a:srgbClr val="FF0000"/>
                </a:solidFill>
              </a:rPr>
              <a:t>التعصيب هو القرابة من الميت</a:t>
            </a:r>
            <a:r>
              <a:rPr lang="ar-SA" dirty="0"/>
              <a:t>)</a:t>
            </a:r>
          </a:p>
          <a:p>
            <a:r>
              <a:rPr lang="ar-SA" dirty="0"/>
              <a:t>أ- النفقة واجبة عليه تجاه من يعول</a:t>
            </a:r>
          </a:p>
          <a:p>
            <a:r>
              <a:rPr lang="ar-SA" dirty="0"/>
              <a:t>ب- ملزم بالمهر ونفقات الزواج</a:t>
            </a:r>
          </a:p>
        </p:txBody>
      </p:sp>
    </p:spTree>
    <p:extLst>
      <p:ext uri="{BB962C8B-B14F-4D97-AF65-F5344CB8AC3E}">
        <p14:creationId xmlns:p14="http://schemas.microsoft.com/office/powerpoint/2010/main" val="8912065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تتمة الميزات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مراعاة الحاجة : حيث اعطى ابناء المتوفى اكثر من ابيه لحاجتهم للمال</a:t>
            </a:r>
          </a:p>
          <a:p>
            <a:r>
              <a:rPr lang="ar-SA" dirty="0"/>
              <a:t>يعمل الميراث على تفتيت الثروة ، وعدم تكديسها </a:t>
            </a:r>
          </a:p>
        </p:txBody>
      </p:sp>
      <p:sp>
        <p:nvSpPr>
          <p:cNvPr id="4" name="ZoneTexte 1">
            <a:hlinkClick r:id="rId2"/>
          </p:cNvPr>
          <p:cNvSpPr txBox="1"/>
          <p:nvPr/>
        </p:nvSpPr>
        <p:spPr>
          <a:xfrm>
            <a:off x="72008" y="6669360"/>
            <a:ext cx="1475656" cy="1692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solidFill>
                  <a:schemeClr val="bg2"/>
                </a:solidFill>
                <a:hlinkClick r:id="rId2"/>
              </a:rPr>
              <a:t>امتحانات التربية الاسلامية للصف الحادي عشر</a:t>
            </a:r>
            <a:endParaRPr lang="ar-SA" sz="5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68132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dirty="0"/>
              <a:t>مصطلحات في علم الميراث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dirty="0"/>
              <a:t>اصحاب الفروض : وهم الذين لهم نصيب محدد ، مثل</a:t>
            </a:r>
          </a:p>
          <a:p>
            <a:r>
              <a:rPr lang="ar-SA" dirty="0"/>
              <a:t>1- الاب له الثلث في حال عدم وجود ابناء لابنه ، المتوفى </a:t>
            </a:r>
            <a:r>
              <a:rPr lang="ar-SA" dirty="0">
                <a:solidFill>
                  <a:srgbClr val="FF0000"/>
                </a:solidFill>
              </a:rPr>
              <a:t>ويأخذ بقية التركة تعصيبا </a:t>
            </a:r>
            <a:r>
              <a:rPr lang="ar-SA" dirty="0"/>
              <a:t>، وله السدس في حالة وجود ابناء لإبنه المتوفى</a:t>
            </a:r>
          </a:p>
          <a:p>
            <a:r>
              <a:rPr lang="ar-SA" dirty="0"/>
              <a:t>2- الام لها الثلث او السدس</a:t>
            </a:r>
          </a:p>
          <a:p>
            <a:r>
              <a:rPr lang="ar-SA" dirty="0"/>
              <a:t>3- الزوج له النصف او الربع</a:t>
            </a:r>
          </a:p>
          <a:p>
            <a:r>
              <a:rPr lang="ar-SA" dirty="0"/>
              <a:t>4- الزوجة لها الربع او الثمن</a:t>
            </a:r>
          </a:p>
          <a:p>
            <a:r>
              <a:rPr lang="ar-SA" dirty="0"/>
              <a:t>5- البنت الوحيدة لها النصف</a:t>
            </a:r>
          </a:p>
          <a:p>
            <a:r>
              <a:rPr lang="ar-SA" dirty="0"/>
              <a:t>6- البنتان او اكثر لهما ثلثا التركة</a:t>
            </a:r>
          </a:p>
        </p:txBody>
      </p:sp>
    </p:spTree>
    <p:extLst>
      <p:ext uri="{BB962C8B-B14F-4D97-AF65-F5344CB8AC3E}">
        <p14:creationId xmlns:p14="http://schemas.microsoft.com/office/powerpoint/2010/main" val="22035026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تتمة المصطلحات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dirty="0"/>
              <a:t>التعصيب : والمقصود به تقسيم بقية التركة على أقرب الناس على الميّت بعد أخذ أصحاب الفروض أنصبتهم، :</a:t>
            </a:r>
          </a:p>
          <a:p>
            <a:r>
              <a:rPr lang="ar-SA" dirty="0"/>
              <a:t>1- الابناء</a:t>
            </a:r>
          </a:p>
          <a:p>
            <a:r>
              <a:rPr lang="ar-SA" dirty="0"/>
              <a:t>2- الاب</a:t>
            </a:r>
          </a:p>
          <a:p>
            <a:r>
              <a:rPr lang="ar-SA" dirty="0"/>
              <a:t>3- الاخوة الاشقاء</a:t>
            </a:r>
          </a:p>
          <a:p>
            <a:r>
              <a:rPr lang="ar-SA" dirty="0"/>
              <a:t>4- الاخوة لاب</a:t>
            </a:r>
          </a:p>
          <a:p>
            <a:r>
              <a:rPr lang="ar-SA" dirty="0"/>
              <a:t>5- الاعمام الاشقاء وهكذا</a:t>
            </a:r>
          </a:p>
          <a:p>
            <a:r>
              <a:rPr lang="ar-SA" dirty="0"/>
              <a:t>الحجب ، وهو المنع : </a:t>
            </a:r>
            <a:r>
              <a:rPr lang="ar-SA" dirty="0" err="1"/>
              <a:t>فالاقرب</a:t>
            </a:r>
            <a:r>
              <a:rPr lang="ar-SA" dirty="0"/>
              <a:t> يمنع الأبعد من الميراث</a:t>
            </a:r>
          </a:p>
        </p:txBody>
      </p:sp>
    </p:spTree>
    <p:extLst>
      <p:ext uri="{BB962C8B-B14F-4D97-AF65-F5344CB8AC3E}">
        <p14:creationId xmlns:p14="http://schemas.microsoft.com/office/powerpoint/2010/main" val="10492841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اسباب الميراث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القرابة وتشمل :</a:t>
            </a:r>
          </a:p>
          <a:p>
            <a:r>
              <a:rPr lang="ar-SA" dirty="0"/>
              <a:t>1- الاباء والامهات ، والاجداد والجدات</a:t>
            </a:r>
          </a:p>
          <a:p>
            <a:r>
              <a:rPr lang="ar-SA" dirty="0"/>
              <a:t>2- الابناء والبنات ، وان نزلوا</a:t>
            </a:r>
          </a:p>
          <a:p>
            <a:r>
              <a:rPr lang="ar-SA" dirty="0"/>
              <a:t>3- الاخوة والاخوات</a:t>
            </a:r>
          </a:p>
          <a:p>
            <a:r>
              <a:rPr lang="ar-SA" dirty="0"/>
              <a:t>4- الاعمام والعمات</a:t>
            </a:r>
          </a:p>
          <a:p>
            <a:r>
              <a:rPr lang="ar-SA" dirty="0"/>
              <a:t>الزوجية : الزوجين بعقد شرعي صحيح ، ولو كانت الزوجة في عدة الطلاق الرجعي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5399366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شروط الميراث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موت المورث حقيقة او حكما</a:t>
            </a:r>
          </a:p>
          <a:p>
            <a:r>
              <a:rPr lang="ar-SA" dirty="0"/>
              <a:t>حياة الوارث حقيقة او حكما</a:t>
            </a:r>
          </a:p>
          <a:p>
            <a:r>
              <a:rPr lang="ar-SA" dirty="0"/>
              <a:t>الموت حكما : هو اصدار حكم من القاضي لشخص مفقود ولا احد يعلم ان كان حيا او ميتا</a:t>
            </a:r>
          </a:p>
          <a:p>
            <a:r>
              <a:rPr lang="ar-SA" dirty="0"/>
              <a:t>الحياة حكما : الجنين في رحم امه</a:t>
            </a:r>
          </a:p>
        </p:txBody>
      </p:sp>
    </p:spTree>
    <p:extLst>
      <p:ext uri="{BB962C8B-B14F-4D97-AF65-F5344CB8AC3E}">
        <p14:creationId xmlns:p14="http://schemas.microsoft.com/office/powerpoint/2010/main" val="31206117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موانع الارث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القتل العمد</a:t>
            </a:r>
          </a:p>
          <a:p>
            <a:r>
              <a:rPr lang="ar-SA" dirty="0"/>
              <a:t>اختلاف الدين ، ومنه الردة</a:t>
            </a:r>
          </a:p>
        </p:txBody>
      </p:sp>
    </p:spTree>
    <p:extLst>
      <p:ext uri="{BB962C8B-B14F-4D97-AF65-F5344CB8AC3E}">
        <p14:creationId xmlns:p14="http://schemas.microsoft.com/office/powerpoint/2010/main" val="34109288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الاسئلة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س1: ضع اشارة صح امام العبارة الصحيحة واشارة خطا امام العبارة الخاطئة</a:t>
            </a:r>
          </a:p>
          <a:p>
            <a:r>
              <a:rPr lang="ar-SA" dirty="0"/>
              <a:t>أ- خطا</a:t>
            </a:r>
          </a:p>
          <a:p>
            <a:r>
              <a:rPr lang="ar-SA" dirty="0"/>
              <a:t>ب- صح</a:t>
            </a:r>
          </a:p>
          <a:p>
            <a:r>
              <a:rPr lang="ar-SA" dirty="0"/>
              <a:t>ت- صح</a:t>
            </a:r>
          </a:p>
          <a:p>
            <a:r>
              <a:rPr lang="ar-SA" dirty="0"/>
              <a:t>ث- صح</a:t>
            </a:r>
          </a:p>
          <a:p>
            <a:r>
              <a:rPr lang="ar-SA" dirty="0"/>
              <a:t>ج- خطا</a:t>
            </a:r>
          </a:p>
          <a:p>
            <a:r>
              <a:rPr lang="ar-SA" dirty="0"/>
              <a:t>س2: ضع دائرة حول رمز الاجابة الصحيحة</a:t>
            </a:r>
          </a:p>
          <a:p>
            <a:r>
              <a:rPr lang="ar-SA" dirty="0"/>
              <a:t>1- أ         2- ث          3- ب</a:t>
            </a:r>
          </a:p>
        </p:txBody>
      </p:sp>
    </p:spTree>
    <p:extLst>
      <p:ext uri="{BB962C8B-B14F-4D97-AF65-F5344CB8AC3E}">
        <p14:creationId xmlns:p14="http://schemas.microsoft.com/office/powerpoint/2010/main" val="24295822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تابع الاسئلة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س3: اعرف الميراث في الشريعة الاسلامية؟</a:t>
            </a:r>
          </a:p>
          <a:p>
            <a:r>
              <a:rPr lang="ar-SA" dirty="0"/>
              <a:t>الاجابة : هو نصيب يأخذه الوارث من تركة المورِّث بعد موته ، كما هو مبين في الشريعة الاسلامية</a:t>
            </a:r>
          </a:p>
          <a:p>
            <a:endParaRPr lang="ar-SA" dirty="0"/>
          </a:p>
          <a:p>
            <a:r>
              <a:rPr lang="ar-SA" dirty="0"/>
              <a:t>س4: اذكر ثلاثة من ميزات نظام الميراث .</a:t>
            </a:r>
          </a:p>
          <a:p>
            <a:r>
              <a:rPr lang="ar-SA" dirty="0"/>
              <a:t>1- الربانية</a:t>
            </a:r>
          </a:p>
          <a:p>
            <a:r>
              <a:rPr lang="ar-SA" dirty="0"/>
              <a:t>2-مراعاة الحاجة </a:t>
            </a:r>
          </a:p>
          <a:p>
            <a:r>
              <a:rPr lang="ar-SA" dirty="0"/>
              <a:t>3-يعمل الميراث على تفتيت الثروة ، وعدم تكديسها 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3011943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تابع الاسئلة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 س3: اعدد </a:t>
            </a:r>
          </a:p>
          <a:p>
            <a:r>
              <a:rPr lang="ar-SA" dirty="0"/>
              <a:t>1- موانع الارث : </a:t>
            </a:r>
          </a:p>
          <a:p>
            <a:r>
              <a:rPr lang="ar-SA" dirty="0"/>
              <a:t>أ- القتل العمد</a:t>
            </a:r>
          </a:p>
          <a:p>
            <a:r>
              <a:rPr lang="ar-SA" dirty="0"/>
              <a:t>ب- اختلاف الدين ، ومنه الردة</a:t>
            </a:r>
          </a:p>
          <a:p>
            <a:r>
              <a:rPr lang="ar-SA" dirty="0"/>
              <a:t>2- شروط الميراث:</a:t>
            </a:r>
          </a:p>
          <a:p>
            <a:r>
              <a:rPr lang="ar-SA" dirty="0"/>
              <a:t>أ- موت المورث حقيقة او حكما</a:t>
            </a:r>
          </a:p>
          <a:p>
            <a:r>
              <a:rPr lang="ar-SA" dirty="0"/>
              <a:t>ب- حياة الوارث حقيقة او حكما</a:t>
            </a:r>
          </a:p>
          <a:p>
            <a:endParaRPr lang="ar-SA" dirty="0"/>
          </a:p>
          <a:p>
            <a:endParaRPr lang="ar-SA" dirty="0"/>
          </a:p>
          <a:p>
            <a:endParaRPr lang="ar-SA" dirty="0"/>
          </a:p>
        </p:txBody>
      </p:sp>
      <p:sp>
        <p:nvSpPr>
          <p:cNvPr id="4" name="ZoneTexte 1">
            <a:hlinkClick r:id="rId2"/>
          </p:cNvPr>
          <p:cNvSpPr txBox="1"/>
          <p:nvPr/>
        </p:nvSpPr>
        <p:spPr>
          <a:xfrm>
            <a:off x="72008" y="6669360"/>
            <a:ext cx="1475656" cy="1692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solidFill>
                  <a:schemeClr val="bg2"/>
                </a:solidFill>
                <a:hlinkClick r:id="rId2"/>
              </a:rPr>
              <a:t>امتحانات التربية الاسلامية للصف الحادي عشر</a:t>
            </a:r>
            <a:endParaRPr lang="ar-SA" sz="5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746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مقدمة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يعد الميراث من اهم قواعد النظام الاقتصادي في الاسلام ، لأنه من مصادر الملكية الخاصة</a:t>
            </a:r>
          </a:p>
        </p:txBody>
      </p:sp>
      <p:sp>
        <p:nvSpPr>
          <p:cNvPr id="4" name="ZoneTexte 1">
            <a:hlinkClick r:id="rId2"/>
          </p:cNvPr>
          <p:cNvSpPr txBox="1"/>
          <p:nvPr/>
        </p:nvSpPr>
        <p:spPr>
          <a:xfrm>
            <a:off x="72008" y="6669360"/>
            <a:ext cx="1475656" cy="1692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solidFill>
                  <a:schemeClr val="bg2"/>
                </a:solidFill>
                <a:hlinkClick r:id="rId2"/>
              </a:rPr>
              <a:t>امتحانات التربية الاسلامية للصف الحادي عشر</a:t>
            </a:r>
            <a:endParaRPr lang="ar-SA" sz="5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40255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تابع الاسئلة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س4: ابين الحكمة من اعطاء الذكر ضعف الانثى في بعض حالات الميراث.</a:t>
            </a:r>
          </a:p>
          <a:p>
            <a:r>
              <a:rPr lang="ar-SA" dirty="0"/>
              <a:t>لان الاسلام </a:t>
            </a:r>
            <a:r>
              <a:rPr lang="ar-SA"/>
              <a:t>حمّل الذكر </a:t>
            </a:r>
            <a:r>
              <a:rPr lang="ar-SA" dirty="0"/>
              <a:t>من النفقات والواجبات والتكاليف المالية مالم </a:t>
            </a:r>
            <a:r>
              <a:rPr lang="ar-SA"/>
              <a:t>يحمل الانثى.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677408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تعريف الميراث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هو نصيب يأخذه الوارث من تركة المورِّث بعد موته ، كما هو مبين في الشريعة الاسلامية.</a:t>
            </a:r>
          </a:p>
          <a:p>
            <a:r>
              <a:rPr lang="ar-SA" dirty="0"/>
              <a:t>ولا يتم توزيع التركة الا بعد استيفاء حقوق ثلاثة للميت من ماله ، وهي:</a:t>
            </a:r>
          </a:p>
          <a:p>
            <a:r>
              <a:rPr lang="ar-SA" dirty="0"/>
              <a:t>1- تجهيزه : تغسيله ، وتكفينه ، وشراء القبر وغير ذلك</a:t>
            </a:r>
          </a:p>
          <a:p>
            <a:r>
              <a:rPr lang="ar-SA" dirty="0"/>
              <a:t>2- سداد ما عليه من ديون</a:t>
            </a:r>
          </a:p>
          <a:p>
            <a:r>
              <a:rPr lang="ar-SA" dirty="0"/>
              <a:t>3- تنفيذ وصاياه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385436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ادلة الميراث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dirty="0"/>
              <a:t>لقد وردت آيات كثيرة في القران الكريم تفصّل وتبيّن احكام الميراث، منها</a:t>
            </a:r>
          </a:p>
          <a:p>
            <a:r>
              <a:rPr lang="ar-SA" dirty="0"/>
              <a:t>«</a:t>
            </a:r>
            <a:r>
              <a:rPr lang="ar-SA" dirty="0">
                <a:solidFill>
                  <a:srgbClr val="FF0000"/>
                </a:solidFill>
              </a:rPr>
              <a:t>لِلرِّجَالِ نَصِيبٌ مِمَّا تَرَكَ الْوَالِدَانِ وَالْأَقْرَبُونَ وَلِلنِّسَاءِ نَصِيبٌ مِمَّا تَرَكَ الْوَالِدَانِ وَالْأَقْرَبُونَ مِمَّا قَلَّ مِنْهُ أَوْ كَثُرَ ۚ نَصِيبًا مَفْرُوضًا»</a:t>
            </a:r>
          </a:p>
          <a:p>
            <a:pPr marL="0" indent="0">
              <a:buNone/>
            </a:pPr>
            <a:endParaRPr lang="ar-SA" dirty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684138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تكملة الادلة القرآنية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dirty="0"/>
              <a:t/>
            </a:r>
            <a:br>
              <a:rPr lang="ar-SA" dirty="0"/>
            </a:br>
            <a:r>
              <a:rPr lang="ar-SA" dirty="0"/>
              <a:t>«</a:t>
            </a:r>
            <a:r>
              <a:rPr lang="ar-SA" dirty="0">
                <a:solidFill>
                  <a:srgbClr val="C00000"/>
                </a:solidFill>
              </a:rPr>
              <a:t>وَلَكُمْ نِصْفُ مَا تَرَكَ أَزْوَاجُكُمْ إِنْ لَمْ يَكُنْ لَهُنَّ وَلَدٌ ۚ فَإِنْ كَانَ لَهُنَّ وَلَدٌ فَلَكُمُ الرُّبُعُ مِمَّا تَرَكْنَ ۚ مِنْ بَعْدِ وَصِيَّةٍ يُوصِينَ بِهَا أَوْ دَيْنٍ ۚ وَلَهُنَّ الرُّبُعُ مِمَّا تَرَكْتُمْ إِنْ لَمْ يَكُنْ لَكُمْ وَلَدٌ ۚ فَإِنْ كَانَ لَكُمْ وَلَدٌ فَلَهُنَّ الثُّمُنُ مِمَّا تَرَكْتُمْ ۚ مِنْ بَعْدِ وَصِيَّةٍ تُوصُونَ بِهَا أَوْ دَيْنٍ ۗ وَإِنْ كَانَ رَجُلٌ يُورَثُ كَلَالَةً أَوِ امْرَأَةٌ وَلَهُ أَخٌ أَوْ أُخْتٌ فَلِكُلِّ وَاحِدٍ مِنْهُمَا السُّدُسُ ۚ فَإِنْ كَانُوا أَكْثَرَ مِنْ </a:t>
            </a:r>
            <a:r>
              <a:rPr lang="ar-SA" dirty="0" err="1">
                <a:solidFill>
                  <a:srgbClr val="C00000"/>
                </a:solidFill>
              </a:rPr>
              <a:t>ذَٰلِكَ</a:t>
            </a:r>
            <a:r>
              <a:rPr lang="ar-SA" dirty="0">
                <a:solidFill>
                  <a:srgbClr val="C00000"/>
                </a:solidFill>
              </a:rPr>
              <a:t> فَهُمْ شُرَكَاءُ فِي الثُّلُثِ ۚ مِنْ بَعْدِ وَصِيَّةٍ </a:t>
            </a:r>
            <a:r>
              <a:rPr lang="ar-SA" dirty="0" err="1">
                <a:solidFill>
                  <a:srgbClr val="C00000"/>
                </a:solidFill>
              </a:rPr>
              <a:t>يُوصَىٰ</a:t>
            </a:r>
            <a:r>
              <a:rPr lang="ar-SA" dirty="0">
                <a:solidFill>
                  <a:srgbClr val="C00000"/>
                </a:solidFill>
              </a:rPr>
              <a:t> بِهَا أَوْ دَيْنٍ غَيْرَ مُضَارٍّ ۚ وَصِيَّةً مِنَ اللَّهِ ۗ وَاللَّهُ عَلِيمٌ حَلِيمٌ»</a:t>
            </a:r>
          </a:p>
        </p:txBody>
      </p:sp>
    </p:spTree>
    <p:extLst>
      <p:ext uri="{BB962C8B-B14F-4D97-AF65-F5344CB8AC3E}">
        <p14:creationId xmlns:p14="http://schemas.microsoft.com/office/powerpoint/2010/main" val="2487421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اضاءة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لا يوجد في نظام من الانظمة ولا دين من الاديان تفصيل لأحكام الميراث ، كما هو في القران الكريم</a:t>
            </a:r>
          </a:p>
        </p:txBody>
      </p:sp>
      <p:sp>
        <p:nvSpPr>
          <p:cNvPr id="4" name="ZoneTexte 1">
            <a:hlinkClick r:id="rId2"/>
          </p:cNvPr>
          <p:cNvSpPr txBox="1"/>
          <p:nvPr/>
        </p:nvSpPr>
        <p:spPr>
          <a:xfrm>
            <a:off x="72008" y="6669360"/>
            <a:ext cx="1475656" cy="1692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solidFill>
                  <a:schemeClr val="bg2"/>
                </a:solidFill>
                <a:hlinkClick r:id="rId2"/>
              </a:rPr>
              <a:t>امتحانات التربية الاسلامية للصف الحادي عشر</a:t>
            </a:r>
            <a:endParaRPr lang="ar-SA" sz="5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863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dirty="0"/>
              <a:t>حكمة مشروعية الميراث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dirty="0"/>
              <a:t>يترك الميت ماله ويرحل عنه </a:t>
            </a:r>
          </a:p>
          <a:p>
            <a:r>
              <a:rPr lang="ar-SA" dirty="0"/>
              <a:t>النفس البشرية مجبولة على الانانية وحب المال</a:t>
            </a:r>
          </a:p>
          <a:p>
            <a:r>
              <a:rPr lang="ar-SA" dirty="0"/>
              <a:t>كل واحد من ابناء الميت يود ان يكون كل المال له وحده.</a:t>
            </a:r>
          </a:p>
          <a:p>
            <a:r>
              <a:rPr lang="ar-SA" dirty="0"/>
              <a:t>فكانت حكمة الله سبحانه في وضع تفاصيل توزيع التركة</a:t>
            </a:r>
          </a:p>
          <a:p>
            <a:r>
              <a:rPr lang="ar-SA" dirty="0"/>
              <a:t>وتحديد من له حق في هذا المال ومن لا حق له</a:t>
            </a:r>
          </a:p>
          <a:p>
            <a:r>
              <a:rPr lang="ar-SA" dirty="0"/>
              <a:t>حتى ينتفي الصراع ، وينعدم الاعتداء على حق الغير ويحصل الرضا بما قسم الله سبحانه</a:t>
            </a:r>
          </a:p>
        </p:txBody>
      </p:sp>
    </p:spTree>
    <p:extLst>
      <p:ext uri="{BB962C8B-B14F-4D97-AF65-F5344CB8AC3E}">
        <p14:creationId xmlns:p14="http://schemas.microsoft.com/office/powerpoint/2010/main" val="1643173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dirty="0"/>
              <a:t>ميزات نظام الميراث في الشريعة الاسلامية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الربانية:</a:t>
            </a:r>
          </a:p>
          <a:p>
            <a:r>
              <a:rPr lang="ar-SA" dirty="0"/>
              <a:t>هي اعظم ميزة من ميزات النظم الاسلامية جميعا ومنها نظام الميراث</a:t>
            </a:r>
          </a:p>
          <a:p>
            <a:r>
              <a:rPr lang="ar-SA" dirty="0"/>
              <a:t>حيث تولى الله سبحانه بنفسه وضع قواعد نظام الميراث</a:t>
            </a:r>
          </a:p>
          <a:p>
            <a:r>
              <a:rPr lang="ar-SA" dirty="0"/>
              <a:t>من خلال تفصيل حصة كل وارث في القران الكريم والسنة النبوية </a:t>
            </a:r>
          </a:p>
        </p:txBody>
      </p:sp>
    </p:spTree>
    <p:extLst>
      <p:ext uri="{BB962C8B-B14F-4D97-AF65-F5344CB8AC3E}">
        <p14:creationId xmlns:p14="http://schemas.microsoft.com/office/powerpoint/2010/main" val="38408421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تتمة الميزات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ar-SA" dirty="0"/>
              <a:t>مراعاة العدالة في التوزيع:</a:t>
            </a:r>
          </a:p>
          <a:p>
            <a:r>
              <a:rPr lang="ar-SA" dirty="0"/>
              <a:t>اعطى الذكر ضعف الانثى، اذا كان درجة القرابة نفسها من المورث.</a:t>
            </a:r>
          </a:p>
          <a:p>
            <a:r>
              <a:rPr lang="ar-SA" dirty="0"/>
              <a:t>وهذه تسمى (</a:t>
            </a:r>
            <a:r>
              <a:rPr lang="ar-SA" dirty="0">
                <a:solidFill>
                  <a:srgbClr val="FF0000"/>
                </a:solidFill>
              </a:rPr>
              <a:t>حالة التعصيب بالغير</a:t>
            </a:r>
            <a:r>
              <a:rPr lang="ar-SA" dirty="0"/>
              <a:t>)(</a:t>
            </a:r>
            <a:r>
              <a:rPr lang="ar-SA" dirty="0">
                <a:solidFill>
                  <a:srgbClr val="002060"/>
                </a:solidFill>
              </a:rPr>
              <a:t>وتعني الانثى  التي لها فرض مقدر اذا وجد معها ذكر من درجتها في القرابة تصير به عصبة</a:t>
            </a:r>
            <a:r>
              <a:rPr lang="ar-SA" dirty="0"/>
              <a:t>)</a:t>
            </a:r>
          </a:p>
          <a:p>
            <a:r>
              <a:rPr lang="ar-SA" dirty="0">
                <a:solidFill>
                  <a:schemeClr val="bg2">
                    <a:lumMod val="50000"/>
                  </a:schemeClr>
                </a:solidFill>
              </a:rPr>
              <a:t>أي تتحول من صاحبة فرض الى التعصيب</a:t>
            </a:r>
          </a:p>
          <a:p>
            <a:r>
              <a:rPr lang="ar-SA" dirty="0"/>
              <a:t>ملاحظات :</a:t>
            </a:r>
          </a:p>
          <a:p>
            <a:r>
              <a:rPr lang="ar-SA" dirty="0"/>
              <a:t>1- ليس دائما نصيب الانثى نصف نصيب الذكر:</a:t>
            </a:r>
          </a:p>
          <a:p>
            <a:r>
              <a:rPr lang="ar-SA" dirty="0"/>
              <a:t>حيث في غير حالة التعصيب </a:t>
            </a:r>
          </a:p>
          <a:p>
            <a:r>
              <a:rPr lang="ar-SA" dirty="0"/>
              <a:t>تأخذ البنت ان كانت لوحدها نصف التركة</a:t>
            </a:r>
          </a:p>
          <a:p>
            <a:r>
              <a:rPr lang="ar-SA" dirty="0"/>
              <a:t>وان كن ابنتين او اكثر يأخذن ثلثي التركة</a:t>
            </a:r>
          </a:p>
        </p:txBody>
      </p:sp>
    </p:spTree>
    <p:extLst>
      <p:ext uri="{BB962C8B-B14F-4D97-AF65-F5344CB8AC3E}">
        <p14:creationId xmlns:p14="http://schemas.microsoft.com/office/powerpoint/2010/main" val="23609995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وافر">
  <a:themeElements>
    <a:clrScheme name="وافر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وافر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وافر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109</TotalTime>
  <Words>810</Words>
  <Application>Microsoft Office PowerPoint</Application>
  <PresentationFormat>Affichage à l'écran (4:3)</PresentationFormat>
  <Paragraphs>121</Paragraphs>
  <Slides>20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1" baseType="lpstr">
      <vt:lpstr>وافر</vt:lpstr>
      <vt:lpstr>الميراث</vt:lpstr>
      <vt:lpstr>مقدمة</vt:lpstr>
      <vt:lpstr>تعريف الميراث</vt:lpstr>
      <vt:lpstr>ادلة الميراث</vt:lpstr>
      <vt:lpstr>تكملة الادلة القرآنية</vt:lpstr>
      <vt:lpstr>اضاءة</vt:lpstr>
      <vt:lpstr>حكمة مشروعية الميراث</vt:lpstr>
      <vt:lpstr>ميزات نظام الميراث في الشريعة الاسلامية</vt:lpstr>
      <vt:lpstr>تتمة الميزات</vt:lpstr>
      <vt:lpstr>تتمة الميزات</vt:lpstr>
      <vt:lpstr>تتمة الميزات</vt:lpstr>
      <vt:lpstr>مصطلحات في علم الميراث</vt:lpstr>
      <vt:lpstr>تتمة المصطلحات</vt:lpstr>
      <vt:lpstr>اسباب الميراث</vt:lpstr>
      <vt:lpstr>شروط الميراث</vt:lpstr>
      <vt:lpstr>موانع الارث</vt:lpstr>
      <vt:lpstr>الاسئلة</vt:lpstr>
      <vt:lpstr>تابع الاسئلة</vt:lpstr>
      <vt:lpstr>تابع الاسئلة</vt:lpstr>
      <vt:lpstr>تابع الاسئلة</vt:lpstr>
    </vt:vector>
  </TitlesOfParts>
  <Manager>داود ابو مويس</Manager>
  <Company>الملتقى التربوي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بوربوينت درس الميراث من مادة التربية الإسلامية للصف الأول ثانوي الفصل الأول</dc:title>
  <dc:subject>عرض بوربوينت شرح الدرس التاسع عشر الميراث للصف الحادي عشر الفصل الأول للأستاذ أحمد عابد.</dc:subject>
  <dc:creator>الملتقى التربوي</dc:creator>
  <cp:keywords>التربية الاسلامية; الصف الاول ثانوي; الفصل الاول; الملتقى التربوي</cp:keywords>
  <dc:description>عرض بوربوينت درس الميراث من مادة التربية الإسلامية للصف الأول ثانوي الفصل الأول._x000d_
عرض بوربوينت شرح الدرس التاسع عشر الميراث للصف الحادي عشر الفصل الأول للأستاذ أحمد عابد._x000d_
مدرسة كفر زيباد الثانوية._x000d_
اهداف الدرس :_x000d_
تعريف الميراث._x000d_
التدليل على مشروعية الميراث._x000d_
استنتاج حكمة مشروعية الميراث._x000d_
توضيح ميزات الميراث._x000d_
تعداد أسباب وشروط الميراث._x000d_
توضيح موانع الميراث._x000d_
استخلاص حكمة التفاضل بين الذكر والانثى في بعض مسائل الميراث._x000d_
الالتزام بتشريعات الميراث.</dc:description>
  <cp:lastModifiedBy>HDNL2GSR557</cp:lastModifiedBy>
  <cp:revision>1</cp:revision>
  <dcterms:created xsi:type="dcterms:W3CDTF">2021-01-06T20:44:21Z</dcterms:created>
  <dcterms:modified xsi:type="dcterms:W3CDTF">2021-01-12T01:18:43Z</dcterms:modified>
  <cp:category>الملتقى التربوي; الصف الاول الثانوي; الفصل الاول; التربية الاسلامية</cp:category>
</cp:coreProperties>
</file>