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8" r:id="rId11"/>
    <p:sldId id="260" r:id="rId1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7FA7C2EE-F1DB-40ED-8355-99250E427FC1}">
          <p14:sldIdLst>
            <p14:sldId id="257"/>
            <p14:sldId id="266"/>
            <p14:sldId id="258"/>
          </p14:sldIdLst>
        </p14:section>
        <p14:section name="Section sans titre" id="{70BD1FCA-7B58-4A6F-8AC3-BF65E88A629C}">
          <p14:sldIdLst>
            <p14:sldId id="259"/>
            <p14:sldId id="262"/>
            <p14:sldId id="263"/>
            <p14:sldId id="264"/>
            <p14:sldId id="265"/>
            <p14:sldId id="267"/>
            <p14:sldId id="268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15" d="100"/>
          <a:sy n="115" d="100"/>
        </p:scale>
        <p:origin x="-9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CA698-BC55-4BE9-BBBA-B458F67B14D4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4E7BB-D5F1-4BD5-BEF5-475214F9DF4F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9244F-28C6-412A-BCEB-6A7CD527D292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B20D-0A8D-4662-BA2A-424233B01E23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10A1A-AD6E-4D8A-907B-30FDBFC5DE5D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506DC-7B03-47F4-A568-B26CA0F44C6A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691A9-FD97-4239-8EBE-ECE990155445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C861D-617B-45BC-B687-C9BC95A98521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49863-11D8-4A06-99E9-5E59B1B6735F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C161C-011A-468B-BFD5-6FB548E6DF07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9808F-C545-4C59-B706-75CF65E60F7F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7B5EA-82F4-4DAA-B5CF-95CA31D791D1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579DBC54-6CA6-4CE3-83A6-067CEABE37D2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339752" y="3054226"/>
            <a:ext cx="5184775" cy="1079500"/>
          </a:xfrm>
          <a:prstGeom prst="rect">
            <a:avLst/>
          </a:prstGeom>
          <a:solidFill>
            <a:srgbClr val="FF3399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3323" name="WordArt 251"/>
          <p:cNvSpPr>
            <a:spLocks noChangeArrowheads="1" noChangeShapeType="1" noTextEdit="1"/>
          </p:cNvSpPr>
          <p:nvPr/>
        </p:nvSpPr>
        <p:spPr bwMode="auto">
          <a:xfrm>
            <a:off x="652416" y="1052736"/>
            <a:ext cx="7786742" cy="1871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7200" kern="10" dirty="0" smtClean="0">
                <a:ln w="12700">
                  <a:noFill/>
                  <a:round/>
                  <a:headEnd/>
                  <a:tailEnd/>
                </a:ln>
                <a:latin typeface="Monotype Koufi"/>
                <a:ea typeface="Monotype Koufi"/>
                <a:cs typeface="Monotype Koufi"/>
              </a:rPr>
              <a:t>سنن </a:t>
            </a:r>
            <a:r>
              <a:rPr lang="ar-SA" sz="7200" kern="10" dirty="0" smtClean="0">
                <a:ln w="12700">
                  <a:noFill/>
                  <a:round/>
                  <a:headEnd/>
                  <a:tailEnd/>
                </a:ln>
                <a:latin typeface="Monotype Koufi"/>
                <a:ea typeface="Monotype Koufi"/>
                <a:cs typeface="Monotype Koufi"/>
              </a:rPr>
              <a:t>الله في المجتمعات </a:t>
            </a:r>
            <a:endParaRPr lang="ar-SA" sz="7200" kern="10" dirty="0">
              <a:ln w="12700">
                <a:noFill/>
                <a:round/>
                <a:headEnd/>
                <a:tailEnd/>
              </a:ln>
              <a:latin typeface="Monotype Koufi"/>
              <a:ea typeface="Monotype Koufi"/>
              <a:cs typeface="Monotype Koufi"/>
            </a:endParaRPr>
          </a:p>
        </p:txBody>
      </p:sp>
      <p:sp>
        <p:nvSpPr>
          <p:cNvPr id="2075" name="WordArt 741"/>
          <p:cNvSpPr>
            <a:spLocks noChangeArrowheads="1" noChangeShapeType="1" noTextEdit="1"/>
          </p:cNvSpPr>
          <p:nvPr/>
        </p:nvSpPr>
        <p:spPr bwMode="auto">
          <a:xfrm>
            <a:off x="2508915" y="3212976"/>
            <a:ext cx="4537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 smtClean="0">
                <a:ln w="12700">
                  <a:noFill/>
                  <a:round/>
                  <a:headEnd/>
                  <a:tailEnd/>
                </a:ln>
                <a:solidFill>
                  <a:srgbClr val="FFFF00"/>
                </a:solidFill>
                <a:latin typeface="Monotype Koufi"/>
                <a:ea typeface="Monotype Koufi"/>
                <a:cs typeface="Monotype Koufi"/>
              </a:rPr>
              <a:t>الصف الثاني عشر </a:t>
            </a:r>
            <a:endParaRPr lang="ar-SA" sz="3600" kern="10" dirty="0">
              <a:ln w="12700">
                <a:noFill/>
                <a:round/>
                <a:headEnd/>
                <a:tailEnd/>
              </a:ln>
              <a:solidFill>
                <a:srgbClr val="FFFF00"/>
              </a:solidFill>
              <a:latin typeface="Monotype Koufi"/>
              <a:ea typeface="Monotype Koufi"/>
              <a:cs typeface="Monotype Koufi"/>
            </a:endParaRPr>
          </a:p>
        </p:txBody>
      </p:sp>
      <p:sp>
        <p:nvSpPr>
          <p:cNvPr id="3814" name="Text Box 742"/>
          <p:cNvSpPr txBox="1">
            <a:spLocks noChangeArrowheads="1"/>
          </p:cNvSpPr>
          <p:nvPr/>
        </p:nvSpPr>
        <p:spPr bwMode="auto">
          <a:xfrm>
            <a:off x="1285852" y="188913"/>
            <a:ext cx="678661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3399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r-SA" sz="6000" dirty="0">
                <a:solidFill>
                  <a:srgbClr val="00CCFF"/>
                </a:solidFill>
                <a:cs typeface="Monotype Koufi" pitchFamily="2" charset="-78"/>
              </a:rPr>
              <a:t>بسم الله الرحمن الرحيم</a:t>
            </a:r>
            <a:endParaRPr lang="en-US" sz="6000" dirty="0">
              <a:solidFill>
                <a:srgbClr val="00CCFF"/>
              </a:solidFill>
              <a:cs typeface="Monotype Koufi" pitchFamily="2" charset="-78"/>
            </a:endParaRPr>
          </a:p>
        </p:txBody>
      </p:sp>
      <p:sp>
        <p:nvSpPr>
          <p:cNvPr id="743" name="مستطيل 742"/>
          <p:cNvSpPr/>
          <p:nvPr/>
        </p:nvSpPr>
        <p:spPr>
          <a:xfrm>
            <a:off x="3000364" y="4577372"/>
            <a:ext cx="35541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سمحه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  <p:sndAc>
      <p:stSnd loop="1">
        <p:snd r:embed="rId2" name="طيور مع مياه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" fill="hold"/>
                                        <p:tgtEl>
                                          <p:spTgt spid="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33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100" autoRev="1" fill="hold"/>
                                        <p:tgtEl>
                                          <p:spTgt spid="3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animClr clrSpc="rgb" dir="cw">
                                      <p:cBhvr>
                                        <p:cTn id="14" dur="100" autoRev="1" fill="hold"/>
                                        <p:tgtEl>
                                          <p:spTgt spid="3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15" dur="100" autoRev="1" fill="hold"/>
                                        <p:tgtEl>
                                          <p:spTgt spid="3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autoRev="1" fill="hold"/>
                                        <p:tgtEl>
                                          <p:spTgt spid="38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323" grpId="0" animBg="1"/>
      <p:bldP spid="38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Text Box 1037"/>
          <p:cNvSpPr txBox="1">
            <a:spLocks noChangeArrowheads="1"/>
          </p:cNvSpPr>
          <p:nvPr/>
        </p:nvSpPr>
        <p:spPr bwMode="auto">
          <a:xfrm>
            <a:off x="2051050" y="1524000"/>
            <a:ext cx="45370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500037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solidFill>
                <a:srgbClr val="FF3399"/>
              </a:solidFill>
              <a:cs typeface="Monotype Koufi" pitchFamily="2" charset="-78"/>
            </a:endParaRPr>
          </a:p>
        </p:txBody>
      </p:sp>
      <p:sp>
        <p:nvSpPr>
          <p:cNvPr id="1060" name="مستطيل 1059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62" name="مستطيل 1061"/>
          <p:cNvSpPr/>
          <p:nvPr/>
        </p:nvSpPr>
        <p:spPr>
          <a:xfrm>
            <a:off x="1714480" y="142852"/>
            <a:ext cx="592935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تقويم ختامي </a:t>
            </a:r>
            <a:endParaRPr lang="ar-SA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32" name="مستطيل 1031"/>
          <p:cNvSpPr/>
          <p:nvPr/>
        </p:nvSpPr>
        <p:spPr>
          <a:xfrm>
            <a:off x="1714480" y="2344159"/>
            <a:ext cx="63145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32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س: </a:t>
            </a:r>
            <a:r>
              <a:rPr lang="ar-SA" sz="32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الإختلاف</a:t>
            </a:r>
            <a:r>
              <a:rPr lang="ar-SA" sz="32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كله مذموم .. ناقش هذا القول ؟؟</a:t>
            </a:r>
            <a:endParaRPr lang="ar-SA" sz="32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33" name="مستطيل 1032"/>
          <p:cNvSpPr/>
          <p:nvPr/>
        </p:nvSpPr>
        <p:spPr>
          <a:xfrm>
            <a:off x="1727384" y="4352046"/>
            <a:ext cx="684514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32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س: كل ما يحصل مع الإنسان من مصاعب </a:t>
            </a:r>
          </a:p>
          <a:p>
            <a:pPr algn="ctr"/>
            <a:r>
              <a:rPr lang="ar-SA" sz="3200" b="1" cap="none" spc="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هو عقاب من الله فقط .. هل تؤيد ذلك وكيف ترد ؟؟</a:t>
            </a:r>
            <a:endParaRPr lang="ar-SA" sz="3200" b="1" cap="none" spc="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357158" y="2133600"/>
            <a:ext cx="8215370" cy="273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4400" b="1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شكرا“ لحسن استماعكم..</a:t>
            </a:r>
          </a:p>
          <a:p>
            <a:pPr algn="ctr"/>
            <a:r>
              <a:rPr lang="ar-SA" sz="4400" b="1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وتفاعلكم </a:t>
            </a:r>
            <a:endParaRPr lang="ar-SA" sz="4400" b="1" kern="10" spc="72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22736" y="6007262"/>
            <a:ext cx="27061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40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4000" b="1" cap="none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40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50" autoRev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10" dur="250" autoRev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85918" y="214290"/>
            <a:ext cx="5184775" cy="1079500"/>
          </a:xfrm>
          <a:prstGeom prst="rect">
            <a:avLst/>
          </a:prstGeom>
          <a:solidFill>
            <a:srgbClr val="FF3399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2075" name="WordArt 741"/>
          <p:cNvSpPr>
            <a:spLocks noChangeArrowheads="1" noChangeShapeType="1" noTextEdit="1"/>
          </p:cNvSpPr>
          <p:nvPr/>
        </p:nvSpPr>
        <p:spPr bwMode="auto">
          <a:xfrm>
            <a:off x="2214546" y="380984"/>
            <a:ext cx="4537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 smtClean="0">
                <a:ln w="12700">
                  <a:noFill/>
                  <a:round/>
                  <a:headEnd/>
                  <a:tailEnd/>
                </a:ln>
                <a:solidFill>
                  <a:srgbClr val="FFFF00"/>
                </a:solidFill>
                <a:latin typeface="Monotype Koufi"/>
                <a:ea typeface="Monotype Koufi"/>
                <a:cs typeface="Monotype Koufi"/>
              </a:rPr>
              <a:t>سؤال ونقاش  </a:t>
            </a:r>
            <a:endParaRPr lang="ar-SA" sz="3600" kern="10" dirty="0">
              <a:ln w="12700">
                <a:noFill/>
                <a:round/>
                <a:headEnd/>
                <a:tailEnd/>
              </a:ln>
              <a:solidFill>
                <a:srgbClr val="FFFF00"/>
              </a:solidFill>
              <a:latin typeface="Monotype Koufi"/>
              <a:ea typeface="Monotype Koufi"/>
              <a:cs typeface="Monotype Koufi"/>
            </a:endParaRPr>
          </a:p>
        </p:txBody>
      </p:sp>
      <p:sp>
        <p:nvSpPr>
          <p:cNvPr id="743" name="مستطيل 742"/>
          <p:cNvSpPr/>
          <p:nvPr/>
        </p:nvSpPr>
        <p:spPr>
          <a:xfrm>
            <a:off x="68710" y="6286520"/>
            <a:ext cx="22172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44" name="مستطيل 743"/>
          <p:cNvSpPr/>
          <p:nvPr/>
        </p:nvSpPr>
        <p:spPr>
          <a:xfrm>
            <a:off x="-28065" y="1916832"/>
            <a:ext cx="9105377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برأيكم</a:t>
            </a:r>
          </a:p>
          <a:p>
            <a:pPr algn="ctr"/>
            <a:r>
              <a:rPr lang="ar-SA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لماذا نرى الأمة العربية والإسلامية </a:t>
            </a:r>
          </a:p>
          <a:p>
            <a:pPr algn="ctr"/>
            <a:r>
              <a:rPr lang="ar-SA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الآن مهزومة ومهانة ؟؟</a:t>
            </a:r>
            <a:r>
              <a:rPr lang="ar-SA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 </a:t>
            </a:r>
            <a:endParaRPr lang="ar-SA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zoom/>
    <p:sndAc>
      <p:stSnd loop="1">
        <p:snd r:embed="rId2" name="طيور مع مياه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Text Box 1037"/>
          <p:cNvSpPr txBox="1">
            <a:spLocks noChangeArrowheads="1"/>
          </p:cNvSpPr>
          <p:nvPr/>
        </p:nvSpPr>
        <p:spPr bwMode="auto">
          <a:xfrm>
            <a:off x="2051050" y="1524000"/>
            <a:ext cx="45370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500037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solidFill>
                <a:srgbClr val="FF3399"/>
              </a:solidFill>
              <a:cs typeface="Monotype Koufi" pitchFamily="2" charset="-78"/>
            </a:endParaRPr>
          </a:p>
        </p:txBody>
      </p:sp>
      <p:sp>
        <p:nvSpPr>
          <p:cNvPr id="4110" name="Text Box 1038"/>
          <p:cNvSpPr txBox="1">
            <a:spLocks noChangeArrowheads="1"/>
          </p:cNvSpPr>
          <p:nvPr/>
        </p:nvSpPr>
        <p:spPr bwMode="auto">
          <a:xfrm>
            <a:off x="1043608" y="620688"/>
            <a:ext cx="638534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 dirty="0" smtClean="0">
                <a:solidFill>
                  <a:srgbClr val="FF3399"/>
                </a:solidFill>
                <a:cs typeface="Monotype Koufi" pitchFamily="2" charset="-78"/>
              </a:rPr>
              <a:t>أهداف الدرس : ( المحاور )</a:t>
            </a:r>
            <a:endParaRPr lang="en-US" sz="3600" b="1" dirty="0">
              <a:solidFill>
                <a:srgbClr val="FF3399"/>
              </a:solidFill>
              <a:cs typeface="Monotype Koufi" pitchFamily="2" charset="-78"/>
            </a:endParaRPr>
          </a:p>
          <a:p>
            <a:pPr>
              <a:spcBef>
                <a:spcPct val="50000"/>
              </a:spcBef>
            </a:pPr>
            <a:endParaRPr lang="ar-SA" sz="2000" b="1" dirty="0">
              <a:solidFill>
                <a:srgbClr val="660033"/>
              </a:solidFill>
              <a:cs typeface="Monotype Koufi" pitchFamily="2" charset="-78"/>
            </a:endParaRPr>
          </a:p>
          <a:p>
            <a:pPr>
              <a:spcBef>
                <a:spcPct val="50000"/>
              </a:spcBef>
            </a:pPr>
            <a:r>
              <a:rPr lang="ar-SA" sz="2400" b="1" dirty="0">
                <a:cs typeface="Monotype Koufi" pitchFamily="2" charset="-78"/>
              </a:rPr>
              <a:t>1/ </a:t>
            </a:r>
            <a:r>
              <a:rPr lang="ar-SA" sz="2400" b="1" dirty="0" smtClean="0">
                <a:cs typeface="Monotype Koufi" pitchFamily="2" charset="-78"/>
              </a:rPr>
              <a:t>تعريف </a:t>
            </a:r>
            <a:r>
              <a:rPr lang="ar-SA" sz="2400" b="1" dirty="0" smtClean="0">
                <a:cs typeface="Monotype Koufi" pitchFamily="2" charset="-78"/>
              </a:rPr>
              <a:t>سنن الله تعالى في </a:t>
            </a:r>
            <a:r>
              <a:rPr lang="ar-SA" sz="2400" b="1" dirty="0" smtClean="0">
                <a:cs typeface="Monotype Koufi" pitchFamily="2" charset="-78"/>
              </a:rPr>
              <a:t>المجتمعات.</a:t>
            </a:r>
            <a:endParaRPr lang="ar-SA" sz="2400" b="1" dirty="0">
              <a:cs typeface="Monotype Koufi" pitchFamily="2" charset="-78"/>
            </a:endParaRPr>
          </a:p>
          <a:p>
            <a:pPr>
              <a:spcBef>
                <a:spcPct val="50000"/>
              </a:spcBef>
            </a:pPr>
            <a:r>
              <a:rPr lang="ar-SA" sz="2400" b="1" dirty="0" smtClean="0">
                <a:cs typeface="Monotype Koufi" pitchFamily="2" charset="-78"/>
              </a:rPr>
              <a:t>2/شرح سمات سنن الله تعالى .</a:t>
            </a:r>
            <a:endParaRPr lang="ar-SA" sz="2400" b="1" dirty="0">
              <a:cs typeface="Monotype Koufi" pitchFamily="2" charset="-78"/>
            </a:endParaRPr>
          </a:p>
          <a:p>
            <a:pPr>
              <a:spcBef>
                <a:spcPct val="50000"/>
              </a:spcBef>
            </a:pPr>
            <a:r>
              <a:rPr lang="ar-SA" sz="2400" b="1" dirty="0" smtClean="0">
                <a:cs typeface="Monotype Koufi" pitchFamily="2" charset="-78"/>
              </a:rPr>
              <a:t>3/ </a:t>
            </a:r>
            <a:r>
              <a:rPr lang="ar-SA" sz="2400" b="1" dirty="0" smtClean="0">
                <a:cs typeface="Monotype Koufi" pitchFamily="2" charset="-78"/>
              </a:rPr>
              <a:t>الاستدلال </a:t>
            </a:r>
            <a:r>
              <a:rPr lang="ar-SA" sz="2400" b="1" dirty="0" smtClean="0">
                <a:cs typeface="Monotype Koufi" pitchFamily="2" charset="-78"/>
              </a:rPr>
              <a:t>على سنن الله من القرآن </a:t>
            </a:r>
            <a:r>
              <a:rPr lang="ar-SA" sz="2400" b="1" dirty="0" smtClean="0">
                <a:cs typeface="Monotype Koufi" pitchFamily="2" charset="-78"/>
              </a:rPr>
              <a:t>الكريم.</a:t>
            </a:r>
            <a:endParaRPr lang="ar-SA" sz="2400" b="1" dirty="0" smtClean="0">
              <a:cs typeface="Monotype Koufi" pitchFamily="2" charset="-78"/>
            </a:endParaRPr>
          </a:p>
          <a:p>
            <a:pPr>
              <a:spcBef>
                <a:spcPct val="50000"/>
              </a:spcBef>
            </a:pPr>
            <a:r>
              <a:rPr lang="ar-SA" sz="2400" b="1" dirty="0" smtClean="0">
                <a:cs typeface="Monotype Koufi" pitchFamily="2" charset="-78"/>
              </a:rPr>
              <a:t>4/ بيان بعض سنن الله تعالى </a:t>
            </a:r>
            <a:r>
              <a:rPr lang="en-US" sz="2400" b="1" dirty="0">
                <a:cs typeface="Monotype Koufi" pitchFamily="2" charset="-78"/>
              </a:rPr>
              <a:t> </a:t>
            </a:r>
            <a:r>
              <a:rPr lang="ar-SA" sz="2400" b="1" dirty="0" smtClean="0">
                <a:cs typeface="Monotype Koufi" pitchFamily="2" charset="-78"/>
              </a:rPr>
              <a:t>في </a:t>
            </a:r>
            <a:r>
              <a:rPr lang="ar-SA" sz="2400" b="1" dirty="0" smtClean="0">
                <a:cs typeface="Monotype Koufi" pitchFamily="2" charset="-78"/>
              </a:rPr>
              <a:t>المجتمعات.</a:t>
            </a:r>
            <a:endParaRPr lang="ar-SA" sz="2400" b="1" dirty="0" smtClean="0">
              <a:cs typeface="Monotype Koufi" pitchFamily="2" charset="-78"/>
            </a:endParaRPr>
          </a:p>
          <a:p>
            <a:pPr>
              <a:spcBef>
                <a:spcPct val="50000"/>
              </a:spcBef>
            </a:pPr>
            <a:r>
              <a:rPr lang="ar-SA" sz="2400" b="1" dirty="0" smtClean="0">
                <a:cs typeface="Monotype Koufi" pitchFamily="2" charset="-78"/>
              </a:rPr>
              <a:t>5/ استنتاج موقف المسلم من سنن الله </a:t>
            </a:r>
            <a:r>
              <a:rPr lang="ar-SA" sz="2400" b="1" dirty="0" smtClean="0">
                <a:cs typeface="Monotype Koufi" pitchFamily="2" charset="-78"/>
              </a:rPr>
              <a:t>تعالى.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42" name="مستطيل 1041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0" name="Text Box 88"/>
          <p:cNvSpPr txBox="1">
            <a:spLocks noChangeArrowheads="1"/>
          </p:cNvSpPr>
          <p:nvPr/>
        </p:nvSpPr>
        <p:spPr bwMode="auto">
          <a:xfrm>
            <a:off x="1458927" y="3078304"/>
            <a:ext cx="525621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B8B408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r-SA" sz="4000" b="1" dirty="0" smtClean="0">
                <a:cs typeface="Monotype Koufi" pitchFamily="2" charset="-78"/>
              </a:rPr>
              <a:t>مفهوم سنن الله تعالى  </a:t>
            </a:r>
            <a:endParaRPr lang="en-US" sz="4000" b="1" dirty="0">
              <a:cs typeface="Monotype Koufi" pitchFamily="2" charset="-78"/>
            </a:endParaRPr>
          </a:p>
        </p:txBody>
      </p:sp>
      <p:sp>
        <p:nvSpPr>
          <p:cNvPr id="89" name="مستطيل 88"/>
          <p:cNvSpPr/>
          <p:nvPr/>
        </p:nvSpPr>
        <p:spPr>
          <a:xfrm>
            <a:off x="127395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971550" y="1052513"/>
            <a:ext cx="6121400" cy="4897437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3160" name="Text Box 88"/>
          <p:cNvSpPr txBox="1">
            <a:spLocks noChangeArrowheads="1"/>
          </p:cNvSpPr>
          <p:nvPr/>
        </p:nvSpPr>
        <p:spPr bwMode="auto">
          <a:xfrm>
            <a:off x="2657941" y="1023881"/>
            <a:ext cx="5256213" cy="39703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B8B408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r-SA" sz="3600" b="1" dirty="0" smtClean="0">
                <a:solidFill>
                  <a:srgbClr val="C00000"/>
                </a:solidFill>
                <a:cs typeface="Monotype Koufi" pitchFamily="2" charset="-78"/>
              </a:rPr>
              <a:t>هي: قوانين عامّة</a:t>
            </a:r>
          </a:p>
          <a:p>
            <a:pPr algn="ctr">
              <a:spcBef>
                <a:spcPct val="50000"/>
              </a:spcBef>
              <a:defRPr/>
            </a:pPr>
            <a:r>
              <a:rPr lang="ar-SA" sz="3600" b="1" dirty="0" smtClean="0">
                <a:solidFill>
                  <a:srgbClr val="C00000"/>
                </a:solidFill>
                <a:cs typeface="Monotype Koufi" pitchFamily="2" charset="-78"/>
              </a:rPr>
              <a:t>تحكم حركة الأحداث</a:t>
            </a:r>
          </a:p>
          <a:p>
            <a:pPr algn="ctr">
              <a:spcBef>
                <a:spcPct val="50000"/>
              </a:spcBef>
              <a:defRPr/>
            </a:pPr>
            <a:r>
              <a:rPr lang="ar-SA" sz="3600" b="1" dirty="0" smtClean="0">
                <a:solidFill>
                  <a:srgbClr val="C00000"/>
                </a:solidFill>
                <a:cs typeface="Monotype Koufi" pitchFamily="2" charset="-78"/>
              </a:rPr>
              <a:t>والوقائع في الحياة </a:t>
            </a:r>
          </a:p>
          <a:p>
            <a:pPr algn="ctr">
              <a:spcBef>
                <a:spcPct val="50000"/>
              </a:spcBef>
              <a:defRPr/>
            </a:pPr>
            <a:r>
              <a:rPr lang="ar-SA" sz="3600" b="1" dirty="0" smtClean="0">
                <a:solidFill>
                  <a:srgbClr val="C00000"/>
                </a:solidFill>
                <a:cs typeface="Monotype Koufi" pitchFamily="2" charset="-78"/>
              </a:rPr>
              <a:t>لا تتغير إلا بأمر الله</a:t>
            </a:r>
          </a:p>
          <a:p>
            <a:pPr algn="ctr">
              <a:spcBef>
                <a:spcPct val="50000"/>
              </a:spcBef>
              <a:defRPr/>
            </a:pPr>
            <a:r>
              <a:rPr lang="ar-SA" sz="3600" b="1" dirty="0" smtClean="0">
                <a:solidFill>
                  <a:srgbClr val="C00000"/>
                </a:solidFill>
                <a:cs typeface="Monotype Koufi" pitchFamily="2" charset="-78"/>
              </a:rPr>
              <a:t>ولحكمة يريدها الله   </a:t>
            </a:r>
            <a:endParaRPr lang="en-US" sz="3600" b="1" dirty="0">
              <a:solidFill>
                <a:srgbClr val="C00000"/>
              </a:solidFill>
              <a:cs typeface="Monotype Koufi" pitchFamily="2" charset="-78"/>
            </a:endParaRPr>
          </a:p>
        </p:txBody>
      </p:sp>
      <p:sp>
        <p:nvSpPr>
          <p:cNvPr id="89" name="مستطيل 88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0" name="Text Box 88"/>
          <p:cNvSpPr txBox="1">
            <a:spLocks noChangeArrowheads="1"/>
          </p:cNvSpPr>
          <p:nvPr/>
        </p:nvSpPr>
        <p:spPr bwMode="auto">
          <a:xfrm>
            <a:off x="3707904" y="476672"/>
            <a:ext cx="3670023" cy="39703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B8B408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3600" b="1" dirty="0" smtClean="0">
                <a:solidFill>
                  <a:srgbClr val="C00000"/>
                </a:solidFill>
                <a:cs typeface="Monotype Koufi" pitchFamily="2" charset="-78"/>
              </a:rPr>
              <a:t>سمات سنن الله :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الثبات 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 عامة لا تتخلف 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تتسم بالعدل 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ar-SA" sz="3600" b="1" dirty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 </a:t>
            </a:r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شاملة .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cs typeface="Monotype Koufi" pitchFamily="2" charset="-78"/>
            </a:endParaRPr>
          </a:p>
        </p:txBody>
      </p:sp>
      <p:sp>
        <p:nvSpPr>
          <p:cNvPr id="89" name="مستطيل 88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70"/>
          <p:cNvGrpSpPr>
            <a:grpSpLocks/>
          </p:cNvGrpSpPr>
          <p:nvPr/>
        </p:nvGrpSpPr>
        <p:grpSpPr bwMode="auto">
          <a:xfrm>
            <a:off x="1403350" y="5013325"/>
            <a:ext cx="792163" cy="628650"/>
            <a:chOff x="1653" y="1515"/>
            <a:chExt cx="1842" cy="1722"/>
          </a:xfrm>
        </p:grpSpPr>
        <p:sp>
          <p:nvSpPr>
            <p:cNvPr id="4079" name="Freeform 71"/>
            <p:cNvSpPr>
              <a:spLocks/>
            </p:cNvSpPr>
            <p:nvPr/>
          </p:nvSpPr>
          <p:spPr bwMode="auto">
            <a:xfrm>
              <a:off x="1653" y="1515"/>
              <a:ext cx="1842" cy="1722"/>
            </a:xfrm>
            <a:custGeom>
              <a:avLst/>
              <a:gdLst>
                <a:gd name="T0" fmla="*/ 66 w 9210"/>
                <a:gd name="T1" fmla="*/ 822 h 8610"/>
                <a:gd name="T2" fmla="*/ 252 w 9210"/>
                <a:gd name="T3" fmla="*/ 684 h 8610"/>
                <a:gd name="T4" fmla="*/ 432 w 9210"/>
                <a:gd name="T5" fmla="*/ 642 h 8610"/>
                <a:gd name="T6" fmla="*/ 564 w 9210"/>
                <a:gd name="T7" fmla="*/ 660 h 8610"/>
                <a:gd name="T8" fmla="*/ 594 w 9210"/>
                <a:gd name="T9" fmla="*/ 594 h 8610"/>
                <a:gd name="T10" fmla="*/ 576 w 9210"/>
                <a:gd name="T11" fmla="*/ 426 h 8610"/>
                <a:gd name="T12" fmla="*/ 600 w 9210"/>
                <a:gd name="T13" fmla="*/ 228 h 8610"/>
                <a:gd name="T14" fmla="*/ 678 w 9210"/>
                <a:gd name="T15" fmla="*/ 66 h 8610"/>
                <a:gd name="T16" fmla="*/ 846 w 9210"/>
                <a:gd name="T17" fmla="*/ 54 h 8610"/>
                <a:gd name="T18" fmla="*/ 972 w 9210"/>
                <a:gd name="T19" fmla="*/ 198 h 8610"/>
                <a:gd name="T20" fmla="*/ 1032 w 9210"/>
                <a:gd name="T21" fmla="*/ 348 h 8610"/>
                <a:gd name="T22" fmla="*/ 1068 w 9210"/>
                <a:gd name="T23" fmla="*/ 474 h 8610"/>
                <a:gd name="T24" fmla="*/ 1164 w 9210"/>
                <a:gd name="T25" fmla="*/ 498 h 8610"/>
                <a:gd name="T26" fmla="*/ 1296 w 9210"/>
                <a:gd name="T27" fmla="*/ 450 h 8610"/>
                <a:gd name="T28" fmla="*/ 1500 w 9210"/>
                <a:gd name="T29" fmla="*/ 438 h 8610"/>
                <a:gd name="T30" fmla="*/ 1740 w 9210"/>
                <a:gd name="T31" fmla="*/ 474 h 8610"/>
                <a:gd name="T32" fmla="*/ 1806 w 9210"/>
                <a:gd name="T33" fmla="*/ 594 h 8610"/>
                <a:gd name="T34" fmla="*/ 1704 w 9210"/>
                <a:gd name="T35" fmla="*/ 744 h 8610"/>
                <a:gd name="T36" fmla="*/ 1560 w 9210"/>
                <a:gd name="T37" fmla="*/ 840 h 8610"/>
                <a:gd name="T38" fmla="*/ 1410 w 9210"/>
                <a:gd name="T39" fmla="*/ 900 h 8610"/>
                <a:gd name="T40" fmla="*/ 1416 w 9210"/>
                <a:gd name="T41" fmla="*/ 972 h 8610"/>
                <a:gd name="T42" fmla="*/ 1524 w 9210"/>
                <a:gd name="T43" fmla="*/ 1074 h 8610"/>
                <a:gd name="T44" fmla="*/ 1590 w 9210"/>
                <a:gd name="T45" fmla="*/ 1242 h 8610"/>
                <a:gd name="T46" fmla="*/ 1590 w 9210"/>
                <a:gd name="T47" fmla="*/ 1494 h 8610"/>
                <a:gd name="T48" fmla="*/ 1482 w 9210"/>
                <a:gd name="T49" fmla="*/ 1602 h 8610"/>
                <a:gd name="T50" fmla="*/ 1338 w 9210"/>
                <a:gd name="T51" fmla="*/ 1554 h 8610"/>
                <a:gd name="T52" fmla="*/ 1218 w 9210"/>
                <a:gd name="T53" fmla="*/ 1470 h 8610"/>
                <a:gd name="T54" fmla="*/ 1098 w 9210"/>
                <a:gd name="T55" fmla="*/ 1356 h 8610"/>
                <a:gd name="T56" fmla="*/ 1014 w 9210"/>
                <a:gd name="T57" fmla="*/ 1350 h 8610"/>
                <a:gd name="T58" fmla="*/ 948 w 9210"/>
                <a:gd name="T59" fmla="*/ 1452 h 8610"/>
                <a:gd name="T60" fmla="*/ 840 w 9210"/>
                <a:gd name="T61" fmla="*/ 1578 h 8610"/>
                <a:gd name="T62" fmla="*/ 648 w 9210"/>
                <a:gd name="T63" fmla="*/ 1692 h 8610"/>
                <a:gd name="T64" fmla="*/ 492 w 9210"/>
                <a:gd name="T65" fmla="*/ 1626 h 8610"/>
                <a:gd name="T66" fmla="*/ 480 w 9210"/>
                <a:gd name="T67" fmla="*/ 1422 h 8610"/>
                <a:gd name="T68" fmla="*/ 510 w 9210"/>
                <a:gd name="T69" fmla="*/ 1260 h 8610"/>
                <a:gd name="T70" fmla="*/ 558 w 9210"/>
                <a:gd name="T71" fmla="*/ 1140 h 8610"/>
                <a:gd name="T72" fmla="*/ 540 w 9210"/>
                <a:gd name="T73" fmla="*/ 1056 h 8610"/>
                <a:gd name="T74" fmla="*/ 414 w 9210"/>
                <a:gd name="T75" fmla="*/ 1068 h 8610"/>
                <a:gd name="T76" fmla="*/ 258 w 9210"/>
                <a:gd name="T77" fmla="*/ 1044 h 8610"/>
                <a:gd name="T78" fmla="*/ 72 w 9210"/>
                <a:gd name="T79" fmla="*/ 966 h 861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210"/>
                <a:gd name="T121" fmla="*/ 0 h 8610"/>
                <a:gd name="T122" fmla="*/ 9210 w 9210"/>
                <a:gd name="T123" fmla="*/ 8610 h 861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210" h="8610">
                  <a:moveTo>
                    <a:pt x="0" y="4530"/>
                  </a:moveTo>
                  <a:lnTo>
                    <a:pt x="330" y="4110"/>
                  </a:lnTo>
                  <a:lnTo>
                    <a:pt x="750" y="3720"/>
                  </a:lnTo>
                  <a:lnTo>
                    <a:pt x="1260" y="3421"/>
                  </a:lnTo>
                  <a:lnTo>
                    <a:pt x="1770" y="3240"/>
                  </a:lnTo>
                  <a:lnTo>
                    <a:pt x="2160" y="3210"/>
                  </a:lnTo>
                  <a:lnTo>
                    <a:pt x="2490" y="3240"/>
                  </a:lnTo>
                  <a:lnTo>
                    <a:pt x="2821" y="3300"/>
                  </a:lnTo>
                  <a:lnTo>
                    <a:pt x="3150" y="3390"/>
                  </a:lnTo>
                  <a:lnTo>
                    <a:pt x="2970" y="2970"/>
                  </a:lnTo>
                  <a:lnTo>
                    <a:pt x="2910" y="2551"/>
                  </a:lnTo>
                  <a:lnTo>
                    <a:pt x="2880" y="2129"/>
                  </a:lnTo>
                  <a:lnTo>
                    <a:pt x="2910" y="1620"/>
                  </a:lnTo>
                  <a:lnTo>
                    <a:pt x="3000" y="1140"/>
                  </a:lnTo>
                  <a:lnTo>
                    <a:pt x="3180" y="720"/>
                  </a:lnTo>
                  <a:lnTo>
                    <a:pt x="3390" y="330"/>
                  </a:lnTo>
                  <a:lnTo>
                    <a:pt x="3750" y="0"/>
                  </a:lnTo>
                  <a:lnTo>
                    <a:pt x="4230" y="270"/>
                  </a:lnTo>
                  <a:lnTo>
                    <a:pt x="4591" y="630"/>
                  </a:lnTo>
                  <a:lnTo>
                    <a:pt x="4860" y="990"/>
                  </a:lnTo>
                  <a:lnTo>
                    <a:pt x="5039" y="1380"/>
                  </a:lnTo>
                  <a:lnTo>
                    <a:pt x="5160" y="1740"/>
                  </a:lnTo>
                  <a:lnTo>
                    <a:pt x="5280" y="2070"/>
                  </a:lnTo>
                  <a:lnTo>
                    <a:pt x="5340" y="2370"/>
                  </a:lnTo>
                  <a:lnTo>
                    <a:pt x="5400" y="2730"/>
                  </a:lnTo>
                  <a:lnTo>
                    <a:pt x="5820" y="2490"/>
                  </a:lnTo>
                  <a:lnTo>
                    <a:pt x="6150" y="2340"/>
                  </a:lnTo>
                  <a:lnTo>
                    <a:pt x="6480" y="2250"/>
                  </a:lnTo>
                  <a:lnTo>
                    <a:pt x="6900" y="2220"/>
                  </a:lnTo>
                  <a:lnTo>
                    <a:pt x="7500" y="2190"/>
                  </a:lnTo>
                  <a:lnTo>
                    <a:pt x="8101" y="2250"/>
                  </a:lnTo>
                  <a:lnTo>
                    <a:pt x="8700" y="2370"/>
                  </a:lnTo>
                  <a:lnTo>
                    <a:pt x="9210" y="2490"/>
                  </a:lnTo>
                  <a:lnTo>
                    <a:pt x="9030" y="2970"/>
                  </a:lnTo>
                  <a:lnTo>
                    <a:pt x="8790" y="3390"/>
                  </a:lnTo>
                  <a:lnTo>
                    <a:pt x="8520" y="3720"/>
                  </a:lnTo>
                  <a:lnTo>
                    <a:pt x="8220" y="3960"/>
                  </a:lnTo>
                  <a:lnTo>
                    <a:pt x="7800" y="4200"/>
                  </a:lnTo>
                  <a:lnTo>
                    <a:pt x="7410" y="4380"/>
                  </a:lnTo>
                  <a:lnTo>
                    <a:pt x="7050" y="4500"/>
                  </a:lnTo>
                  <a:lnTo>
                    <a:pt x="6690" y="4590"/>
                  </a:lnTo>
                  <a:lnTo>
                    <a:pt x="7080" y="4860"/>
                  </a:lnTo>
                  <a:lnTo>
                    <a:pt x="7380" y="5100"/>
                  </a:lnTo>
                  <a:lnTo>
                    <a:pt x="7620" y="5370"/>
                  </a:lnTo>
                  <a:lnTo>
                    <a:pt x="7800" y="5700"/>
                  </a:lnTo>
                  <a:lnTo>
                    <a:pt x="7950" y="6210"/>
                  </a:lnTo>
                  <a:lnTo>
                    <a:pt x="8010" y="6840"/>
                  </a:lnTo>
                  <a:lnTo>
                    <a:pt x="7950" y="7470"/>
                  </a:lnTo>
                  <a:lnTo>
                    <a:pt x="7860" y="8070"/>
                  </a:lnTo>
                  <a:lnTo>
                    <a:pt x="7410" y="8010"/>
                  </a:lnTo>
                  <a:lnTo>
                    <a:pt x="7050" y="7920"/>
                  </a:lnTo>
                  <a:lnTo>
                    <a:pt x="6690" y="7770"/>
                  </a:lnTo>
                  <a:lnTo>
                    <a:pt x="6390" y="7590"/>
                  </a:lnTo>
                  <a:lnTo>
                    <a:pt x="6090" y="7350"/>
                  </a:lnTo>
                  <a:lnTo>
                    <a:pt x="5790" y="7050"/>
                  </a:lnTo>
                  <a:lnTo>
                    <a:pt x="5489" y="6780"/>
                  </a:lnTo>
                  <a:lnTo>
                    <a:pt x="5220" y="6420"/>
                  </a:lnTo>
                  <a:lnTo>
                    <a:pt x="5070" y="6750"/>
                  </a:lnTo>
                  <a:lnTo>
                    <a:pt x="4920" y="7020"/>
                  </a:lnTo>
                  <a:lnTo>
                    <a:pt x="4740" y="7260"/>
                  </a:lnTo>
                  <a:lnTo>
                    <a:pt x="4560" y="7560"/>
                  </a:lnTo>
                  <a:lnTo>
                    <a:pt x="4200" y="7890"/>
                  </a:lnTo>
                  <a:lnTo>
                    <a:pt x="3750" y="8220"/>
                  </a:lnTo>
                  <a:lnTo>
                    <a:pt x="3240" y="8460"/>
                  </a:lnTo>
                  <a:lnTo>
                    <a:pt x="2670" y="8610"/>
                  </a:lnTo>
                  <a:lnTo>
                    <a:pt x="2460" y="8130"/>
                  </a:lnTo>
                  <a:lnTo>
                    <a:pt x="2371" y="7620"/>
                  </a:lnTo>
                  <a:lnTo>
                    <a:pt x="2399" y="7110"/>
                  </a:lnTo>
                  <a:lnTo>
                    <a:pt x="2460" y="6660"/>
                  </a:lnTo>
                  <a:lnTo>
                    <a:pt x="2550" y="6300"/>
                  </a:lnTo>
                  <a:lnTo>
                    <a:pt x="2640" y="6000"/>
                  </a:lnTo>
                  <a:lnTo>
                    <a:pt x="2790" y="5700"/>
                  </a:lnTo>
                  <a:lnTo>
                    <a:pt x="3030" y="5340"/>
                  </a:lnTo>
                  <a:lnTo>
                    <a:pt x="2700" y="5280"/>
                  </a:lnTo>
                  <a:lnTo>
                    <a:pt x="2371" y="5310"/>
                  </a:lnTo>
                  <a:lnTo>
                    <a:pt x="2070" y="5340"/>
                  </a:lnTo>
                  <a:lnTo>
                    <a:pt x="1710" y="5310"/>
                  </a:lnTo>
                  <a:lnTo>
                    <a:pt x="1290" y="5219"/>
                  </a:lnTo>
                  <a:lnTo>
                    <a:pt x="840" y="5040"/>
                  </a:lnTo>
                  <a:lnTo>
                    <a:pt x="360" y="4830"/>
                  </a:lnTo>
                  <a:lnTo>
                    <a:pt x="0" y="4530"/>
                  </a:lnTo>
                </a:path>
              </a:pathLst>
            </a:custGeom>
            <a:solidFill>
              <a:schemeClr val="bg1"/>
            </a:solidFill>
            <a:ln w="0">
              <a:solidFill>
                <a:srgbClr val="FF99CC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080" name="Oval 72"/>
            <p:cNvSpPr>
              <a:spLocks noChangeArrowheads="1"/>
            </p:cNvSpPr>
            <p:nvPr/>
          </p:nvSpPr>
          <p:spPr bwMode="auto">
            <a:xfrm>
              <a:off x="2426" y="2296"/>
              <a:ext cx="363" cy="272"/>
            </a:xfrm>
            <a:prstGeom prst="ellipse">
              <a:avLst/>
            </a:prstGeom>
            <a:solidFill>
              <a:srgbClr val="D60093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4109" name="Text Box 1037"/>
          <p:cNvSpPr txBox="1">
            <a:spLocks noChangeArrowheads="1"/>
          </p:cNvSpPr>
          <p:nvPr/>
        </p:nvSpPr>
        <p:spPr bwMode="auto">
          <a:xfrm>
            <a:off x="2051050" y="1524000"/>
            <a:ext cx="45370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500037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solidFill>
                <a:srgbClr val="FF3399"/>
              </a:solidFill>
              <a:cs typeface="Monotype Koufi" pitchFamily="2" charset="-78"/>
            </a:endParaRPr>
          </a:p>
        </p:txBody>
      </p:sp>
      <p:sp>
        <p:nvSpPr>
          <p:cNvPr id="4110" name="Text Box 1038"/>
          <p:cNvSpPr txBox="1">
            <a:spLocks noChangeArrowheads="1"/>
          </p:cNvSpPr>
          <p:nvPr/>
        </p:nvSpPr>
        <p:spPr bwMode="auto">
          <a:xfrm>
            <a:off x="1785918" y="142852"/>
            <a:ext cx="600079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4400" b="1" dirty="0" smtClean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من سنن الله في المجتمعات : 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cs typeface="Monotype Koufi" pitchFamily="2" charset="-78"/>
            </a:endParaRPr>
          </a:p>
        </p:txBody>
      </p:sp>
      <p:sp>
        <p:nvSpPr>
          <p:cNvPr id="1042" name="مربع نص 1041"/>
          <p:cNvSpPr txBox="1"/>
          <p:nvPr/>
        </p:nvSpPr>
        <p:spPr>
          <a:xfrm>
            <a:off x="8001024" y="1648414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1</a:t>
            </a:r>
            <a:endParaRPr lang="ar-SA" sz="5400" b="1" dirty="0"/>
          </a:p>
        </p:txBody>
      </p:sp>
      <p:sp>
        <p:nvSpPr>
          <p:cNvPr id="1043" name="مربع نص 1042"/>
          <p:cNvSpPr txBox="1"/>
          <p:nvPr/>
        </p:nvSpPr>
        <p:spPr>
          <a:xfrm>
            <a:off x="7858148" y="3434364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2</a:t>
            </a:r>
            <a:endParaRPr lang="ar-SA" sz="5400" b="1" dirty="0"/>
          </a:p>
        </p:txBody>
      </p:sp>
      <p:sp>
        <p:nvSpPr>
          <p:cNvPr id="1044" name="مربع نص 1043"/>
          <p:cNvSpPr txBox="1"/>
          <p:nvPr/>
        </p:nvSpPr>
        <p:spPr>
          <a:xfrm>
            <a:off x="8001024" y="5148876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3</a:t>
            </a:r>
            <a:endParaRPr lang="ar-SA" sz="5400" b="1" dirty="0"/>
          </a:p>
        </p:txBody>
      </p:sp>
      <p:sp>
        <p:nvSpPr>
          <p:cNvPr id="1045" name="مستطيل 1044"/>
          <p:cNvSpPr/>
          <p:nvPr/>
        </p:nvSpPr>
        <p:spPr>
          <a:xfrm>
            <a:off x="2071670" y="1649544"/>
            <a:ext cx="5336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إتباع الهوى أو الإعراض عنه 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46" name="مستطيل 1045"/>
          <p:cNvSpPr/>
          <p:nvPr/>
        </p:nvSpPr>
        <p:spPr>
          <a:xfrm>
            <a:off x="5429256" y="3435494"/>
            <a:ext cx="20489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الاختلاف </a:t>
            </a:r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47" name="مستطيل 1046"/>
          <p:cNvSpPr/>
          <p:nvPr/>
        </p:nvSpPr>
        <p:spPr>
          <a:xfrm>
            <a:off x="2270247" y="5221444"/>
            <a:ext cx="53735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الإستخلاف</a:t>
            </a:r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والتمكين للمؤمنين </a:t>
            </a:r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48" name="مستطيل 1047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Text Box 1037"/>
          <p:cNvSpPr txBox="1">
            <a:spLocks noChangeArrowheads="1"/>
          </p:cNvSpPr>
          <p:nvPr/>
        </p:nvSpPr>
        <p:spPr bwMode="auto">
          <a:xfrm>
            <a:off x="2051050" y="1524000"/>
            <a:ext cx="45370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500037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solidFill>
                <a:srgbClr val="FF3399"/>
              </a:solidFill>
              <a:cs typeface="Monotype Koufi" pitchFamily="2" charset="-78"/>
            </a:endParaRPr>
          </a:p>
        </p:txBody>
      </p:sp>
      <p:sp>
        <p:nvSpPr>
          <p:cNvPr id="4110" name="Text Box 1038"/>
          <p:cNvSpPr txBox="1">
            <a:spLocks noChangeArrowheads="1"/>
          </p:cNvSpPr>
          <p:nvPr/>
        </p:nvSpPr>
        <p:spPr bwMode="auto">
          <a:xfrm>
            <a:off x="2987824" y="142852"/>
            <a:ext cx="47988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4400" b="1" dirty="0" smtClean="0">
                <a:solidFill>
                  <a:schemeClr val="accent6">
                    <a:lumMod val="75000"/>
                  </a:schemeClr>
                </a:solidFill>
                <a:cs typeface="Monotype Koufi" pitchFamily="2" charset="-78"/>
              </a:rPr>
              <a:t>من سنن الله في المجتمعات : 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cs typeface="Monotype Koufi" pitchFamily="2" charset="-78"/>
            </a:endParaRPr>
          </a:p>
        </p:txBody>
      </p:sp>
      <p:sp>
        <p:nvSpPr>
          <p:cNvPr id="1042" name="مربع نص 1041"/>
          <p:cNvSpPr txBox="1"/>
          <p:nvPr/>
        </p:nvSpPr>
        <p:spPr>
          <a:xfrm>
            <a:off x="8001024" y="714356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4</a:t>
            </a:r>
            <a:endParaRPr lang="ar-SA" sz="5400" b="1" dirty="0"/>
          </a:p>
        </p:txBody>
      </p:sp>
      <p:sp>
        <p:nvSpPr>
          <p:cNvPr id="1043" name="مربع نص 1042"/>
          <p:cNvSpPr txBox="1"/>
          <p:nvPr/>
        </p:nvSpPr>
        <p:spPr>
          <a:xfrm>
            <a:off x="7929586" y="1791290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5</a:t>
            </a:r>
            <a:endParaRPr lang="ar-SA" sz="5400" b="1" dirty="0"/>
          </a:p>
        </p:txBody>
      </p:sp>
      <p:sp>
        <p:nvSpPr>
          <p:cNvPr id="1044" name="مربع نص 1043"/>
          <p:cNvSpPr txBox="1"/>
          <p:nvPr/>
        </p:nvSpPr>
        <p:spPr>
          <a:xfrm>
            <a:off x="8072462" y="3005736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6</a:t>
            </a:r>
            <a:endParaRPr lang="ar-SA" sz="5400" b="1" dirty="0"/>
          </a:p>
        </p:txBody>
      </p:sp>
      <p:sp>
        <p:nvSpPr>
          <p:cNvPr id="1045" name="مستطيل 1044"/>
          <p:cNvSpPr/>
          <p:nvPr/>
        </p:nvSpPr>
        <p:spPr>
          <a:xfrm>
            <a:off x="4412347" y="857232"/>
            <a:ext cx="30171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التدافع والتداول 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46" name="مستطيل 1045"/>
          <p:cNvSpPr/>
          <p:nvPr/>
        </p:nvSpPr>
        <p:spPr>
          <a:xfrm>
            <a:off x="3929058" y="1785926"/>
            <a:ext cx="351089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التغيير والاستبدال </a:t>
            </a:r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47" name="مستطيل 1046"/>
          <p:cNvSpPr/>
          <p:nvPr/>
        </p:nvSpPr>
        <p:spPr>
          <a:xfrm>
            <a:off x="4112098" y="3000372"/>
            <a:ext cx="35317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الجزاء وفق العمل  </a:t>
            </a:r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52" name="مربع نص 1051"/>
          <p:cNvSpPr txBox="1"/>
          <p:nvPr/>
        </p:nvSpPr>
        <p:spPr>
          <a:xfrm>
            <a:off x="8001024" y="4000504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7</a:t>
            </a:r>
            <a:endParaRPr lang="ar-SA" sz="5400" b="1" dirty="0"/>
          </a:p>
        </p:txBody>
      </p:sp>
      <p:sp>
        <p:nvSpPr>
          <p:cNvPr id="1053" name="مستطيل 1052"/>
          <p:cNvSpPr/>
          <p:nvPr/>
        </p:nvSpPr>
        <p:spPr>
          <a:xfrm>
            <a:off x="3786183" y="4071942"/>
            <a:ext cx="391129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ربط النتائج بالأسباب  </a:t>
            </a:r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58" name="مربع نص 1057"/>
          <p:cNvSpPr txBox="1"/>
          <p:nvPr/>
        </p:nvSpPr>
        <p:spPr>
          <a:xfrm>
            <a:off x="8072462" y="5429264"/>
            <a:ext cx="5715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/>
              <a:t>8</a:t>
            </a:r>
            <a:endParaRPr lang="ar-SA" sz="5400" b="1" dirty="0"/>
          </a:p>
        </p:txBody>
      </p:sp>
      <p:sp>
        <p:nvSpPr>
          <p:cNvPr id="1059" name="مستطيل 1058"/>
          <p:cNvSpPr/>
          <p:nvPr/>
        </p:nvSpPr>
        <p:spPr>
          <a:xfrm>
            <a:off x="4786314" y="5429264"/>
            <a:ext cx="28905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الفتنة والابتلاء </a:t>
            </a:r>
            <a:r>
              <a:rPr lang="ar-SA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ar-SA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60" name="مستطيل 1059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Text Box 1037"/>
          <p:cNvSpPr txBox="1">
            <a:spLocks noChangeArrowheads="1"/>
          </p:cNvSpPr>
          <p:nvPr/>
        </p:nvSpPr>
        <p:spPr bwMode="auto">
          <a:xfrm>
            <a:off x="2051050" y="1524000"/>
            <a:ext cx="45370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500037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solidFill>
                <a:srgbClr val="FF3399"/>
              </a:solidFill>
              <a:cs typeface="Monotype Koufi" pitchFamily="2" charset="-78"/>
            </a:endParaRPr>
          </a:p>
        </p:txBody>
      </p:sp>
      <p:sp>
        <p:nvSpPr>
          <p:cNvPr id="1060" name="مستطيل 1059"/>
          <p:cNvSpPr/>
          <p:nvPr/>
        </p:nvSpPr>
        <p:spPr>
          <a:xfrm>
            <a:off x="71406" y="6253483"/>
            <a:ext cx="1729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</a:t>
            </a:r>
            <a:r>
              <a:rPr lang="ar-SA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سمحه</a:t>
            </a:r>
            <a:endParaRPr lang="ar-SA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62" name="مستطيل 1061"/>
          <p:cNvSpPr/>
          <p:nvPr/>
        </p:nvSpPr>
        <p:spPr>
          <a:xfrm>
            <a:off x="1426348" y="1667342"/>
            <a:ext cx="746613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شاركونا </a:t>
            </a:r>
            <a:r>
              <a:rPr lang="ar-SA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بقصة </a:t>
            </a:r>
            <a:r>
              <a:rPr lang="ar-SA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قصيرة</a:t>
            </a:r>
            <a:r>
              <a:rPr lang="ar-SA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063" name="مستطيل 1062"/>
          <p:cNvSpPr/>
          <p:nvPr/>
        </p:nvSpPr>
        <p:spPr>
          <a:xfrm>
            <a:off x="2339752" y="2835275"/>
            <a:ext cx="295145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60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حول </a:t>
            </a:r>
            <a:r>
              <a:rPr lang="ar-SA" sz="6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درسنا</a:t>
            </a:r>
            <a:endParaRPr lang="ar-SA" sz="6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251</Words>
  <Application>Microsoft Office PowerPoint</Application>
  <PresentationFormat>Affichage à l'écran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تصميم افتراضي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داود ابو مويس</Manager>
  <Company>الملتقى التربوي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لمادة التربية الإسلامية درس سنن الله في المجتمعات للصف الثاني ثانوي الوحدة الأولى الدرس السابع.</dc:title>
  <dc:subject>عرض بوربوينت شرح الدرس السابع من الوحدة الأولى لمادة التربية الإسلامية درس سنن الله في المجتمعات الصف الثاني عشر للأستاذ سائد سمحة.</dc:subject>
  <dc:creator>الملتقى التربوي</dc:creator>
  <cp:keywords>التربية الاسلامية; عرض بوربوينت; التوجيهي; الملتقى التربوي</cp:keywords>
  <dc:description>بوربوينت لمادة التربية الإسلامية درس سنن الله في المجتمعات للصف الثاني ثانوي الوحدة الأولى الدرس السابع._x000d_
عرض بوربوينت شرح الدرس السابع من الوحدة الأولى لمادة التربية الإسلامية درس سنن الله في المجتمعات الصف الثاني عشر للأستاذ سائد سمحة._x000d_
_x000d_
أهداف الدرس : ( المحاور )_x000d_
1/ تعريف سنن الله تعالى في المجتمعات._x000d_
2/ شرح سمات سنن الله تعالى ._x000d_
3/ الاستدلال على سنن الله من القرآن الكريم._x000d_
4/ بيان بعض سنن الله تعالى  في المجتمعات._x000d_
5/ استنتاج موقف المسلم من سنن الله تعالى.</dc:description>
  <cp:lastModifiedBy>HDNL2GSR557</cp:lastModifiedBy>
  <cp:revision>1</cp:revision>
  <dcterms:created xsi:type="dcterms:W3CDTF">2021-01-07T02:44:21Z</dcterms:created>
  <dcterms:modified xsi:type="dcterms:W3CDTF">2021-01-12T00:50:25Z</dcterms:modified>
  <cp:category>التربية الاسلامية; عرض بوربوينت; التوجيهي</cp:category>
</cp:coreProperties>
</file>