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7" r:id="rId2"/>
    <p:sldId id="256" r:id="rId3"/>
    <p:sldId id="258" r:id="rId4"/>
    <p:sldId id="259" r:id="rId5"/>
    <p:sldId id="260" r:id="rId6"/>
    <p:sldId id="261" r:id="rId7"/>
    <p:sldId id="262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xmlns="" val="0"/>
    </p:ext>
    <p:ext uri="{D31A062A-798A-4329-ABDD-BBA856620510}">
      <p14:defaultImageDpi xmlns:p14="http://schemas.microsoft.com/office/powerpoint/2010/main" xmlns="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 varScale="1">
        <p:scale>
          <a:sx n="109" d="100"/>
          <a:sy n="109" d="100"/>
        </p:scale>
        <p:origin x="-1674" y="-84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8982803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9763682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6912266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9882657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317461377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6790699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2666844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59538865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8013758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899450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4144368548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23715D-B60F-415D-97D3-8D2DB71148F6}" type="datetimeFigureOut">
              <a:rPr lang="en-US" smtClean="0"/>
              <a:pPr/>
              <a:t>1/5/2021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D7BDBE1-80E8-47A3-AA49-017B9F51A427}" type="slidenum">
              <a:rPr lang="en-US" smtClean="0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129791946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7&amp;semester=1&amp;subject=2&amp;type=2&amp;submit=submit" TargetMode="External"/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wepal.net/library/?app=content.list&amp;level=8&amp;semester=1&amp;subject=2&amp;type=2&amp;submit=submit" TargetMode="External"/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" y="838200"/>
            <a:ext cx="9047018" cy="4343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3678382" y="4038600"/>
            <a:ext cx="3810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3</a:t>
            </a:r>
            <a:endParaRPr lang="en-US" b="1" dirty="0"/>
          </a:p>
        </p:txBody>
      </p:sp>
      <p:sp>
        <p:nvSpPr>
          <p:cNvPr id="3" name="TextBox 2"/>
          <p:cNvSpPr txBox="1"/>
          <p:nvPr/>
        </p:nvSpPr>
        <p:spPr>
          <a:xfrm>
            <a:off x="5562600" y="4463534"/>
            <a:ext cx="533400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dirty="0" smtClean="0"/>
              <a:t>12</a:t>
            </a:r>
            <a:endParaRPr lang="en-US" dirty="0"/>
          </a:p>
        </p:txBody>
      </p:sp>
      <p:sp>
        <p:nvSpPr>
          <p:cNvPr id="4" name="TextBox 3"/>
          <p:cNvSpPr txBox="1"/>
          <p:nvPr/>
        </p:nvSpPr>
        <p:spPr>
          <a:xfrm>
            <a:off x="4191000" y="4463533"/>
            <a:ext cx="408709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3</a:t>
            </a:r>
            <a:endParaRPr lang="en-US" sz="2000" b="1" dirty="0"/>
          </a:p>
        </p:txBody>
      </p:sp>
      <p:sp>
        <p:nvSpPr>
          <p:cNvPr id="5" name="Oval 4"/>
          <p:cNvSpPr/>
          <p:nvPr/>
        </p:nvSpPr>
        <p:spPr>
          <a:xfrm>
            <a:off x="5347855" y="3529445"/>
            <a:ext cx="3048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4059382" y="3529445"/>
            <a:ext cx="335972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Oval 6"/>
          <p:cNvSpPr/>
          <p:nvPr/>
        </p:nvSpPr>
        <p:spPr>
          <a:xfrm>
            <a:off x="3124200" y="3529445"/>
            <a:ext cx="304800" cy="381000"/>
          </a:xfrm>
          <a:prstGeom prst="ellipse">
            <a:avLst/>
          </a:prstGeom>
          <a:noFill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4876800" y="3529445"/>
            <a:ext cx="3048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2590800" y="3529445"/>
            <a:ext cx="3810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Rectangle 9"/>
          <p:cNvSpPr/>
          <p:nvPr/>
        </p:nvSpPr>
        <p:spPr>
          <a:xfrm>
            <a:off x="1676400" y="3529445"/>
            <a:ext cx="457200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مربع نص 11">
            <a:hlinkClick r:id="rId3"/>
          </p:cNvPr>
          <p:cNvSpPr txBox="1"/>
          <p:nvPr/>
        </p:nvSpPr>
        <p:spPr>
          <a:xfrm>
            <a:off x="0" y="6719501"/>
            <a:ext cx="886781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3"/>
              </a:rPr>
              <a:t>امتحانات الرياضيات للصف السابع الفصل الدراسي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45219522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1026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102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>
                      <p:stCondLst>
                        <p:cond delay="indefinite"/>
                      </p:stCondLst>
                      <p:childTnLst>
                        <p:par>
                          <p:cTn id="11" fill="hold">
                            <p:stCondLst>
                              <p:cond delay="0"/>
                            </p:stCondLst>
                            <p:childTnLst>
                              <p:par>
                                <p:cTn id="1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9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>
                      <p:stCondLst>
                        <p:cond delay="indefinite"/>
                      </p:stCondLst>
                      <p:childTnLst>
                        <p:par>
                          <p:cTn id="21" fill="hold">
                            <p:stCondLst>
                              <p:cond delay="0"/>
                            </p:stCondLst>
                            <p:childTnLst>
                              <p:par>
                                <p:cTn id="2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4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>
                      <p:stCondLst>
                        <p:cond delay="indefinite"/>
                      </p:stCondLst>
                      <p:childTnLst>
                        <p:par>
                          <p:cTn id="26" fill="hold">
                            <p:stCondLst>
                              <p:cond delay="0"/>
                            </p:stCondLst>
                            <p:childTnLst>
                              <p:par>
                                <p:cTn id="2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9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>
                      <p:stCondLst>
                        <p:cond delay="indefinite"/>
                      </p:stCondLst>
                      <p:childTnLst>
                        <p:par>
                          <p:cTn id="31" fill="hold">
                            <p:stCondLst>
                              <p:cond delay="0"/>
                            </p:stCondLst>
                            <p:childTnLst>
                              <p:par>
                                <p:cTn id="3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4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0" fill="hold">
                      <p:stCondLst>
                        <p:cond delay="indefinite"/>
                      </p:stCondLst>
                      <p:childTnLst>
                        <p:par>
                          <p:cTn id="41" fill="hold">
                            <p:stCondLst>
                              <p:cond delay="0"/>
                            </p:stCondLst>
                            <p:childTnLst>
                              <p:par>
                                <p:cTn id="42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4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5" fill="hold">
                      <p:stCondLst>
                        <p:cond delay="indefinite"/>
                      </p:stCondLst>
                      <p:childTnLst>
                        <p:par>
                          <p:cTn id="46" fill="hold">
                            <p:stCondLst>
                              <p:cond delay="0"/>
                            </p:stCondLst>
                            <p:childTnLst>
                              <p:par>
                                <p:cTn id="47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9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>
                      <p:stCondLst>
                        <p:cond delay="indefinite"/>
                      </p:stCondLst>
                      <p:childTnLst>
                        <p:par>
                          <p:cTn id="51" fill="hold">
                            <p:stCondLst>
                              <p:cond delay="0"/>
                            </p:stCondLst>
                            <p:childTnLst>
                              <p:par>
                                <p:cTn id="52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4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</p:bld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-6927" y="304800"/>
            <a:ext cx="9144000" cy="54864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3048000" y="4343400"/>
            <a:ext cx="762000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Oval 2"/>
          <p:cNvSpPr/>
          <p:nvPr/>
        </p:nvSpPr>
        <p:spPr>
          <a:xfrm>
            <a:off x="1752600" y="4191000"/>
            <a:ext cx="762000" cy="762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TextBox 3"/>
          <p:cNvSpPr txBox="1"/>
          <p:nvPr/>
        </p:nvSpPr>
        <p:spPr>
          <a:xfrm>
            <a:off x="1752600" y="5638800"/>
            <a:ext cx="4572000" cy="707886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000" b="1" dirty="0" smtClean="0"/>
              <a:t>مجموع الطلاب = 1478+ 987+ 1413= </a:t>
            </a:r>
          </a:p>
          <a:p>
            <a:pPr algn="ctr"/>
            <a:r>
              <a:rPr lang="ar-SA" sz="2000" b="1" dirty="0" smtClean="0"/>
              <a:t>3878</a:t>
            </a:r>
            <a:endParaRPr lang="en-US" sz="2000" b="1" dirty="0"/>
          </a:p>
        </p:txBody>
      </p:sp>
      <p:cxnSp>
        <p:nvCxnSpPr>
          <p:cNvPr id="6" name="Straight Arrow Connector 5"/>
          <p:cNvCxnSpPr>
            <a:stCxn id="3" idx="6"/>
          </p:cNvCxnSpPr>
          <p:nvPr/>
        </p:nvCxnSpPr>
        <p:spPr>
          <a:xfrm flipV="1">
            <a:off x="2514600" y="3962400"/>
            <a:ext cx="1524000" cy="609600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6"/>
          </a:lnRef>
          <a:fillRef idx="0">
            <a:schemeClr val="accent6"/>
          </a:fillRef>
          <a:effectRef idx="2">
            <a:schemeClr val="accent6"/>
          </a:effectRef>
          <a:fontRef idx="minor">
            <a:schemeClr val="tx1"/>
          </a:fontRef>
        </p:style>
      </p:cxnSp>
      <p:sp>
        <p:nvSpPr>
          <p:cNvPr id="8" name="مربع نص 7">
            <a:hlinkClick r:id="rId3"/>
          </p:cNvPr>
          <p:cNvSpPr txBox="1"/>
          <p:nvPr/>
        </p:nvSpPr>
        <p:spPr>
          <a:xfrm>
            <a:off x="1" y="6715149"/>
            <a:ext cx="857224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00" dirty="0" smtClean="0">
                <a:hlinkClick r:id="rId3"/>
              </a:rPr>
              <a:t>امتحانات الرياضيات للصف السابع الفصل الدراسي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94306294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205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13684" y="304800"/>
            <a:ext cx="9130316" cy="6096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Oval 1"/>
          <p:cNvSpPr/>
          <p:nvPr/>
        </p:nvSpPr>
        <p:spPr>
          <a:xfrm>
            <a:off x="1447800" y="5257800"/>
            <a:ext cx="457200" cy="5334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6096000" y="3962400"/>
            <a:ext cx="6858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احمد</a:t>
            </a:r>
            <a:endParaRPr lang="en-US" dirty="0"/>
          </a:p>
        </p:txBody>
      </p:sp>
      <p:sp>
        <p:nvSpPr>
          <p:cNvPr id="4" name="Rectangle 3"/>
          <p:cNvSpPr/>
          <p:nvPr/>
        </p:nvSpPr>
        <p:spPr>
          <a:xfrm>
            <a:off x="7848600" y="5257800"/>
            <a:ext cx="1295400" cy="5334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6438900" y="4648200"/>
            <a:ext cx="800100" cy="609600"/>
          </a:xfrm>
          <a:prstGeom prst="ellipse">
            <a:avLst/>
          </a:prstGeom>
          <a:noFill/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xmlns="" val="238045788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30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28600" y="609600"/>
            <a:ext cx="8597935" cy="5410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Rectangle 1"/>
          <p:cNvSpPr/>
          <p:nvPr/>
        </p:nvSpPr>
        <p:spPr>
          <a:xfrm>
            <a:off x="4481105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38100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Rectangle 4"/>
          <p:cNvSpPr/>
          <p:nvPr/>
        </p:nvSpPr>
        <p:spPr>
          <a:xfrm>
            <a:off x="31242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Rectangle 5"/>
          <p:cNvSpPr/>
          <p:nvPr/>
        </p:nvSpPr>
        <p:spPr>
          <a:xfrm>
            <a:off x="27432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20574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13716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685800" y="2071255"/>
            <a:ext cx="273033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" name="TextBox 2"/>
          <p:cNvSpPr txBox="1"/>
          <p:nvPr/>
        </p:nvSpPr>
        <p:spPr>
          <a:xfrm>
            <a:off x="5638800" y="2743200"/>
            <a:ext cx="609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31</a:t>
            </a:r>
            <a:endParaRPr lang="en-US" dirty="0"/>
          </a:p>
        </p:txBody>
      </p:sp>
      <p:sp>
        <p:nvSpPr>
          <p:cNvPr id="11" name="TextBox 10"/>
          <p:cNvSpPr txBox="1"/>
          <p:nvPr/>
        </p:nvSpPr>
        <p:spPr>
          <a:xfrm>
            <a:off x="3106288" y="2729345"/>
            <a:ext cx="609600" cy="369332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dirty="0" smtClean="0"/>
              <a:t>31</a:t>
            </a:r>
            <a:endParaRPr lang="en-US" dirty="0"/>
          </a:p>
        </p:txBody>
      </p:sp>
      <p:sp>
        <p:nvSpPr>
          <p:cNvPr id="10" name="Rectangle 9"/>
          <p:cNvSpPr/>
          <p:nvPr/>
        </p:nvSpPr>
        <p:spPr>
          <a:xfrm>
            <a:off x="6858000" y="2729345"/>
            <a:ext cx="1600200" cy="585355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/>
          <p:cNvSpPr txBox="1"/>
          <p:nvPr/>
        </p:nvSpPr>
        <p:spPr>
          <a:xfrm>
            <a:off x="3260716" y="3962400"/>
            <a:ext cx="455172" cy="400110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000" b="1" dirty="0" smtClean="0"/>
              <a:t>لا</a:t>
            </a:r>
            <a:endParaRPr lang="en-US" sz="2000" b="1" dirty="0"/>
          </a:p>
        </p:txBody>
      </p:sp>
      <p:sp>
        <p:nvSpPr>
          <p:cNvPr id="13" name="Rectangle 12"/>
          <p:cNvSpPr/>
          <p:nvPr/>
        </p:nvSpPr>
        <p:spPr>
          <a:xfrm>
            <a:off x="2438400" y="4800600"/>
            <a:ext cx="1277488" cy="4572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4" name="Oval 13">
            <a:hlinkClick r:id="rId3"/>
          </p:cNvPr>
          <p:cNvSpPr/>
          <p:nvPr/>
        </p:nvSpPr>
        <p:spPr>
          <a:xfrm>
            <a:off x="958833" y="5257800"/>
            <a:ext cx="3308367" cy="838200"/>
          </a:xfrm>
          <a:prstGeom prst="ellipse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Rectangle 14"/>
          <p:cNvSpPr/>
          <p:nvPr/>
        </p:nvSpPr>
        <p:spPr>
          <a:xfrm>
            <a:off x="533400" y="3962400"/>
            <a:ext cx="2079616" cy="6096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مربع نص 18">
            <a:hlinkClick r:id="rId3"/>
          </p:cNvPr>
          <p:cNvSpPr txBox="1"/>
          <p:nvPr/>
        </p:nvSpPr>
        <p:spPr>
          <a:xfrm>
            <a:off x="1" y="6715149"/>
            <a:ext cx="857224" cy="184666"/>
          </a:xfrm>
          <a:prstGeom prst="rect">
            <a:avLst/>
          </a:prstGeom>
          <a:noFill/>
        </p:spPr>
        <p:txBody>
          <a:bodyPr wrap="square" rtlCol="1">
            <a:spAutoFit/>
          </a:bodyPr>
          <a:lstStyle/>
          <a:p>
            <a:r>
              <a:rPr lang="ar-SA" sz="300" dirty="0" smtClean="0">
                <a:hlinkClick r:id="rId3"/>
              </a:rPr>
              <a:t>امتحانات الرياضيات للصف السابع الفصل الدراسي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3498640176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9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409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8" fill="hold">
                      <p:stCondLst>
                        <p:cond delay="indefinite"/>
                      </p:stCondLst>
                      <p:childTnLst>
                        <p:par>
                          <p:cTn id="69" fill="hold">
                            <p:stCondLst>
                              <p:cond delay="0"/>
                            </p:stCondLst>
                            <p:childTnLst>
                              <p:par>
                                <p:cTn id="7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3" fill="hold">
                      <p:stCondLst>
                        <p:cond delay="indefinite"/>
                      </p:stCondLst>
                      <p:childTnLst>
                        <p:par>
                          <p:cTn id="74" fill="hold">
                            <p:stCondLst>
                              <p:cond delay="0"/>
                            </p:stCondLst>
                            <p:childTnLst>
                              <p:par>
                                <p:cTn id="7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3" grpId="0" animBg="1"/>
      <p:bldP spid="11" grpId="0" animBg="1"/>
      <p:bldP spid="10" grpId="0" animBg="1"/>
      <p:bldP spid="12" grpId="0" animBg="1"/>
      <p:bldP spid="13" grpId="0" animBg="1"/>
      <p:bldP spid="14" grpId="0" animBg="1"/>
      <p:bldP spid="15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122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303223" y="392520"/>
            <a:ext cx="8383577" cy="167440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>
            <a:hlinkClick r:id="rId3"/>
          </p:cNvPr>
          <p:cNvSpPr txBox="1"/>
          <p:nvPr/>
        </p:nvSpPr>
        <p:spPr>
          <a:xfrm>
            <a:off x="4876800" y="2392371"/>
            <a:ext cx="35052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المنوال هي القيمة الاكثر تكرارا</a:t>
            </a:r>
            <a:endParaRPr lang="en-US" sz="2400" b="1" dirty="0"/>
          </a:p>
        </p:txBody>
      </p:sp>
      <p:sp>
        <p:nvSpPr>
          <p:cNvPr id="3" name="Oval 2"/>
          <p:cNvSpPr/>
          <p:nvPr/>
        </p:nvSpPr>
        <p:spPr>
          <a:xfrm>
            <a:off x="7696200" y="1600200"/>
            <a:ext cx="457200" cy="4667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5638800" y="1600200"/>
            <a:ext cx="457200" cy="4667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3737264" y="1600200"/>
            <a:ext cx="381000" cy="466726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TextBox 5"/>
          <p:cNvSpPr txBox="1"/>
          <p:nvPr/>
        </p:nvSpPr>
        <p:spPr>
          <a:xfrm>
            <a:off x="6248400" y="2971800"/>
            <a:ext cx="1676400" cy="461665"/>
          </a:xfrm>
          <a:prstGeom prst="rect">
            <a:avLst/>
          </a:prstGeom>
          <a:solidFill>
            <a:srgbClr val="FFFF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المنوال = 12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151177284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512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4" grpId="0" animBg="1"/>
      <p:bldP spid="5" grpId="0" animBg="1"/>
      <p:bldP spid="6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14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762000" y="914400"/>
            <a:ext cx="8182069" cy="11430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4021282" y="2392371"/>
            <a:ext cx="4495800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المنوال هي القيمة الاكثر تكرارا</a:t>
            </a:r>
            <a:endParaRPr lang="en-US" sz="2400" b="1" dirty="0"/>
          </a:p>
        </p:txBody>
      </p:sp>
      <p:sp>
        <p:nvSpPr>
          <p:cNvPr id="2" name="Oval 1"/>
          <p:cNvSpPr/>
          <p:nvPr/>
        </p:nvSpPr>
        <p:spPr>
          <a:xfrm>
            <a:off x="6858000" y="1295400"/>
            <a:ext cx="533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Oval 3"/>
          <p:cNvSpPr/>
          <p:nvPr/>
        </p:nvSpPr>
        <p:spPr>
          <a:xfrm>
            <a:off x="6248400" y="1295400"/>
            <a:ext cx="6096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" name="Oval 4"/>
          <p:cNvSpPr/>
          <p:nvPr/>
        </p:nvSpPr>
        <p:spPr>
          <a:xfrm>
            <a:off x="5029200" y="1295400"/>
            <a:ext cx="533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" name="Oval 5"/>
          <p:cNvSpPr/>
          <p:nvPr/>
        </p:nvSpPr>
        <p:spPr>
          <a:xfrm>
            <a:off x="3733800" y="1295400"/>
            <a:ext cx="533400" cy="381000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/>
        </p:nvSpPr>
        <p:spPr>
          <a:xfrm>
            <a:off x="4343400" y="1295400"/>
            <a:ext cx="533400" cy="381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Rectangle 7"/>
          <p:cNvSpPr/>
          <p:nvPr/>
        </p:nvSpPr>
        <p:spPr>
          <a:xfrm>
            <a:off x="3124200" y="1295400"/>
            <a:ext cx="609600" cy="381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9" name="Rectangle 8"/>
          <p:cNvSpPr/>
          <p:nvPr/>
        </p:nvSpPr>
        <p:spPr>
          <a:xfrm>
            <a:off x="1905000" y="1295400"/>
            <a:ext cx="533400" cy="381000"/>
          </a:xfrm>
          <a:prstGeom prst="rect">
            <a:avLst/>
          </a:prstGeom>
          <a:noFill/>
          <a:ln>
            <a:solidFill>
              <a:srgbClr val="00B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/>
        </p:nvSpPr>
        <p:spPr>
          <a:xfrm>
            <a:off x="4021282" y="3962400"/>
            <a:ext cx="44958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نلاحظ ان القيمة 143 تكررت 4 مرات </a:t>
            </a:r>
            <a:endParaRPr lang="en-US" sz="2400" b="1" dirty="0"/>
          </a:p>
        </p:txBody>
      </p:sp>
      <p:sp>
        <p:nvSpPr>
          <p:cNvPr id="11" name="TextBox 10"/>
          <p:cNvSpPr txBox="1"/>
          <p:nvPr/>
        </p:nvSpPr>
        <p:spPr>
          <a:xfrm>
            <a:off x="4021282" y="4724400"/>
            <a:ext cx="4495800" cy="461665"/>
          </a:xfrm>
          <a:prstGeom prst="rect">
            <a:avLst/>
          </a:prstGeom>
          <a:solidFill>
            <a:srgbClr val="00B0F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اذن القيمة 133 يجب ان تتكرر 4 مرات </a:t>
            </a:r>
            <a:endParaRPr lang="en-US" sz="2400" b="1" dirty="0"/>
          </a:p>
        </p:txBody>
      </p:sp>
      <p:sp>
        <p:nvSpPr>
          <p:cNvPr id="13" name="TextBox 12"/>
          <p:cNvSpPr txBox="1"/>
          <p:nvPr/>
        </p:nvSpPr>
        <p:spPr>
          <a:xfrm>
            <a:off x="4021282" y="3124200"/>
            <a:ext cx="4494068" cy="461665"/>
          </a:xfrm>
          <a:prstGeom prst="rect">
            <a:avLst/>
          </a:prstGeom>
          <a:solidFill>
            <a:schemeClr val="accent2">
              <a:lumMod val="40000"/>
              <a:lumOff val="60000"/>
            </a:schemeClr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يوجد منوالان هما 143 و 133</a:t>
            </a:r>
            <a:endParaRPr lang="en-US" sz="2400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245416" y="5620250"/>
            <a:ext cx="2271666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r>
              <a:rPr lang="ar-SA" sz="2400" b="1" dirty="0" smtClean="0"/>
              <a:t>اذن   س = 133 </a:t>
            </a:r>
            <a:endParaRPr lang="en-US" sz="2400" b="1" dirty="0"/>
          </a:p>
        </p:txBody>
      </p:sp>
      <p:sp>
        <p:nvSpPr>
          <p:cNvPr id="15" name="مربع نص 14">
            <a:hlinkClick r:id="rId3"/>
          </p:cNvPr>
          <p:cNvSpPr txBox="1"/>
          <p:nvPr/>
        </p:nvSpPr>
        <p:spPr>
          <a:xfrm>
            <a:off x="0" y="6719501"/>
            <a:ext cx="886781" cy="138499"/>
          </a:xfrm>
          <a:prstGeom prst="rect">
            <a:avLst/>
          </a:prstGeom>
          <a:noFill/>
        </p:spPr>
        <p:txBody>
          <a:bodyPr wrap="none" rtlCol="1">
            <a:spAutoFit/>
          </a:bodyPr>
          <a:lstStyle/>
          <a:p>
            <a:r>
              <a:rPr lang="ar-SA" sz="300" dirty="0" smtClean="0">
                <a:hlinkClick r:id="rId3"/>
              </a:rPr>
              <a:t>امتحانات الرياضيات للصف السابع الفصل الدراسي الأول</a:t>
            </a:r>
            <a:endParaRPr lang="ar-SA" sz="300" dirty="0"/>
          </a:p>
        </p:txBody>
      </p:sp>
    </p:spTree>
    <p:extLst>
      <p:ext uri="{BB962C8B-B14F-4D97-AF65-F5344CB8AC3E}">
        <p14:creationId xmlns:p14="http://schemas.microsoft.com/office/powerpoint/2010/main" xmlns="" val="397848532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4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7" dur="500"/>
                                        <p:tgtEl>
                                          <p:spTgt spid="614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1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3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42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>
                      <p:stCondLst>
                        <p:cond delay="indefinite"/>
                      </p:stCondLst>
                      <p:childTnLst>
                        <p:par>
                          <p:cTn id="44" fill="hold">
                            <p:stCondLst>
                              <p:cond delay="0"/>
                            </p:stCondLst>
                            <p:childTnLst>
                              <p:par>
                                <p:cTn id="4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7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>
                      <p:stCondLst>
                        <p:cond delay="indefinite"/>
                      </p:stCondLst>
                      <p:childTnLst>
                        <p:par>
                          <p:cTn id="49" fill="hold">
                            <p:stCondLst>
                              <p:cond delay="0"/>
                            </p:stCondLst>
                            <p:childTnLst>
                              <p:par>
                                <p:cTn id="5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3" fill="hold">
                      <p:stCondLst>
                        <p:cond delay="indefinite"/>
                      </p:stCondLst>
                      <p:childTnLst>
                        <p:par>
                          <p:cTn id="54" fill="hold">
                            <p:stCondLst>
                              <p:cond delay="0"/>
                            </p:stCondLst>
                            <p:childTnLst>
                              <p:par>
                                <p:cTn id="5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5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8" fill="hold">
                      <p:stCondLst>
                        <p:cond delay="indefinite"/>
                      </p:stCondLst>
                      <p:childTnLst>
                        <p:par>
                          <p:cTn id="59" fill="hold">
                            <p:stCondLst>
                              <p:cond delay="0"/>
                            </p:stCondLst>
                            <p:childTnLst>
                              <p:par>
                                <p:cTn id="60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2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16" presetClass="entr" presetSubtype="2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67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animBg="1"/>
      <p:bldP spid="2" grpId="0" animBg="1"/>
      <p:bldP spid="4" grpId="0" animBg="1"/>
      <p:bldP spid="5" grpId="0" animBg="1"/>
      <p:bldP spid="6" grpId="0" animBg="1"/>
      <p:bldP spid="7" grpId="0" animBg="1"/>
      <p:bldP spid="8" grpId="0" animBg="1"/>
      <p:bldP spid="9" grpId="0" animBg="1"/>
      <p:bldP spid="10" grpId="0" animBg="1"/>
      <p:bldP spid="11" grpId="0" animBg="1"/>
      <p:bldP spid="13" grpId="0" animBg="1"/>
      <p:bldP spid="1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17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xmlns="" val="0"/>
              </a:ext>
            </a:extLst>
          </a:blip>
          <a:srcRect/>
          <a:stretch>
            <a:fillRect/>
          </a:stretch>
        </p:blipFill>
        <p:spPr bwMode="auto">
          <a:xfrm>
            <a:off x="236266" y="533401"/>
            <a:ext cx="8526734" cy="18288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2" name="TextBox 1"/>
          <p:cNvSpPr txBox="1"/>
          <p:nvPr/>
        </p:nvSpPr>
        <p:spPr>
          <a:xfrm>
            <a:off x="4343400" y="2667000"/>
            <a:ext cx="3962400" cy="461665"/>
          </a:xfrm>
          <a:prstGeom prst="rect">
            <a:avLst/>
          </a:prstGeom>
          <a:solidFill>
            <a:srgbClr val="FFC00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المنوال هي العلامة التي لها اكبر تكرار </a:t>
            </a:r>
            <a:endParaRPr lang="en-US" sz="2400" b="1" dirty="0"/>
          </a:p>
        </p:txBody>
      </p:sp>
      <p:sp>
        <p:nvSpPr>
          <p:cNvPr id="3" name="Oval 2"/>
          <p:cNvSpPr/>
          <p:nvPr/>
        </p:nvSpPr>
        <p:spPr>
          <a:xfrm>
            <a:off x="3886199" y="1745674"/>
            <a:ext cx="613433" cy="609601"/>
          </a:xfrm>
          <a:prstGeom prst="ellipse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Arrow Connector 4"/>
          <p:cNvCxnSpPr/>
          <p:nvPr/>
        </p:nvCxnSpPr>
        <p:spPr>
          <a:xfrm flipV="1">
            <a:off x="3886199" y="1447801"/>
            <a:ext cx="0" cy="602673"/>
          </a:xfrm>
          <a:prstGeom prst="straightConnector1">
            <a:avLst/>
          </a:prstGeom>
          <a:ln>
            <a:tailEnd type="arrow"/>
          </a:ln>
        </p:spPr>
        <p:style>
          <a:lnRef idx="3">
            <a:schemeClr val="accent4"/>
          </a:lnRef>
          <a:fillRef idx="0">
            <a:schemeClr val="accent4"/>
          </a:fillRef>
          <a:effectRef idx="2">
            <a:schemeClr val="accent4"/>
          </a:effectRef>
          <a:fontRef idx="minor">
            <a:schemeClr val="tx1"/>
          </a:fontRef>
        </p:style>
      </p:cxnSp>
      <p:sp>
        <p:nvSpPr>
          <p:cNvPr id="6" name="Rectangle 5"/>
          <p:cNvSpPr/>
          <p:nvPr/>
        </p:nvSpPr>
        <p:spPr>
          <a:xfrm>
            <a:off x="3886199" y="1219200"/>
            <a:ext cx="457201" cy="381000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TextBox 6"/>
          <p:cNvSpPr txBox="1"/>
          <p:nvPr/>
        </p:nvSpPr>
        <p:spPr>
          <a:xfrm>
            <a:off x="5943600" y="3537466"/>
            <a:ext cx="2341418" cy="461665"/>
          </a:xfrm>
          <a:prstGeom prst="rect">
            <a:avLst/>
          </a:prstGeom>
          <a:solidFill>
            <a:srgbClr val="92D050"/>
          </a:solidFill>
        </p:spPr>
        <p:txBody>
          <a:bodyPr wrap="square" rtlCol="0">
            <a:spAutoFit/>
          </a:bodyPr>
          <a:lstStyle/>
          <a:p>
            <a:pPr algn="r"/>
            <a:r>
              <a:rPr lang="ar-SA" sz="2400" b="1" dirty="0" smtClean="0"/>
              <a:t>المنوال = 88</a:t>
            </a:r>
            <a:endParaRPr lang="en-US" sz="2400" b="1" dirty="0"/>
          </a:p>
        </p:txBody>
      </p:sp>
    </p:spTree>
    <p:extLst>
      <p:ext uri="{BB962C8B-B14F-4D97-AF65-F5344CB8AC3E}">
        <p14:creationId xmlns:p14="http://schemas.microsoft.com/office/powerpoint/2010/main" xmlns="" val="4206294059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71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17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7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32" dur="500"/>
                                        <p:tgtEl>
                                          <p:spTgt spid="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 animBg="1"/>
      <p:bldP spid="3" grpId="0" animBg="1"/>
      <p:bldP spid="6" grpId="0" animBg="1"/>
      <p:bldP spid="7" grpId="0" animBg="1"/>
    </p:bld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44</TotalTime>
  <Words>93</Words>
  <PresentationFormat>عرض على الشاشة (3:4)‏</PresentationFormat>
  <Paragraphs>22</Paragraphs>
  <Slides>7</Slides>
  <Notes>0</Notes>
  <HiddenSlides>0</HiddenSlides>
  <MMClips>0</MMClips>
  <ScaleCrop>false</ScaleCrop>
  <HeadingPairs>
    <vt:vector size="4" baseType="variant">
      <vt:variant>
        <vt:lpstr>سمة</vt:lpstr>
      </vt:variant>
      <vt:variant>
        <vt:i4>1</vt:i4>
      </vt:variant>
      <vt:variant>
        <vt:lpstr>عناوين الشرائح</vt:lpstr>
      </vt:variant>
      <vt:variant>
        <vt:i4>7</vt:i4>
      </vt:variant>
    </vt:vector>
  </HeadingPairs>
  <TitlesOfParts>
    <vt:vector size="8" baseType="lpstr">
      <vt:lpstr>Office Theme</vt:lpstr>
      <vt:lpstr>الشريحة 1</vt:lpstr>
      <vt:lpstr>الشريحة 2</vt:lpstr>
      <vt:lpstr>الشريحة 3</vt:lpstr>
      <vt:lpstr>الشريحة 4</vt:lpstr>
      <vt:lpstr>الشريحة 5</vt:lpstr>
      <vt:lpstr>الشريحة 6</vt:lpstr>
      <vt:lpstr>الشريحة 7</vt:lpstr>
    </vt:vector>
  </TitlesOfParts>
  <Manager>داود ابو مويس</Manager>
  <Company>الملتقى التربوي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بوربوينت درس المنوال في مادة الرياضيات للصف السابع الأساسي الفصل الأول.</dc:title>
  <dc:subject>عرض بوربوينت رياضيات درس المنوال للصف السابع الأساسي الفصل الدراسي الأول للمعلمة ايمان برهوش.</dc:subject>
  <dc:creator>الملتقى التربوي</dc:creator>
  <cp:keywords>السابع; الرياضيات; رياضيات; الفصل الأول; الملتقى التربوي</cp:keywords>
  <dc:description>بوربوينت درس المنوال في مادة الرياضيات للصف السابع الأساسي الفصل الأول._x000d_
عرض بوربوينت رياضيات درس المنوال للصف السابع الأساسي الفصل الدراسي الأول للمعلمة ايمان برهوش.</dc:description>
  <cp:lastModifiedBy>الملتقى التربوي</cp:lastModifiedBy>
  <cp:revision>1</cp:revision>
  <dcterms:created xsi:type="dcterms:W3CDTF">2021-01-05T00:44:21Z</dcterms:created>
  <dcterms:modified xsi:type="dcterms:W3CDTF">2021-01-05T16:51:56Z</dcterms:modified>
  <cp:category>الملتقى التربوي; الرياضيات; عرض بوربوينت; الفصل الدراسي الأول</cp:category>
</cp:coreProperties>
</file>