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notesMasterIdLst>
    <p:notesMasterId r:id="rId18"/>
  </p:notesMasterIdLst>
  <p:sldIdLst>
    <p:sldId id="300" r:id="rId2"/>
    <p:sldId id="256" r:id="rId3"/>
    <p:sldId id="268" r:id="rId4"/>
    <p:sldId id="282" r:id="rId5"/>
    <p:sldId id="295" r:id="rId6"/>
    <p:sldId id="297" r:id="rId7"/>
    <p:sldId id="269" r:id="rId8"/>
    <p:sldId id="285" r:id="rId9"/>
    <p:sldId id="298" r:id="rId10"/>
    <p:sldId id="303" r:id="rId11"/>
    <p:sldId id="271" r:id="rId12"/>
    <p:sldId id="277" r:id="rId13"/>
    <p:sldId id="301" r:id="rId14"/>
    <p:sldId id="289" r:id="rId15"/>
    <p:sldId id="302" r:id="rId16"/>
    <p:sldId id="274" r:id="rId17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000099"/>
    <a:srgbClr val="00FF00"/>
    <a:srgbClr val="990000"/>
    <a:srgbClr val="FF3300"/>
    <a:srgbClr val="66FFFF"/>
    <a:srgbClr val="FF33CC"/>
    <a:srgbClr val="808080"/>
    <a:srgbClr val="9933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النمط الفات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نمط فاتح 3 - تميي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6453" autoAdjust="0"/>
    <p:restoredTop sz="96705" autoAdjust="0"/>
  </p:normalViewPr>
  <p:slideViewPr>
    <p:cSldViewPr>
      <p:cViewPr>
        <p:scale>
          <a:sx n="66" d="100"/>
          <a:sy n="66" d="100"/>
        </p:scale>
        <p:origin x="-3024" y="-1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A278317-0DF5-46BD-9550-2606A72A0BBA}" type="datetimeFigureOut">
              <a:rPr lang="ar-SA" smtClean="0"/>
              <a:pPr/>
              <a:t>19/05/1442</a:t>
            </a:fld>
            <a:endParaRPr lang="ar-SA" dirty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 dirty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18F9BAE-BAC0-4F95-A8E8-E9D40DD06178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="" xmlns:p14="http://schemas.microsoft.com/office/powerpoint/2010/main" val="599779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32172-78A8-4269-B175-9128A10E9A33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5E477-6C24-49D5-9929-BF6BB7960A39}" type="slidenum">
              <a:rPr lang="ar-SA" smtClean="0"/>
              <a:pPr/>
              <a:t>8</a:t>
            </a:fld>
            <a:endParaRPr lang="ar-SA" dirty="0"/>
          </a:p>
        </p:txBody>
      </p:sp>
    </p:spTree>
    <p:extLst>
      <p:ext uri="{BB962C8B-B14F-4D97-AF65-F5344CB8AC3E}">
        <p14:creationId xmlns="" xmlns:p14="http://schemas.microsoft.com/office/powerpoint/2010/main" val="2043737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B5856-A932-4614-87F7-2737009C394D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96399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BE0F-83C1-49CB-B791-F40D9408ECE0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23685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EA658-EFA7-4C8D-B1E1-095D28D5A342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34839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2EF5E-31F4-4F8B-8769-1D9C86C71A35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92763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F810-74C6-4C6B-9BD6-AB57F32F85B7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19031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CBD0-666F-440B-B1FB-842782DD3616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54335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DB83-2A82-4BFD-82E2-607CE2504DA6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50632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48281-393E-4DEB-9F51-E58D9DC27DB2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67875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CD43-9E13-4BBE-845B-E8C249333CF3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73226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7145-2765-4A9B-8911-92D051794568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99830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DF2BB-A064-4CDB-ABC3-562FE05B9D9F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17781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EFE1A-2B90-4B30-A12B-2C2FFBEF52B3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80790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2&amp;type=2&amp;submit=submi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wepal.net/library/?app=content.list&amp;level=8&amp;semester=1&amp;subject=2&amp;type=2&amp;submit=submit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2&amp;type=2&amp;submit=submit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2&amp;type=2&amp;submit=submit" TargetMode="Externa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2&amp;type=2&amp;submit=submit" TargetMode="External"/><Relationship Id="rId7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2&amp;type=2&amp;submit=submit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wepal.net/library/?app=content.list&amp;level=8&amp;semester=1&amp;subject=2&amp;type=2&amp;submit=submit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جسم مشطوف الحواف 18"/>
          <p:cNvSpPr/>
          <p:nvPr/>
        </p:nvSpPr>
        <p:spPr>
          <a:xfrm>
            <a:off x="4952709" y="4869160"/>
            <a:ext cx="1419491" cy="86235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جسم مشطوف الحواف 5"/>
          <p:cNvSpPr/>
          <p:nvPr/>
        </p:nvSpPr>
        <p:spPr>
          <a:xfrm>
            <a:off x="7617005" y="5013176"/>
            <a:ext cx="1419491" cy="86235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شريط منحني إلى الأعلى 1"/>
          <p:cNvSpPr/>
          <p:nvPr/>
        </p:nvSpPr>
        <p:spPr>
          <a:xfrm>
            <a:off x="2411761" y="1374161"/>
            <a:ext cx="4623182" cy="1118735"/>
          </a:xfrm>
          <a:prstGeom prst="ellipseRibbon2">
            <a:avLst>
              <a:gd name="adj1" fmla="val 25444"/>
              <a:gd name="adj2" fmla="val 56279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7" name="موجة مزدوجة 26"/>
          <p:cNvSpPr/>
          <p:nvPr/>
        </p:nvSpPr>
        <p:spPr>
          <a:xfrm>
            <a:off x="6097163" y="3311167"/>
            <a:ext cx="2471295" cy="1078491"/>
          </a:xfrm>
          <a:prstGeom prst="doubleWave">
            <a:avLst>
              <a:gd name="adj1" fmla="val 125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FFFF00"/>
              </a:solidFill>
            </a:endParaRPr>
          </a:p>
        </p:txBody>
      </p:sp>
      <p:sp>
        <p:nvSpPr>
          <p:cNvPr id="26" name="موجة مزدوجة 25"/>
          <p:cNvSpPr/>
          <p:nvPr/>
        </p:nvSpPr>
        <p:spPr>
          <a:xfrm>
            <a:off x="6071331" y="5454"/>
            <a:ext cx="2821149" cy="1191298"/>
          </a:xfrm>
          <a:prstGeom prst="doubleWave">
            <a:avLst>
              <a:gd name="adj1" fmla="val 12500"/>
              <a:gd name="adj2" fmla="val 0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FFFF00"/>
              </a:solidFill>
            </a:endParaRPr>
          </a:p>
        </p:txBody>
      </p:sp>
      <p:sp>
        <p:nvSpPr>
          <p:cNvPr id="5" name="موجة مزدوجة 4"/>
          <p:cNvSpPr/>
          <p:nvPr/>
        </p:nvSpPr>
        <p:spPr>
          <a:xfrm>
            <a:off x="5343953" y="5877272"/>
            <a:ext cx="3116479" cy="934475"/>
          </a:xfrm>
          <a:prstGeom prst="doubleWave">
            <a:avLst>
              <a:gd name="adj1" fmla="val 125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FFFF00"/>
              </a:solidFill>
            </a:endParaRPr>
          </a:p>
        </p:txBody>
      </p:sp>
      <p:sp>
        <p:nvSpPr>
          <p:cNvPr id="4" name="شكل بيضاوي 3"/>
          <p:cNvSpPr/>
          <p:nvPr/>
        </p:nvSpPr>
        <p:spPr>
          <a:xfrm>
            <a:off x="1368070" y="3004211"/>
            <a:ext cx="1800200" cy="18649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2" name="TextBox 7"/>
          <p:cNvSpPr txBox="1"/>
          <p:nvPr/>
        </p:nvSpPr>
        <p:spPr>
          <a:xfrm>
            <a:off x="6058520" y="283295"/>
            <a:ext cx="28339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ar-SA" sz="4400" b="1" dirty="0" smtClean="0">
                <a:solidFill>
                  <a:srgbClr val="FFFF00"/>
                </a:solidFill>
                <a:latin typeface="Hacen Egypt" pitchFamily="2" charset="-78"/>
                <a:cs typeface="+mj-cs"/>
              </a:rPr>
              <a:t>الوحدة الرابعة</a:t>
            </a:r>
            <a:endParaRPr lang="en-US" sz="4400" b="1" dirty="0">
              <a:solidFill>
                <a:srgbClr val="FFFF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21" name="TextBox 7"/>
          <p:cNvSpPr txBox="1"/>
          <p:nvPr/>
        </p:nvSpPr>
        <p:spPr>
          <a:xfrm>
            <a:off x="971600" y="3114834"/>
            <a:ext cx="26287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ar-SA" sz="3600" b="1" dirty="0" smtClean="0">
                <a:solidFill>
                  <a:schemeClr val="bg1"/>
                </a:solidFill>
                <a:latin typeface="Hacen Egypt" pitchFamily="2" charset="-78"/>
                <a:cs typeface="+mj-cs"/>
              </a:rPr>
              <a:t>التمثيل بالقطاعات الدائرية</a:t>
            </a:r>
            <a:endParaRPr lang="en-US" sz="3600" b="1" dirty="0">
              <a:solidFill>
                <a:schemeClr val="bg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22" name="TextBox 7"/>
          <p:cNvSpPr txBox="1"/>
          <p:nvPr/>
        </p:nvSpPr>
        <p:spPr>
          <a:xfrm>
            <a:off x="4992980" y="5014917"/>
            <a:ext cx="1255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ar-SA" sz="3600" b="1" dirty="0" smtClean="0">
                <a:solidFill>
                  <a:srgbClr val="FFFF00"/>
                </a:solidFill>
                <a:latin typeface="Hacen Egypt" pitchFamily="2" charset="-78"/>
                <a:cs typeface="+mj-cs"/>
              </a:rPr>
              <a:t>التباين</a:t>
            </a:r>
            <a:endParaRPr lang="en-US" sz="3600" b="1" dirty="0">
              <a:solidFill>
                <a:srgbClr val="FFFF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23" name="TextBox 7"/>
          <p:cNvSpPr txBox="1"/>
          <p:nvPr/>
        </p:nvSpPr>
        <p:spPr>
          <a:xfrm>
            <a:off x="5977318" y="3558026"/>
            <a:ext cx="25592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ar-SA" sz="3200" b="1" dirty="0" smtClean="0">
                <a:solidFill>
                  <a:srgbClr val="990000"/>
                </a:solidFill>
                <a:latin typeface="Hacen Egypt" pitchFamily="2" charset="-78"/>
                <a:cs typeface="+mj-cs"/>
              </a:rPr>
              <a:t>مقاييس التشتت</a:t>
            </a:r>
            <a:endParaRPr lang="en-US" sz="3200" b="1" dirty="0">
              <a:solidFill>
                <a:srgbClr val="9900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34" name="سهم إلى اليمين 33"/>
          <p:cNvSpPr/>
          <p:nvPr/>
        </p:nvSpPr>
        <p:spPr>
          <a:xfrm rot="8788259">
            <a:off x="6284515" y="4459097"/>
            <a:ext cx="1241164" cy="252257"/>
          </a:xfrm>
          <a:prstGeom prst="rightArrow">
            <a:avLst>
              <a:gd name="adj1" fmla="val 30673"/>
              <a:gd name="adj2" fmla="val 35980"/>
            </a:avLst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5" name="سهم إلى اليمين 34"/>
          <p:cNvSpPr/>
          <p:nvPr/>
        </p:nvSpPr>
        <p:spPr>
          <a:xfrm rot="2503241">
            <a:off x="7287372" y="4485316"/>
            <a:ext cx="1094476" cy="220431"/>
          </a:xfrm>
          <a:prstGeom prst="rightArrow">
            <a:avLst>
              <a:gd name="adj1" fmla="val 30673"/>
              <a:gd name="adj2" fmla="val 35980"/>
            </a:avLst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TextBox 7"/>
          <p:cNvSpPr txBox="1"/>
          <p:nvPr/>
        </p:nvSpPr>
        <p:spPr>
          <a:xfrm>
            <a:off x="5506855" y="6093296"/>
            <a:ext cx="28086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ar-SA" sz="3200" b="1" dirty="0" smtClean="0">
                <a:solidFill>
                  <a:srgbClr val="FFFF00"/>
                </a:solidFill>
                <a:latin typeface="Hacen Egypt" pitchFamily="2" charset="-78"/>
                <a:cs typeface="+mj-cs"/>
              </a:rPr>
              <a:t>الانحراف المعياري</a:t>
            </a:r>
            <a:endParaRPr lang="en-US" sz="3200" b="1" dirty="0">
              <a:solidFill>
                <a:srgbClr val="FFFF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14" name="TextBox 7"/>
          <p:cNvSpPr txBox="1"/>
          <p:nvPr/>
        </p:nvSpPr>
        <p:spPr>
          <a:xfrm>
            <a:off x="7571855" y="5122058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ar-SA" sz="3600" b="1" dirty="0" smtClean="0">
                <a:solidFill>
                  <a:srgbClr val="FFFF00"/>
                </a:solidFill>
                <a:latin typeface="Hacen Egypt" pitchFamily="2" charset="-78"/>
                <a:cs typeface="+mj-cs"/>
              </a:rPr>
              <a:t>المدى</a:t>
            </a:r>
            <a:endParaRPr lang="en-US" sz="3600" b="1" dirty="0">
              <a:solidFill>
                <a:srgbClr val="FFFF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15" name="TextBox 7"/>
          <p:cNvSpPr txBox="1"/>
          <p:nvPr/>
        </p:nvSpPr>
        <p:spPr>
          <a:xfrm>
            <a:off x="2862694" y="1412776"/>
            <a:ext cx="29387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ar-SA" sz="6000" b="1" dirty="0" smtClean="0">
                <a:solidFill>
                  <a:srgbClr val="FFFF00"/>
                </a:solidFill>
                <a:latin typeface="Hacen Egypt" pitchFamily="2" charset="-78"/>
                <a:cs typeface="+mj-cs"/>
              </a:rPr>
              <a:t>الاحصاء</a:t>
            </a:r>
            <a:endParaRPr lang="en-US" sz="6000" b="1" dirty="0">
              <a:solidFill>
                <a:srgbClr val="FFFF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3" name="سهم إلى اليسار واليمين والأعلى 2"/>
          <p:cNvSpPr/>
          <p:nvPr/>
        </p:nvSpPr>
        <p:spPr>
          <a:xfrm>
            <a:off x="3192759" y="2204864"/>
            <a:ext cx="2743640" cy="1937937"/>
          </a:xfrm>
          <a:prstGeom prst="leftRightUpArrow">
            <a:avLst>
              <a:gd name="adj1" fmla="val 14667"/>
              <a:gd name="adj2" fmla="val 12084"/>
              <a:gd name="adj3" fmla="val 25000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سهم إلى اليمين 19"/>
          <p:cNvSpPr/>
          <p:nvPr/>
        </p:nvSpPr>
        <p:spPr>
          <a:xfrm rot="6361576">
            <a:off x="6321858" y="4964763"/>
            <a:ext cx="1693908" cy="272050"/>
          </a:xfrm>
          <a:prstGeom prst="rightArrow">
            <a:avLst>
              <a:gd name="adj1" fmla="val 30673"/>
              <a:gd name="adj2" fmla="val 35980"/>
            </a:avLst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4" name="مربع نص 6">
            <a:hlinkClick r:id="rId3"/>
          </p:cNvPr>
          <p:cNvSpPr txBox="1"/>
          <p:nvPr/>
        </p:nvSpPr>
        <p:spPr>
          <a:xfrm>
            <a:off x="0" y="6688723"/>
            <a:ext cx="912429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3"/>
              </a:rPr>
              <a:t>امتحان ثامن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814651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6" grpId="0" animBg="1"/>
      <p:bldP spid="2" grpId="0" animBg="1"/>
      <p:bldP spid="27" grpId="0" animBg="1"/>
      <p:bldP spid="26" grpId="0" animBg="1"/>
      <p:bldP spid="5" grpId="0" animBg="1"/>
      <p:bldP spid="4" grpId="0" animBg="1"/>
      <p:bldP spid="42" grpId="0"/>
      <p:bldP spid="21" grpId="0"/>
      <p:bldP spid="22" grpId="0"/>
      <p:bldP spid="23" grpId="0"/>
      <p:bldP spid="34" grpId="0" animBg="1"/>
      <p:bldP spid="35" grpId="0" animBg="1"/>
      <p:bldP spid="13" grpId="0"/>
      <p:bldP spid="14" grpId="0"/>
      <p:bldP spid="15" grpId="0"/>
      <p:bldP spid="3" grpId="0" animBg="1"/>
      <p:bldP spid="2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دائرة (توضيح) - Wikiwa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412776"/>
            <a:ext cx="4191000" cy="4191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رابط مستقيم 2"/>
          <p:cNvCxnSpPr/>
          <p:nvPr/>
        </p:nvCxnSpPr>
        <p:spPr>
          <a:xfrm>
            <a:off x="4867300" y="3508276"/>
            <a:ext cx="19369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منقلة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2562" y="163538"/>
            <a:ext cx="6689476" cy="33447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5948649" y="6141402"/>
            <a:ext cx="864096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54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8" name="Rounded Rectangle 6"/>
          <p:cNvSpPr/>
          <p:nvPr/>
        </p:nvSpPr>
        <p:spPr>
          <a:xfrm>
            <a:off x="6732240" y="6141402"/>
            <a:ext cx="864096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36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9" name="Rounded Rectangle 6"/>
          <p:cNvSpPr/>
          <p:nvPr/>
        </p:nvSpPr>
        <p:spPr>
          <a:xfrm>
            <a:off x="7820744" y="6149786"/>
            <a:ext cx="864096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18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10" name="Rounded Rectangle 6"/>
          <p:cNvSpPr/>
          <p:nvPr/>
        </p:nvSpPr>
        <p:spPr>
          <a:xfrm>
            <a:off x="5076056" y="6088361"/>
            <a:ext cx="864096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90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11" name="Rounded Rectangle 6"/>
          <p:cNvSpPr/>
          <p:nvPr/>
        </p:nvSpPr>
        <p:spPr>
          <a:xfrm>
            <a:off x="4211960" y="6012904"/>
            <a:ext cx="864096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162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12" name="Rounded Rectangle 6"/>
          <p:cNvSpPr/>
          <p:nvPr/>
        </p:nvSpPr>
        <p:spPr>
          <a:xfrm>
            <a:off x="3275856" y="5292824"/>
            <a:ext cx="5832648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نعين كل زاوية باستخدام المنقلة ونأخذ مثال الزاوية 90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cxnSp>
        <p:nvCxnSpPr>
          <p:cNvPr id="6" name="رابط مستقيم 5"/>
          <p:cNvCxnSpPr>
            <a:stCxn id="1028" idx="2"/>
          </p:cNvCxnSpPr>
          <p:nvPr/>
        </p:nvCxnSpPr>
        <p:spPr>
          <a:xfrm flipV="1">
            <a:off x="4867300" y="1628800"/>
            <a:ext cx="0" cy="1879476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مربع نص 6">
            <a:hlinkClick r:id="rId4"/>
          </p:cNvPr>
          <p:cNvSpPr txBox="1"/>
          <p:nvPr/>
        </p:nvSpPr>
        <p:spPr>
          <a:xfrm>
            <a:off x="0" y="6688723"/>
            <a:ext cx="912429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4"/>
              </a:rPr>
              <a:t>امتحان ثامن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39723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04055" y="188640"/>
            <a:ext cx="867645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4400" dirty="0" smtClean="0"/>
              <a:t>نمثل البيانات بالقطاعات الدائرية</a:t>
            </a:r>
            <a:endParaRPr lang="ar-SA" sz="4400" dirty="0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3038475"/>
            <a:ext cx="412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ar-SA" sz="1400" dirty="0">
                <a:latin typeface="Wingdings 2" pitchFamily="18" charset="2"/>
                <a:ea typeface="Times New Roman" pitchFamily="18" charset="0"/>
                <a:cs typeface="Simplified Arabic" pitchFamily="2" charset="-78"/>
              </a:rPr>
              <a:t>    </a:t>
            </a:r>
            <a:endParaRPr lang="ar-SA" dirty="0">
              <a:ea typeface="Times New Roman" pitchFamily="18" charset="0"/>
              <a:cs typeface="Simplified Arabic" pitchFamily="2" charset="-78"/>
            </a:endParaRPr>
          </a:p>
        </p:txBody>
      </p:sp>
      <p:sp>
        <p:nvSpPr>
          <p:cNvPr id="21" name="دائري 20"/>
          <p:cNvSpPr/>
          <p:nvPr/>
        </p:nvSpPr>
        <p:spPr>
          <a:xfrm>
            <a:off x="3275856" y="1340768"/>
            <a:ext cx="3384376" cy="3312368"/>
          </a:xfrm>
          <a:prstGeom prst="pie">
            <a:avLst>
              <a:gd name="adj1" fmla="val 0"/>
              <a:gd name="adj2" fmla="val 215927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4" name="دائري 33"/>
          <p:cNvSpPr/>
          <p:nvPr/>
        </p:nvSpPr>
        <p:spPr>
          <a:xfrm>
            <a:off x="3275856" y="1340768"/>
            <a:ext cx="3384376" cy="3312368"/>
          </a:xfrm>
          <a:prstGeom prst="pie">
            <a:avLst>
              <a:gd name="adj1" fmla="val 0"/>
              <a:gd name="adj2" fmla="val 20383246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5" name="دائري 34"/>
          <p:cNvSpPr/>
          <p:nvPr/>
        </p:nvSpPr>
        <p:spPr>
          <a:xfrm>
            <a:off x="3275856" y="1340768"/>
            <a:ext cx="3384376" cy="3312368"/>
          </a:xfrm>
          <a:prstGeom prst="pie">
            <a:avLst>
              <a:gd name="adj1" fmla="val 0"/>
              <a:gd name="adj2" fmla="val 233252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7" name="دائري 36"/>
          <p:cNvSpPr/>
          <p:nvPr/>
        </p:nvSpPr>
        <p:spPr>
          <a:xfrm>
            <a:off x="3275856" y="1340768"/>
            <a:ext cx="3384376" cy="3312368"/>
          </a:xfrm>
          <a:prstGeom prst="pie">
            <a:avLst>
              <a:gd name="adj1" fmla="val 0"/>
              <a:gd name="adj2" fmla="val 21016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8" name="دائري 37">
            <a:hlinkClick r:id="rId3"/>
          </p:cNvPr>
          <p:cNvSpPr/>
          <p:nvPr/>
        </p:nvSpPr>
        <p:spPr>
          <a:xfrm>
            <a:off x="3275856" y="1340768"/>
            <a:ext cx="3384376" cy="3312368"/>
          </a:xfrm>
          <a:prstGeom prst="pie">
            <a:avLst>
              <a:gd name="adj1" fmla="val 2200699"/>
              <a:gd name="adj2" fmla="val 549076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9" name="دائري 38"/>
          <p:cNvSpPr/>
          <p:nvPr/>
        </p:nvSpPr>
        <p:spPr>
          <a:xfrm rot="5400000">
            <a:off x="3275856" y="1340768"/>
            <a:ext cx="3312368" cy="3312368"/>
          </a:xfrm>
          <a:prstGeom prst="pie">
            <a:avLst>
              <a:gd name="adj1" fmla="val 0"/>
              <a:gd name="adj2" fmla="val 5453394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40" name="Rectangle 4"/>
          <p:cNvSpPr>
            <a:spLocks noChangeArrowheads="1"/>
          </p:cNvSpPr>
          <p:nvPr/>
        </p:nvSpPr>
        <p:spPr bwMode="auto">
          <a:xfrm>
            <a:off x="5508104" y="2668850"/>
            <a:ext cx="129614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دون اطفال</a:t>
            </a:r>
            <a:endParaRPr lang="ar-SA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5436096" y="3100898"/>
            <a:ext cx="129614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طفل واحد</a:t>
            </a:r>
            <a:endParaRPr lang="ar-SA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Rectangle 4"/>
          <p:cNvSpPr>
            <a:spLocks noChangeArrowheads="1"/>
          </p:cNvSpPr>
          <p:nvPr/>
        </p:nvSpPr>
        <p:spPr bwMode="auto">
          <a:xfrm>
            <a:off x="4932040" y="3820978"/>
            <a:ext cx="129614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طفلان</a:t>
            </a:r>
            <a:endParaRPr lang="ar-SA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Rectangle 4"/>
          <p:cNvSpPr>
            <a:spLocks noChangeArrowheads="1"/>
          </p:cNvSpPr>
          <p:nvPr/>
        </p:nvSpPr>
        <p:spPr bwMode="auto">
          <a:xfrm>
            <a:off x="3563888" y="3388930"/>
            <a:ext cx="129614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ثلاثة اطفال</a:t>
            </a:r>
            <a:endParaRPr lang="ar-SA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Rectangle 4"/>
          <p:cNvSpPr>
            <a:spLocks noChangeArrowheads="1"/>
          </p:cNvSpPr>
          <p:nvPr/>
        </p:nvSpPr>
        <p:spPr bwMode="auto">
          <a:xfrm>
            <a:off x="4211960" y="2132856"/>
            <a:ext cx="129614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اربعة  اطفال</a:t>
            </a:r>
            <a:endParaRPr lang="ar-SA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21" grpId="0" animBg="1"/>
      <p:bldP spid="34" grpId="0" animBg="1"/>
      <p:bldP spid="35" grpId="0" animBg="1"/>
      <p:bldP spid="37" grpId="0" animBg="1"/>
      <p:bldP spid="38" grpId="0" animBg="1"/>
      <p:bldP spid="39" grpId="0" animBg="1"/>
      <p:bldP spid="40" grpId="0"/>
      <p:bldP spid="41" grpId="0"/>
      <p:bldP spid="42" grpId="0"/>
      <p:bldP spid="43" grpId="0"/>
      <p:bldP spid="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234628" y="116632"/>
            <a:ext cx="728900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2400" b="1" dirty="0" smtClean="0"/>
              <a:t>في الجدول المجاور يبين اعداد الطلاب في بعض الكليات في الجامعة، مثل البيانات في القطاعات الدائرية </a:t>
            </a:r>
            <a:endParaRPr lang="en-US" sz="2400" b="1" dirty="0"/>
          </a:p>
        </p:txBody>
      </p:sp>
      <p:sp>
        <p:nvSpPr>
          <p:cNvPr id="18438" name="AutoShape 6"/>
          <p:cNvSpPr>
            <a:spLocks noChangeArrowheads="1"/>
          </p:cNvSpPr>
          <p:nvPr/>
        </p:nvSpPr>
        <p:spPr bwMode="auto">
          <a:xfrm>
            <a:off x="7523633" y="211248"/>
            <a:ext cx="1350091" cy="719859"/>
          </a:xfrm>
          <a:prstGeom prst="plaque">
            <a:avLst>
              <a:gd name="adj" fmla="val 2909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 dirty="0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7523633" y="-27384"/>
            <a:ext cx="144085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4400" b="1" dirty="0" smtClean="0">
                <a:solidFill>
                  <a:schemeClr val="bg1"/>
                </a:solidFill>
              </a:rPr>
              <a:t>سؤال: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7667648" y="1704214"/>
            <a:ext cx="1440855" cy="89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3600" b="1" u="sng" dirty="0" smtClean="0">
                <a:solidFill>
                  <a:srgbClr val="FF3300"/>
                </a:solidFill>
              </a:rPr>
              <a:t>الحل:</a:t>
            </a:r>
            <a:endParaRPr lang="en-US" sz="3600" b="1" u="sng" dirty="0">
              <a:solidFill>
                <a:srgbClr val="FF3300"/>
              </a:solidFill>
            </a:endParaRPr>
          </a:p>
        </p:txBody>
      </p:sp>
      <p:sp>
        <p:nvSpPr>
          <p:cNvPr id="68" name="مستطيل 67"/>
          <p:cNvSpPr/>
          <p:nvPr/>
        </p:nvSpPr>
        <p:spPr>
          <a:xfrm>
            <a:off x="1427714" y="1628800"/>
            <a:ext cx="9840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dirty="0" smtClean="0"/>
              <a:t> 720</a:t>
            </a:r>
            <a:endParaRPr lang="ar-SA" sz="2800" dirty="0"/>
          </a:p>
        </p:txBody>
      </p:sp>
      <p:graphicFrame>
        <p:nvGraphicFramePr>
          <p:cNvPr id="31" name="جدول 3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92603766"/>
              </p:ext>
            </p:extLst>
          </p:nvPr>
        </p:nvGraphicFramePr>
        <p:xfrm>
          <a:off x="1415763" y="1115616"/>
          <a:ext cx="5460493" cy="995505"/>
        </p:xfrm>
        <a:graphic>
          <a:graphicData uri="http://schemas.openxmlformats.org/drawingml/2006/table">
            <a:tbl>
              <a:tblPr rtl="1" firstRow="1" bandRow="1">
                <a:tableStyleId>{8799B23B-EC83-4686-B30A-512413B5E67A}</a:tableStyleId>
              </a:tblPr>
              <a:tblGrid>
                <a:gridCol w="1143044"/>
                <a:gridCol w="909139"/>
                <a:gridCol w="804482"/>
                <a:gridCol w="673292"/>
                <a:gridCol w="994860"/>
                <a:gridCol w="935676"/>
              </a:tblGrid>
              <a:tr h="519654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الكلية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الهندسة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العلوم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err="1" smtClean="0"/>
                        <a:t>الاداب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التجارة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المجموع</a:t>
                      </a:r>
                      <a:endParaRPr lang="ar-SA" sz="2000" dirty="0"/>
                    </a:p>
                  </a:txBody>
                  <a:tcPr/>
                </a:tc>
              </a:tr>
              <a:tr h="475851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عدد الطلاب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120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180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240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180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4" name="مربع نص 33"/>
          <p:cNvSpPr txBox="1"/>
          <p:nvPr/>
        </p:nvSpPr>
        <p:spPr>
          <a:xfrm>
            <a:off x="6516216" y="3049997"/>
            <a:ext cx="2376264" cy="533471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400" b="1" dirty="0" smtClean="0">
                <a:latin typeface="Hacen Egypt" pitchFamily="2" charset="-78"/>
                <a:cs typeface="+mj-cs"/>
              </a:rPr>
              <a:t>1)  الهندسة =</a:t>
            </a:r>
            <a:endParaRPr lang="ar-SA" sz="24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4995046" y="5877272"/>
            <a:ext cx="3762418" cy="4719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000" b="1" dirty="0" smtClean="0">
                <a:solidFill>
                  <a:srgbClr val="000099"/>
                </a:solidFill>
                <a:latin typeface="Hacen Egypt" pitchFamily="2" charset="-78"/>
                <a:cs typeface="+mj-cs"/>
              </a:rPr>
              <a:t>نلاحظ أن مجموع زوايا القطاعات = 360</a:t>
            </a:r>
            <a:endParaRPr lang="ar-SA" sz="2000" b="1" baseline="30000" dirty="0">
              <a:solidFill>
                <a:srgbClr val="000099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37" name="Rounded Rectangle 6"/>
          <p:cNvSpPr/>
          <p:nvPr/>
        </p:nvSpPr>
        <p:spPr>
          <a:xfrm>
            <a:off x="5763592" y="2197106"/>
            <a:ext cx="2304256" cy="1023630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000" b="1" dirty="0" smtClean="0">
                <a:solidFill>
                  <a:srgbClr val="FF0000"/>
                </a:solidFill>
                <a:latin typeface="Hacen Egypt" pitchFamily="2" charset="-78"/>
                <a:cs typeface="+mj-cs"/>
              </a:rPr>
              <a:t>زاوية القطاع الدائري =</a:t>
            </a:r>
            <a:endParaRPr lang="ar-SA" sz="2000" b="1" dirty="0">
              <a:solidFill>
                <a:srgbClr val="FF00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38" name="Rounded Rectangle 6"/>
          <p:cNvSpPr/>
          <p:nvPr/>
        </p:nvSpPr>
        <p:spPr>
          <a:xfrm>
            <a:off x="1340134" y="1916832"/>
            <a:ext cx="4672026" cy="1303903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u="sng" dirty="0" smtClean="0">
                <a:solidFill>
                  <a:srgbClr val="FF0000"/>
                </a:solidFill>
                <a:latin typeface="Hacen Egypt" pitchFamily="2" charset="-78"/>
                <a:cs typeface="+mj-cs"/>
              </a:rPr>
              <a:t>عدد عناصر القطاع × </a:t>
            </a:r>
            <a:r>
              <a:rPr lang="ar-SA" sz="2400" b="1" u="sng" baseline="30000" dirty="0" smtClean="0">
                <a:solidFill>
                  <a:srgbClr val="FF0000"/>
                </a:solidFill>
                <a:latin typeface="Hacen Egypt" pitchFamily="2" charset="-78"/>
                <a:cs typeface="+mj-cs"/>
              </a:rPr>
              <a:t>5</a:t>
            </a:r>
            <a:r>
              <a:rPr lang="ar-SA" sz="2400" b="1" u="sng" dirty="0" smtClean="0">
                <a:solidFill>
                  <a:srgbClr val="FF0000"/>
                </a:solidFill>
                <a:latin typeface="Hacen Egypt" pitchFamily="2" charset="-78"/>
                <a:cs typeface="+mj-cs"/>
              </a:rPr>
              <a:t>360</a:t>
            </a:r>
            <a:endParaRPr lang="ar-SA" sz="2400" b="1" u="sng" dirty="0">
              <a:solidFill>
                <a:srgbClr val="FF00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44" name="Rounded Rectangle 6"/>
          <p:cNvSpPr/>
          <p:nvPr/>
        </p:nvSpPr>
        <p:spPr>
          <a:xfrm>
            <a:off x="3203848" y="2348880"/>
            <a:ext cx="1944216" cy="1303903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rgbClr val="FF0000"/>
                </a:solidFill>
                <a:latin typeface="Hacen Egypt" pitchFamily="2" charset="-78"/>
                <a:cs typeface="+mj-cs"/>
              </a:rPr>
              <a:t>العدد الكلي</a:t>
            </a:r>
            <a:endParaRPr lang="ar-SA" sz="2400" b="1" dirty="0">
              <a:solidFill>
                <a:srgbClr val="FF00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45" name="Rounded Rectangle 6"/>
          <p:cNvSpPr/>
          <p:nvPr/>
        </p:nvSpPr>
        <p:spPr>
          <a:xfrm>
            <a:off x="4806026" y="2564904"/>
            <a:ext cx="2070229" cy="1303903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u="sng" dirty="0">
                <a:solidFill>
                  <a:schemeClr val="tx1"/>
                </a:solidFill>
                <a:latin typeface="Hacen Egypt" pitchFamily="2" charset="-78"/>
                <a:cs typeface="+mj-cs"/>
              </a:rPr>
              <a:t> </a:t>
            </a:r>
            <a:r>
              <a:rPr lang="ar-SA" sz="2400" b="1" u="sng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120 × </a:t>
            </a:r>
            <a:r>
              <a:rPr lang="ar-SA" sz="2400" b="1" u="sng" baseline="30000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5</a:t>
            </a:r>
            <a:r>
              <a:rPr lang="ar-SA" sz="2400" b="1" u="sng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360</a:t>
            </a:r>
            <a:endParaRPr lang="ar-SA" sz="2400" b="1" u="sng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46" name="Rounded Rectangle 6"/>
          <p:cNvSpPr/>
          <p:nvPr/>
        </p:nvSpPr>
        <p:spPr>
          <a:xfrm>
            <a:off x="5652120" y="3125450"/>
            <a:ext cx="900100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720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47" name="Rounded Rectangle 6"/>
          <p:cNvSpPr/>
          <p:nvPr/>
        </p:nvSpPr>
        <p:spPr>
          <a:xfrm>
            <a:off x="4067944" y="2852936"/>
            <a:ext cx="1044116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= 60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48" name="مربع نص 47"/>
          <p:cNvSpPr txBox="1"/>
          <p:nvPr/>
        </p:nvSpPr>
        <p:spPr>
          <a:xfrm>
            <a:off x="6516216" y="3770077"/>
            <a:ext cx="2376264" cy="533471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400" b="1" dirty="0" smtClean="0">
                <a:latin typeface="Hacen Egypt" pitchFamily="2" charset="-78"/>
                <a:cs typeface="+mj-cs"/>
              </a:rPr>
              <a:t>2)     العلوم =</a:t>
            </a:r>
            <a:endParaRPr lang="ar-SA" sz="24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49" name="Rounded Rectangle 6"/>
          <p:cNvSpPr/>
          <p:nvPr/>
        </p:nvSpPr>
        <p:spPr>
          <a:xfrm>
            <a:off x="4878034" y="3284984"/>
            <a:ext cx="1998221" cy="1303903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u="sng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180× </a:t>
            </a:r>
            <a:r>
              <a:rPr lang="ar-SA" sz="2400" b="1" u="sng" baseline="30000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5</a:t>
            </a:r>
            <a:r>
              <a:rPr lang="ar-SA" sz="2400" b="1" u="sng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360</a:t>
            </a:r>
            <a:endParaRPr lang="ar-SA" sz="2400" b="1" u="sng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50" name="Rounded Rectangle 6"/>
          <p:cNvSpPr/>
          <p:nvPr/>
        </p:nvSpPr>
        <p:spPr>
          <a:xfrm>
            <a:off x="5652120" y="3845530"/>
            <a:ext cx="900100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720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51" name="Rounded Rectangle 6"/>
          <p:cNvSpPr/>
          <p:nvPr/>
        </p:nvSpPr>
        <p:spPr>
          <a:xfrm>
            <a:off x="4139952" y="3573016"/>
            <a:ext cx="1044116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= 90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52" name="مربع نص 51"/>
          <p:cNvSpPr txBox="1"/>
          <p:nvPr/>
        </p:nvSpPr>
        <p:spPr>
          <a:xfrm>
            <a:off x="6444208" y="4562165"/>
            <a:ext cx="2376264" cy="533471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400" b="1" dirty="0" smtClean="0">
                <a:latin typeface="Hacen Egypt" pitchFamily="2" charset="-78"/>
                <a:cs typeface="+mj-cs"/>
              </a:rPr>
              <a:t>3)        </a:t>
            </a:r>
            <a:r>
              <a:rPr lang="ar-SA" sz="2400" b="1" dirty="0" err="1" smtClean="0">
                <a:latin typeface="Hacen Egypt" pitchFamily="2" charset="-78"/>
                <a:cs typeface="+mj-cs"/>
              </a:rPr>
              <a:t>الاداب</a:t>
            </a:r>
            <a:r>
              <a:rPr lang="ar-SA" sz="2400" b="1" dirty="0" smtClean="0">
                <a:latin typeface="Hacen Egypt" pitchFamily="2" charset="-78"/>
                <a:cs typeface="+mj-cs"/>
              </a:rPr>
              <a:t>=</a:t>
            </a:r>
            <a:endParaRPr lang="ar-SA" sz="24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59" name="Rounded Rectangle 6"/>
          <p:cNvSpPr/>
          <p:nvPr/>
        </p:nvSpPr>
        <p:spPr>
          <a:xfrm>
            <a:off x="5094058" y="4077072"/>
            <a:ext cx="1854206" cy="1303903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u="sng" dirty="0">
                <a:solidFill>
                  <a:schemeClr val="tx1"/>
                </a:solidFill>
                <a:latin typeface="Hacen Egypt" pitchFamily="2" charset="-78"/>
                <a:cs typeface="+mj-cs"/>
              </a:rPr>
              <a:t> </a:t>
            </a:r>
            <a:r>
              <a:rPr lang="ar-SA" sz="2400" b="1" u="sng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240 × </a:t>
            </a:r>
            <a:r>
              <a:rPr lang="ar-SA" sz="2400" b="1" u="sng" baseline="30000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5</a:t>
            </a:r>
            <a:r>
              <a:rPr lang="ar-SA" sz="2400" b="1" u="sng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360</a:t>
            </a:r>
            <a:endParaRPr lang="ar-SA" sz="2400" b="1" u="sng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60" name="Rounded Rectangle 6"/>
          <p:cNvSpPr/>
          <p:nvPr/>
        </p:nvSpPr>
        <p:spPr>
          <a:xfrm>
            <a:off x="5580112" y="4565610"/>
            <a:ext cx="900100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720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61" name="Rounded Rectangle 6"/>
          <p:cNvSpPr/>
          <p:nvPr/>
        </p:nvSpPr>
        <p:spPr>
          <a:xfrm>
            <a:off x="4139952" y="4365104"/>
            <a:ext cx="1044116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= 120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62" name="مربع نص 61"/>
          <p:cNvSpPr txBox="1"/>
          <p:nvPr/>
        </p:nvSpPr>
        <p:spPr>
          <a:xfrm>
            <a:off x="6444208" y="5138229"/>
            <a:ext cx="2376264" cy="533471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400" b="1" dirty="0" smtClean="0">
                <a:latin typeface="Hacen Egypt" pitchFamily="2" charset="-78"/>
                <a:cs typeface="+mj-cs"/>
              </a:rPr>
              <a:t>4)       التجارة =</a:t>
            </a:r>
            <a:endParaRPr lang="ar-SA" sz="24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63" name="Rounded Rectangle 6"/>
          <p:cNvSpPr/>
          <p:nvPr/>
        </p:nvSpPr>
        <p:spPr>
          <a:xfrm>
            <a:off x="4878035" y="4653136"/>
            <a:ext cx="1998221" cy="1303903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u="sng" dirty="0">
                <a:solidFill>
                  <a:schemeClr val="tx1"/>
                </a:solidFill>
                <a:latin typeface="Hacen Egypt" pitchFamily="2" charset="-78"/>
                <a:cs typeface="+mj-cs"/>
              </a:rPr>
              <a:t> </a:t>
            </a:r>
            <a:r>
              <a:rPr lang="ar-SA" sz="2400" b="1" u="sng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180 × </a:t>
            </a:r>
            <a:r>
              <a:rPr lang="ar-SA" sz="2400" b="1" u="sng" baseline="30000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5</a:t>
            </a:r>
            <a:r>
              <a:rPr lang="ar-SA" sz="2400" b="1" u="sng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360</a:t>
            </a:r>
            <a:endParaRPr lang="ar-SA" sz="2400" b="1" u="sng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65" name="Rounded Rectangle 6"/>
          <p:cNvSpPr/>
          <p:nvPr/>
        </p:nvSpPr>
        <p:spPr>
          <a:xfrm>
            <a:off x="5580112" y="5213682"/>
            <a:ext cx="900100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720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70" name="Rounded Rectangle 6"/>
          <p:cNvSpPr/>
          <p:nvPr/>
        </p:nvSpPr>
        <p:spPr>
          <a:xfrm>
            <a:off x="3995936" y="4941168"/>
            <a:ext cx="1044116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= 90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75" name="مربع نص 74"/>
          <p:cNvSpPr txBox="1"/>
          <p:nvPr/>
        </p:nvSpPr>
        <p:spPr>
          <a:xfrm>
            <a:off x="4986046" y="6341460"/>
            <a:ext cx="3762418" cy="4719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000" b="1" dirty="0" smtClean="0">
                <a:solidFill>
                  <a:srgbClr val="000099"/>
                </a:solidFill>
                <a:latin typeface="Hacen Egypt" pitchFamily="2" charset="-78"/>
                <a:cs typeface="+mj-cs"/>
              </a:rPr>
              <a:t>ويكون الشكل كالتالي:</a:t>
            </a:r>
            <a:endParaRPr lang="ar-SA" sz="2000" b="1" baseline="30000" dirty="0">
              <a:solidFill>
                <a:srgbClr val="000099"/>
              </a:solidFill>
              <a:latin typeface="Hacen Egypt" pitchFamily="2" charset="-78"/>
              <a:cs typeface="+mj-cs"/>
            </a:endParaRPr>
          </a:p>
        </p:txBody>
      </p:sp>
      <p:pic>
        <p:nvPicPr>
          <p:cNvPr id="15496" name="Picture 13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146146"/>
            <a:ext cx="3555165" cy="3494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6" name="مربع نص 75"/>
          <p:cNvSpPr txBox="1"/>
          <p:nvPr/>
        </p:nvSpPr>
        <p:spPr>
          <a:xfrm>
            <a:off x="1331640" y="3717032"/>
            <a:ext cx="1048363" cy="533471"/>
          </a:xfrm>
          <a:prstGeom prst="rect">
            <a:avLst/>
          </a:prstGeom>
          <a:noFill/>
          <a:ln>
            <a:noFill/>
          </a:ln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3600" b="1" baseline="30000" dirty="0" smtClean="0">
                <a:solidFill>
                  <a:schemeClr val="bg1"/>
                </a:solidFill>
                <a:latin typeface="Hacen Egypt" pitchFamily="2" charset="-78"/>
                <a:cs typeface="+mj-cs"/>
              </a:rPr>
              <a:t>العلوم</a:t>
            </a:r>
            <a:endParaRPr lang="ar-SA" sz="3600" b="1" baseline="30000" dirty="0">
              <a:solidFill>
                <a:schemeClr val="bg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77" name="مربع نص 76"/>
          <p:cNvSpPr txBox="1"/>
          <p:nvPr/>
        </p:nvSpPr>
        <p:spPr>
          <a:xfrm>
            <a:off x="2299501" y="4263681"/>
            <a:ext cx="1264387" cy="533471"/>
          </a:xfrm>
          <a:prstGeom prst="rect">
            <a:avLst/>
          </a:prstGeom>
          <a:noFill/>
          <a:ln>
            <a:noFill/>
          </a:ln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3600" b="1" baseline="30000" dirty="0" smtClean="0">
                <a:solidFill>
                  <a:srgbClr val="FFFF00"/>
                </a:solidFill>
                <a:latin typeface="Hacen Egypt" pitchFamily="2" charset="-78"/>
                <a:cs typeface="+mj-cs"/>
              </a:rPr>
              <a:t>الهندسة</a:t>
            </a:r>
            <a:endParaRPr lang="ar-SA" sz="3600" b="1" baseline="30000" dirty="0">
              <a:solidFill>
                <a:srgbClr val="FFFF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78" name="مربع نص 77"/>
          <p:cNvSpPr txBox="1"/>
          <p:nvPr/>
        </p:nvSpPr>
        <p:spPr>
          <a:xfrm>
            <a:off x="2267744" y="5415809"/>
            <a:ext cx="1264387" cy="533471"/>
          </a:xfrm>
          <a:prstGeom prst="rect">
            <a:avLst/>
          </a:prstGeom>
          <a:noFill/>
          <a:ln>
            <a:noFill/>
          </a:ln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36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acen Egypt" pitchFamily="2" charset="-78"/>
                <a:cs typeface="+mj-cs"/>
              </a:rPr>
              <a:t>التجارة</a:t>
            </a:r>
            <a:endParaRPr lang="ar-SA" sz="3600" b="1" baseline="30000" dirty="0">
              <a:solidFill>
                <a:schemeClr val="tx1">
                  <a:lumMod val="95000"/>
                  <a:lumOff val="5000"/>
                </a:schemeClr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79" name="مربع نص 78"/>
          <p:cNvSpPr txBox="1"/>
          <p:nvPr/>
        </p:nvSpPr>
        <p:spPr>
          <a:xfrm>
            <a:off x="571309" y="5085184"/>
            <a:ext cx="1264387" cy="533471"/>
          </a:xfrm>
          <a:prstGeom prst="rect">
            <a:avLst/>
          </a:prstGeom>
          <a:noFill/>
          <a:ln>
            <a:noFill/>
          </a:ln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3600" b="1" baseline="30000" dirty="0" err="1" smtClean="0">
                <a:solidFill>
                  <a:srgbClr val="FF0000"/>
                </a:solidFill>
                <a:latin typeface="Hacen Egypt" pitchFamily="2" charset="-78"/>
                <a:cs typeface="+mj-cs"/>
              </a:rPr>
              <a:t>الاداب</a:t>
            </a:r>
            <a:endParaRPr lang="ar-SA" sz="3600" b="1" baseline="30000" dirty="0">
              <a:solidFill>
                <a:srgbClr val="FF0000"/>
              </a:solidFill>
              <a:latin typeface="Hacen Egypt" pitchFamily="2" charset="-78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41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6" dur="2000"/>
                                        <p:tgtEl>
                                          <p:spTgt spid="15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  <p:bldP spid="18438" grpId="0" animBg="1"/>
      <p:bldP spid="18439" grpId="0"/>
      <p:bldP spid="21" grpId="0"/>
      <p:bldP spid="68" grpId="0"/>
      <p:bldP spid="34" grpId="0"/>
      <p:bldP spid="35" grpId="0" animBg="1"/>
      <p:bldP spid="37" grpId="0"/>
      <p:bldP spid="38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9" grpId="0"/>
      <p:bldP spid="60" grpId="0"/>
      <p:bldP spid="61" grpId="0"/>
      <p:bldP spid="62" grpId="0"/>
      <p:bldP spid="63" grpId="0"/>
      <p:bldP spid="65" grpId="0"/>
      <p:bldP spid="70" grpId="0"/>
      <p:bldP spid="75" grpId="0" animBg="1"/>
      <p:bldP spid="76" grpId="0"/>
      <p:bldP spid="77" grpId="0"/>
      <p:bldP spid="78" grpId="0"/>
      <p:bldP spid="7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جسم مشطوف الحواف 3"/>
          <p:cNvSpPr/>
          <p:nvPr/>
        </p:nvSpPr>
        <p:spPr>
          <a:xfrm>
            <a:off x="7523634" y="404664"/>
            <a:ext cx="1472729" cy="998984"/>
          </a:xfrm>
          <a:prstGeom prst="beve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34628" y="332656"/>
            <a:ext cx="728900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bg1"/>
                </a:solidFill>
              </a:rPr>
              <a:t>تضم مدرسة 3 صفوف دراسية ، ويبلغ عدد الطلاب فيها (240) طالب</a:t>
            </a:r>
          </a:p>
          <a:p>
            <a:pPr algn="ctr"/>
            <a:r>
              <a:rPr lang="ar-SA" sz="2400" b="1" dirty="0" smtClean="0">
                <a:solidFill>
                  <a:schemeClr val="bg1"/>
                </a:solidFill>
              </a:rPr>
              <a:t>، فإذا كانت زاوية قطاع الصف الثاني عشر 90 </a:t>
            </a:r>
            <a:r>
              <a:rPr lang="ar-SA" sz="2400" b="1" baseline="30000" dirty="0" smtClean="0">
                <a:solidFill>
                  <a:schemeClr val="bg1"/>
                </a:solidFill>
              </a:rPr>
              <a:t>5</a:t>
            </a:r>
            <a:r>
              <a:rPr lang="ar-SA" sz="2400" b="1" dirty="0" smtClean="0">
                <a:solidFill>
                  <a:schemeClr val="bg1"/>
                </a:solidFill>
              </a:rPr>
              <a:t>، وزاوية قطاع الصف العاشر  150 </a:t>
            </a:r>
            <a:r>
              <a:rPr lang="ar-SA" sz="2400" b="1" baseline="30000" dirty="0" smtClean="0">
                <a:solidFill>
                  <a:schemeClr val="bg1"/>
                </a:solidFill>
              </a:rPr>
              <a:t>5</a:t>
            </a:r>
            <a:r>
              <a:rPr lang="ar-SA" sz="2400" b="1" dirty="0" smtClean="0">
                <a:solidFill>
                  <a:schemeClr val="bg1"/>
                </a:solidFill>
              </a:rPr>
              <a:t>، جد عدد طلاب الصف الثامن ؟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7478250" y="260648"/>
            <a:ext cx="144085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4400" b="1" dirty="0" smtClean="0">
                <a:solidFill>
                  <a:srgbClr val="FFFF00"/>
                </a:solidFill>
              </a:rPr>
              <a:t>سؤال:</a:t>
            </a:r>
            <a:endParaRPr lang="en-US" sz="4400" b="1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596336" y="1484784"/>
            <a:ext cx="1440855" cy="89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3600" b="1" u="sng" dirty="0" smtClean="0"/>
              <a:t>الحل:</a:t>
            </a:r>
            <a:endParaRPr lang="en-US" sz="3600" b="1" u="sng" dirty="0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3419872" y="1844824"/>
            <a:ext cx="4548839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2800" b="1" dirty="0" smtClean="0"/>
              <a:t>نجد اولا زاوية قطاع الصف الثامن</a:t>
            </a:r>
            <a:endParaRPr lang="en-US" sz="2800" b="1" dirty="0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5148065" y="2245357"/>
            <a:ext cx="3672407" cy="89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2800" b="1" dirty="0" smtClean="0">
                <a:solidFill>
                  <a:srgbClr val="FFFF00"/>
                </a:solidFill>
              </a:rPr>
              <a:t> زاوية قطاع الصف الثامن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1691680" y="2276872"/>
            <a:ext cx="3672407" cy="89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2800" b="1" dirty="0" smtClean="0">
                <a:solidFill>
                  <a:srgbClr val="FFFF00"/>
                </a:solidFill>
              </a:rPr>
              <a:t> = 360 – ( 150+90)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844080" y="2677405"/>
            <a:ext cx="3672407" cy="89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2800" b="1" dirty="0" smtClean="0">
                <a:solidFill>
                  <a:srgbClr val="FFFF00"/>
                </a:solidFill>
              </a:rPr>
              <a:t> = 360 –  240 = 120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15" name="Rounded Rectangle 6"/>
          <p:cNvSpPr/>
          <p:nvPr/>
        </p:nvSpPr>
        <p:spPr>
          <a:xfrm>
            <a:off x="5763592" y="3284984"/>
            <a:ext cx="2304256" cy="1023630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000" b="1" dirty="0" smtClean="0">
                <a:solidFill>
                  <a:srgbClr val="FFFF00"/>
                </a:solidFill>
                <a:latin typeface="Hacen Egypt" pitchFamily="2" charset="-78"/>
                <a:cs typeface="+mj-cs"/>
              </a:rPr>
              <a:t>زاوية القطاع الدائري =</a:t>
            </a:r>
            <a:endParaRPr lang="ar-SA" sz="2000" b="1" dirty="0">
              <a:solidFill>
                <a:srgbClr val="FFFF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16" name="Rounded Rectangle 6"/>
          <p:cNvSpPr/>
          <p:nvPr/>
        </p:nvSpPr>
        <p:spPr>
          <a:xfrm>
            <a:off x="1340134" y="3061201"/>
            <a:ext cx="4672026" cy="1303903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u="sng" dirty="0" smtClean="0">
                <a:solidFill>
                  <a:srgbClr val="FFFF00"/>
                </a:solidFill>
                <a:latin typeface="Hacen Egypt" pitchFamily="2" charset="-78"/>
                <a:cs typeface="+mj-cs"/>
              </a:rPr>
              <a:t>عدد عناصر القطاع × </a:t>
            </a:r>
            <a:r>
              <a:rPr lang="ar-SA" sz="2400" b="1" u="sng" baseline="30000" dirty="0" smtClean="0">
                <a:solidFill>
                  <a:srgbClr val="FFFF00"/>
                </a:solidFill>
                <a:latin typeface="Hacen Egypt" pitchFamily="2" charset="-78"/>
                <a:cs typeface="+mj-cs"/>
              </a:rPr>
              <a:t>5</a:t>
            </a:r>
            <a:r>
              <a:rPr lang="ar-SA" sz="2400" b="1" u="sng" dirty="0" smtClean="0">
                <a:solidFill>
                  <a:srgbClr val="FFFF00"/>
                </a:solidFill>
                <a:latin typeface="Hacen Egypt" pitchFamily="2" charset="-78"/>
                <a:cs typeface="+mj-cs"/>
              </a:rPr>
              <a:t>360</a:t>
            </a:r>
            <a:endParaRPr lang="ar-SA" sz="2400" b="1" u="sng" dirty="0">
              <a:solidFill>
                <a:srgbClr val="FFFF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17" name="Rounded Rectangle 6"/>
          <p:cNvSpPr/>
          <p:nvPr/>
        </p:nvSpPr>
        <p:spPr>
          <a:xfrm>
            <a:off x="3203848" y="3493249"/>
            <a:ext cx="1944216" cy="1303903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rgbClr val="FFFF00"/>
                </a:solidFill>
                <a:latin typeface="Hacen Egypt" pitchFamily="2" charset="-78"/>
                <a:cs typeface="+mj-cs"/>
              </a:rPr>
              <a:t>العدد الكلي</a:t>
            </a:r>
            <a:endParaRPr lang="ar-SA" sz="2400" b="1" dirty="0">
              <a:solidFill>
                <a:srgbClr val="FFFF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18" name="Rounded Rectangle 6"/>
          <p:cNvSpPr/>
          <p:nvPr/>
        </p:nvSpPr>
        <p:spPr>
          <a:xfrm>
            <a:off x="5940152" y="4437112"/>
            <a:ext cx="1404156" cy="447565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800" b="1" dirty="0">
                <a:solidFill>
                  <a:srgbClr val="FFFF00"/>
                </a:solidFill>
                <a:latin typeface="Hacen Egypt" pitchFamily="2" charset="-78"/>
                <a:cs typeface="+mj-cs"/>
              </a:rPr>
              <a:t> </a:t>
            </a:r>
            <a:r>
              <a:rPr lang="ar-SA" sz="2800" b="1" dirty="0" smtClean="0">
                <a:solidFill>
                  <a:srgbClr val="FFFF00"/>
                </a:solidFill>
                <a:latin typeface="Hacen Egypt" pitchFamily="2" charset="-78"/>
                <a:cs typeface="+mj-cs"/>
              </a:rPr>
              <a:t>                  120 =</a:t>
            </a:r>
            <a:endParaRPr lang="ar-SA" sz="2800" b="1" dirty="0">
              <a:solidFill>
                <a:srgbClr val="FFFF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19" name="Rounded Rectangle 6"/>
          <p:cNvSpPr/>
          <p:nvPr/>
        </p:nvSpPr>
        <p:spPr>
          <a:xfrm>
            <a:off x="1660710" y="4069313"/>
            <a:ext cx="4672026" cy="1303903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u="sng" dirty="0" smtClean="0">
                <a:solidFill>
                  <a:srgbClr val="FFFF00"/>
                </a:solidFill>
                <a:latin typeface="Hacen Egypt" pitchFamily="2" charset="-78"/>
                <a:cs typeface="+mj-cs"/>
              </a:rPr>
              <a:t>عدد طلاب الثامن× </a:t>
            </a:r>
            <a:r>
              <a:rPr lang="ar-SA" sz="2400" b="1" u="sng" baseline="30000" dirty="0" smtClean="0">
                <a:solidFill>
                  <a:srgbClr val="FFFF00"/>
                </a:solidFill>
                <a:latin typeface="Hacen Egypt" pitchFamily="2" charset="-78"/>
                <a:cs typeface="+mj-cs"/>
              </a:rPr>
              <a:t>5</a:t>
            </a:r>
            <a:r>
              <a:rPr lang="ar-SA" sz="2400" b="1" u="sng" dirty="0" smtClean="0">
                <a:solidFill>
                  <a:srgbClr val="FFFF00"/>
                </a:solidFill>
                <a:latin typeface="Hacen Egypt" pitchFamily="2" charset="-78"/>
                <a:cs typeface="+mj-cs"/>
              </a:rPr>
              <a:t>360</a:t>
            </a:r>
            <a:endParaRPr lang="ar-SA" sz="2400" b="1" u="sng" dirty="0">
              <a:solidFill>
                <a:srgbClr val="FFFF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20" name="Rounded Rectangle 6"/>
          <p:cNvSpPr/>
          <p:nvPr/>
        </p:nvSpPr>
        <p:spPr>
          <a:xfrm>
            <a:off x="3524424" y="4501361"/>
            <a:ext cx="1944216" cy="1303903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800" b="1" dirty="0" smtClean="0">
                <a:solidFill>
                  <a:srgbClr val="FFFF00"/>
                </a:solidFill>
                <a:latin typeface="Hacen Egypt" pitchFamily="2" charset="-78"/>
                <a:cs typeface="+mj-cs"/>
              </a:rPr>
              <a:t>240</a:t>
            </a:r>
            <a:endParaRPr lang="ar-SA" sz="2800" b="1" dirty="0">
              <a:solidFill>
                <a:srgbClr val="FFFF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2010565" y="4365609"/>
            <a:ext cx="1409307" cy="807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2800" b="1" u="sng" dirty="0" smtClean="0">
                <a:solidFill>
                  <a:schemeClr val="bg1"/>
                </a:solidFill>
              </a:rPr>
              <a:t>بالضرب</a:t>
            </a:r>
          </a:p>
          <a:p>
            <a:pPr algn="ctr"/>
            <a:r>
              <a:rPr lang="ar-SA" sz="2800" b="1" u="sng" dirty="0" smtClean="0">
                <a:solidFill>
                  <a:schemeClr val="bg1"/>
                </a:solidFill>
              </a:rPr>
              <a:t> التبادلي</a:t>
            </a:r>
            <a:endParaRPr lang="en-US" sz="2800" b="1" u="sng" dirty="0">
              <a:solidFill>
                <a:schemeClr val="bg1"/>
              </a:solidFill>
            </a:endParaRP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4355977" y="5125677"/>
            <a:ext cx="3672407" cy="89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2800" b="1" dirty="0" smtClean="0">
                <a:solidFill>
                  <a:srgbClr val="FFFF00"/>
                </a:solidFill>
              </a:rPr>
              <a:t> 120 ×240 = 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1763688" y="5125677"/>
            <a:ext cx="3672407" cy="89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2800" b="1" dirty="0" smtClean="0">
                <a:solidFill>
                  <a:srgbClr val="FFFF00"/>
                </a:solidFill>
              </a:rPr>
              <a:t> عدد طلاب الثامن × 360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5436097" y="5949280"/>
            <a:ext cx="3672407" cy="89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2800" b="1" dirty="0" smtClean="0">
                <a:solidFill>
                  <a:srgbClr val="FFFF00"/>
                </a:solidFill>
              </a:rPr>
              <a:t> عدد طلاب الثامن =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25" name="Rectangle 7"/>
          <p:cNvSpPr>
            <a:spLocks noChangeArrowheads="1"/>
          </p:cNvSpPr>
          <p:nvPr/>
        </p:nvSpPr>
        <p:spPr bwMode="auto">
          <a:xfrm>
            <a:off x="7634417" y="5237199"/>
            <a:ext cx="1364692" cy="712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b="1" u="sng" dirty="0" smtClean="0">
                <a:solidFill>
                  <a:srgbClr val="C00000"/>
                </a:solidFill>
              </a:rPr>
              <a:t> نقسم الطرفين على 360</a:t>
            </a:r>
            <a:endParaRPr lang="en-US" b="1" u="sng" dirty="0">
              <a:solidFill>
                <a:srgbClr val="C00000"/>
              </a:solidFill>
            </a:endParaRP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3563889" y="5773749"/>
            <a:ext cx="3240359" cy="89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2800" b="1" u="sng" dirty="0" smtClean="0">
                <a:solidFill>
                  <a:srgbClr val="FFFF00"/>
                </a:solidFill>
              </a:rPr>
              <a:t> 120 ×240  </a:t>
            </a:r>
            <a:endParaRPr lang="en-US" sz="2800" b="1" u="sng" dirty="0">
              <a:solidFill>
                <a:srgbClr val="FFFF00"/>
              </a:solidFill>
            </a:endParaRPr>
          </a:p>
        </p:txBody>
      </p:sp>
      <p:sp>
        <p:nvSpPr>
          <p:cNvPr id="27" name="Rounded Rectangle 6"/>
          <p:cNvSpPr/>
          <p:nvPr/>
        </p:nvSpPr>
        <p:spPr>
          <a:xfrm>
            <a:off x="4211961" y="5941521"/>
            <a:ext cx="1296145" cy="1303903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rgbClr val="FFFF00"/>
                </a:solidFill>
                <a:latin typeface="Hacen Egypt" pitchFamily="2" charset="-78"/>
                <a:cs typeface="+mj-cs"/>
              </a:rPr>
              <a:t>360</a:t>
            </a:r>
            <a:endParaRPr lang="ar-SA" sz="2400" b="1" dirty="0">
              <a:solidFill>
                <a:srgbClr val="FFFF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28" name="Rounded Rectangle 6"/>
          <p:cNvSpPr/>
          <p:nvPr/>
        </p:nvSpPr>
        <p:spPr>
          <a:xfrm>
            <a:off x="2411761" y="6021288"/>
            <a:ext cx="1791882" cy="576064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800" b="1" dirty="0" smtClean="0">
                <a:solidFill>
                  <a:srgbClr val="FFFF00"/>
                </a:solidFill>
                <a:latin typeface="Hacen Egypt" pitchFamily="2" charset="-78"/>
                <a:cs typeface="+mj-cs"/>
              </a:rPr>
              <a:t>=80 طالبا</a:t>
            </a:r>
            <a:endParaRPr lang="ar-SA" sz="2800" b="1" dirty="0">
              <a:solidFill>
                <a:srgbClr val="FFFF00"/>
              </a:solidFill>
              <a:latin typeface="Hacen Egypt" pitchFamily="2" charset="-78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74235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/>
      <p:bldP spid="8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شرح على شكل سحابة 1"/>
          <p:cNvSpPr/>
          <p:nvPr/>
        </p:nvSpPr>
        <p:spPr>
          <a:xfrm>
            <a:off x="5248075" y="183341"/>
            <a:ext cx="3600399" cy="1561748"/>
          </a:xfrm>
          <a:prstGeom prst="cloudCallout">
            <a:avLst>
              <a:gd name="adj1" fmla="val -20833"/>
              <a:gd name="adj2" fmla="val 4298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 rot="10800000" flipH="1" flipV="1">
            <a:off x="5364088" y="97748"/>
            <a:ext cx="3062685" cy="123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ar-SA" sz="4400" b="1" dirty="0" smtClean="0">
                <a:solidFill>
                  <a:srgbClr val="FF3300"/>
                </a:solidFill>
              </a:rPr>
              <a:t>مهمة تعليمية1</a:t>
            </a:r>
            <a:endParaRPr lang="ar-SA" sz="4400" b="1" dirty="0">
              <a:solidFill>
                <a:srgbClr val="FF3300"/>
              </a:solidFill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3038475"/>
            <a:ext cx="412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ar-SA" sz="1400">
                <a:latin typeface="Wingdings 2" pitchFamily="18" charset="2"/>
                <a:ea typeface="Times New Roman" pitchFamily="18" charset="0"/>
                <a:cs typeface="Simplified Arabic" pitchFamily="2" charset="-78"/>
              </a:rPr>
              <a:t>    </a:t>
            </a:r>
            <a:endParaRPr lang="ar-SA">
              <a:ea typeface="Times New Roman" pitchFamily="18" charset="0"/>
              <a:cs typeface="Simplified Arabic" pitchFamily="2" charset="-78"/>
            </a:endParaRPr>
          </a:p>
        </p:txBody>
      </p:sp>
      <p:sp>
        <p:nvSpPr>
          <p:cNvPr id="37" name="مستطيل 36"/>
          <p:cNvSpPr/>
          <p:nvPr/>
        </p:nvSpPr>
        <p:spPr>
          <a:xfrm>
            <a:off x="2339752" y="1844824"/>
            <a:ext cx="659856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4000" dirty="0" smtClean="0"/>
              <a:t>في الجدول التالي يمثل النشاطات التي تنفذها مؤسسة شبابية مثل البيانات بالقطاعات الدائرية</a:t>
            </a:r>
            <a:endParaRPr lang="ar-SA" sz="4000" dirty="0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005065"/>
            <a:ext cx="7256806" cy="1656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20521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0483" grpId="0"/>
      <p:bldP spid="3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شرح على شكل سحابة 1"/>
          <p:cNvSpPr/>
          <p:nvPr/>
        </p:nvSpPr>
        <p:spPr>
          <a:xfrm>
            <a:off x="5248075" y="183341"/>
            <a:ext cx="3600399" cy="1561748"/>
          </a:xfrm>
          <a:prstGeom prst="cloudCallout">
            <a:avLst>
              <a:gd name="adj1" fmla="val -20833"/>
              <a:gd name="adj2" fmla="val 4298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 rot="10800000" flipH="1" flipV="1">
            <a:off x="5364088" y="97748"/>
            <a:ext cx="3062685" cy="123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ar-SA" sz="4400" b="1" dirty="0" smtClean="0">
                <a:solidFill>
                  <a:srgbClr val="FF3300"/>
                </a:solidFill>
              </a:rPr>
              <a:t>مهمة تعليمية2</a:t>
            </a:r>
            <a:endParaRPr lang="ar-SA" sz="4400" b="1" dirty="0">
              <a:solidFill>
                <a:srgbClr val="FF3300"/>
              </a:solidFill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3038475"/>
            <a:ext cx="412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ar-SA" sz="1400">
                <a:latin typeface="Wingdings 2" pitchFamily="18" charset="2"/>
                <a:ea typeface="Times New Roman" pitchFamily="18" charset="0"/>
                <a:cs typeface="Simplified Arabic" pitchFamily="2" charset="-78"/>
              </a:rPr>
              <a:t>    </a:t>
            </a:r>
            <a:endParaRPr lang="ar-SA">
              <a:ea typeface="Times New Roman" pitchFamily="18" charset="0"/>
              <a:cs typeface="Simplified Arabic" pitchFamily="2" charset="-78"/>
            </a:endParaRPr>
          </a:p>
        </p:txBody>
      </p:sp>
      <p:sp>
        <p:nvSpPr>
          <p:cNvPr id="37" name="مستطيل 36"/>
          <p:cNvSpPr/>
          <p:nvPr/>
        </p:nvSpPr>
        <p:spPr>
          <a:xfrm>
            <a:off x="179512" y="1731580"/>
            <a:ext cx="833571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4000" dirty="0" smtClean="0">
                <a:solidFill>
                  <a:schemeClr val="accent2">
                    <a:lumMod val="50000"/>
                  </a:schemeClr>
                </a:solidFill>
              </a:rPr>
              <a:t>بلغ عدد مشجعي فريق كرة قدم في 5 مباريات 4800 متفرج ، فإذا مثلت أعداد مشجعي الفريق في المباريات الخمس بطريقة القطاعات الدائرية ، فكانت زاوية القطاع الذي يمثل عدد مشجعي الفريق في المباراة الرابعة 120 درجة ، فما عدد مشجعي الفريق في تلك المباراة؟</a:t>
            </a:r>
            <a:endParaRPr lang="ar-SA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مربع نص 6">
            <a:hlinkClick r:id="rId3"/>
          </p:cNvPr>
          <p:cNvSpPr txBox="1"/>
          <p:nvPr/>
        </p:nvSpPr>
        <p:spPr>
          <a:xfrm>
            <a:off x="0" y="6688723"/>
            <a:ext cx="912429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3"/>
              </a:rPr>
              <a:t>امتحان ثامن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07885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0483" grpId="0"/>
      <p:bldP spid="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832648" cy="1143000"/>
          </a:xfrm>
        </p:spPr>
        <p:txBody>
          <a:bodyPr/>
          <a:lstStyle/>
          <a:p>
            <a:r>
              <a:rPr lang="ar-SA" sz="4800" b="1" dirty="0" smtClean="0">
                <a:solidFill>
                  <a:srgbClr val="FF3300"/>
                </a:solidFill>
              </a:rPr>
              <a:t>مع تمنياتنا لكم بالتوفيق</a:t>
            </a:r>
            <a:endParaRPr lang="ar-SA" sz="4800" b="1" dirty="0">
              <a:solidFill>
                <a:srgbClr val="FF33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239960" y="2708920"/>
            <a:ext cx="6500392" cy="3168352"/>
          </a:xfrm>
        </p:spPr>
        <p:txBody>
          <a:bodyPr>
            <a:noAutofit/>
          </a:bodyPr>
          <a:lstStyle/>
          <a:p>
            <a:r>
              <a:rPr lang="ar-SA" sz="4800" b="1" dirty="0" smtClean="0">
                <a:solidFill>
                  <a:schemeClr val="tx2"/>
                </a:solidFill>
              </a:rPr>
              <a:t>الاستاذ ايمن الصالحي    </a:t>
            </a:r>
          </a:p>
          <a:p>
            <a:r>
              <a:rPr lang="ar-SA" sz="4800" b="1" dirty="0" smtClean="0">
                <a:solidFill>
                  <a:schemeClr val="tx2"/>
                </a:solidFill>
              </a:rPr>
              <a:t> مدير المدرسة: عصام دبابسة</a:t>
            </a:r>
          </a:p>
          <a:p>
            <a:pPr algn="ctr"/>
            <a:r>
              <a:rPr lang="ar-SA" sz="4800" b="1" dirty="0" smtClean="0">
                <a:solidFill>
                  <a:schemeClr val="tx2"/>
                </a:solidFill>
              </a:rPr>
              <a:t>مدرسة الكندي الثانوية</a:t>
            </a:r>
          </a:p>
          <a:p>
            <a:pPr marL="0" indent="0" algn="ctr">
              <a:buNone/>
            </a:pPr>
            <a:endParaRPr lang="ar-SA" sz="4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026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63" y="1454919"/>
            <a:ext cx="7921277" cy="1470025"/>
          </a:xfrm>
        </p:spPr>
        <p:txBody>
          <a:bodyPr>
            <a:noAutofit/>
          </a:bodyPr>
          <a:lstStyle/>
          <a:p>
            <a:r>
              <a:rPr lang="ar-SA" sz="5400" b="1" dirty="0" smtClean="0"/>
              <a:t>تمثيل البيانات</a:t>
            </a:r>
            <a:br>
              <a:rPr lang="ar-SA" sz="5400" b="1" dirty="0" smtClean="0"/>
            </a:br>
            <a:r>
              <a:rPr lang="ar-SA" sz="5400" b="1" dirty="0" smtClean="0"/>
              <a:t> بطريقة القطاعات الدائرية</a:t>
            </a:r>
            <a:endParaRPr lang="en-US" sz="54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15816" y="3140000"/>
            <a:ext cx="3169096" cy="1081088"/>
          </a:xfrm>
        </p:spPr>
        <p:txBody>
          <a:bodyPr>
            <a:normAutofit/>
          </a:bodyPr>
          <a:lstStyle/>
          <a:p>
            <a:r>
              <a:rPr lang="ar-SA" sz="4800" b="1" dirty="0" smtClean="0">
                <a:solidFill>
                  <a:srgbClr val="FF0000"/>
                </a:solidFill>
              </a:rPr>
              <a:t> </a:t>
            </a:r>
            <a:r>
              <a:rPr lang="ar-SA" sz="4800" b="1" dirty="0">
                <a:solidFill>
                  <a:srgbClr val="FF0000"/>
                </a:solidFill>
              </a:rPr>
              <a:t>أيمن الصالحي</a:t>
            </a:r>
          </a:p>
          <a:p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396547" y="4940646"/>
            <a:ext cx="4119669" cy="936625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  <a:extLst/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ar-SA" sz="4000" b="1" dirty="0"/>
              <a:t>مدرسة </a:t>
            </a:r>
            <a:r>
              <a:rPr lang="ar-SA" sz="4000" b="1" dirty="0" smtClean="0"/>
              <a:t>الكندي الثانوية</a:t>
            </a:r>
            <a:endParaRPr lang="en-US" sz="40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970806" y="4005064"/>
            <a:ext cx="6913562" cy="1081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3716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8288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2860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7432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2004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6576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ar-SA" sz="4800" b="1" dirty="0" smtClean="0">
                <a:solidFill>
                  <a:schemeClr val="tx2"/>
                </a:solidFill>
              </a:rPr>
              <a:t>الصف الثامن الاساسي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6012160" y="3311406"/>
            <a:ext cx="17588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u="sng" dirty="0"/>
              <a:t>اعداد الأستاذ </a:t>
            </a:r>
            <a:endParaRPr lang="ar-SA" sz="2800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  <p:bldP spid="2052" grpId="0"/>
      <p:bldP spid="10" grpId="0" build="p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تمرير أفقي 2"/>
          <p:cNvSpPr/>
          <p:nvPr/>
        </p:nvSpPr>
        <p:spPr>
          <a:xfrm>
            <a:off x="899592" y="116632"/>
            <a:ext cx="6984776" cy="1368450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" name="شكل بيضاوي 1"/>
          <p:cNvSpPr/>
          <p:nvPr/>
        </p:nvSpPr>
        <p:spPr>
          <a:xfrm>
            <a:off x="6588224" y="1772816"/>
            <a:ext cx="2088232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302375" y="1565275"/>
            <a:ext cx="2590800" cy="1143000"/>
          </a:xfrm>
        </p:spPr>
        <p:txBody>
          <a:bodyPr/>
          <a:lstStyle/>
          <a:p>
            <a:r>
              <a:rPr lang="ar-SA" b="1" dirty="0">
                <a:solidFill>
                  <a:srgbClr val="FF3300"/>
                </a:solidFill>
              </a:rPr>
              <a:t>الاهداف</a:t>
            </a: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2780928"/>
            <a:ext cx="8516938" cy="2519363"/>
          </a:xfrm>
          <a:noFill/>
          <a:ln w="76200" cmpd="tri">
            <a:noFill/>
            <a:miter lim="800000"/>
            <a:headEnd/>
            <a:tailEnd/>
          </a:ln>
        </p:spPr>
        <p:txBody>
          <a:bodyPr>
            <a:normAutofit fontScale="85000" lnSpcReduction="10000"/>
          </a:bodyPr>
          <a:lstStyle/>
          <a:p>
            <a:r>
              <a:rPr lang="ar-SA" sz="3600" b="1" dirty="0"/>
              <a:t>أن </a:t>
            </a:r>
            <a:r>
              <a:rPr lang="ar-SA" sz="3600" b="1" dirty="0" smtClean="0"/>
              <a:t>يتعرف طريقة تمثيل البيانات بالقطاعات الدائرية</a:t>
            </a:r>
            <a:endParaRPr lang="ar-SA" sz="3600" b="1" dirty="0"/>
          </a:p>
          <a:p>
            <a:r>
              <a:rPr lang="ar-SA" sz="3600" b="1" dirty="0"/>
              <a:t>أن </a:t>
            </a:r>
            <a:r>
              <a:rPr lang="ar-SA" sz="3600" b="1" dirty="0" smtClean="0"/>
              <a:t>يمثل الطالب البيانات الاحصائية بطريقة القطاعات الدائرية</a:t>
            </a:r>
            <a:endParaRPr lang="ar-SA" sz="3600" b="1" dirty="0"/>
          </a:p>
          <a:p>
            <a:r>
              <a:rPr lang="ar-SA" sz="3600" b="1" dirty="0"/>
              <a:t>أن </a:t>
            </a:r>
            <a:r>
              <a:rPr lang="ar-SA" sz="3600" b="1" dirty="0" smtClean="0"/>
              <a:t>يفسر الطالب بيانات احصائية ممثلة بالقطاعات الدائرية</a:t>
            </a:r>
          </a:p>
          <a:p>
            <a:r>
              <a:rPr lang="ar-SA" sz="3600" b="1" dirty="0" smtClean="0"/>
              <a:t>أن يوظف طريقة القطاعات الدائرية في حل تمارين ومسائل منتمية  </a:t>
            </a:r>
            <a:endParaRPr lang="en-US" sz="3600" b="1" dirty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250825" y="2603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4400" b="1" dirty="0" smtClean="0">
                <a:solidFill>
                  <a:srgbClr val="FF3300"/>
                </a:solidFill>
              </a:rPr>
              <a:t>التمثيل بطريقة القطاعات الدائرية</a:t>
            </a:r>
            <a:endParaRPr lang="en-US" sz="4400" b="1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  <p:bldP spid="16386" grpId="0"/>
      <p:bldP spid="16387" grpId="0" build="p"/>
      <p:bldP spid="1638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مربع نص 56"/>
          <p:cNvSpPr txBox="1"/>
          <p:nvPr/>
        </p:nvSpPr>
        <p:spPr>
          <a:xfrm>
            <a:off x="6372200" y="836712"/>
            <a:ext cx="1828765" cy="533471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400" b="1" dirty="0" smtClean="0">
                <a:latin typeface="Hacen Egypt" pitchFamily="2" charset="-78"/>
                <a:cs typeface="+mj-cs"/>
              </a:rPr>
              <a:t>التمثيل بالصور</a:t>
            </a:r>
            <a:endParaRPr lang="ar-SA" sz="24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76" name="مربع نص 75"/>
          <p:cNvSpPr txBox="1"/>
          <p:nvPr/>
        </p:nvSpPr>
        <p:spPr>
          <a:xfrm>
            <a:off x="0" y="169677"/>
            <a:ext cx="8892480" cy="59502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162553" tIns="81276" rIns="162553" bIns="81276" rtlCol="1">
            <a:spAutoFit/>
          </a:bodyPr>
          <a:lstStyle/>
          <a:p>
            <a:pPr algn="ctr"/>
            <a:r>
              <a:rPr lang="ar-SA" sz="2800" b="1" dirty="0" smtClean="0">
                <a:latin typeface="Hacen Egypt" pitchFamily="2" charset="-78"/>
                <a:cs typeface="+mj-cs"/>
              </a:rPr>
              <a:t> بعض طرق تمثيل البيانات الاحصائية التي مرت معك في الصفوف السابقة</a:t>
            </a:r>
          </a:p>
        </p:txBody>
      </p:sp>
      <p:sp>
        <p:nvSpPr>
          <p:cNvPr id="80" name="مربع نص 79"/>
          <p:cNvSpPr txBox="1"/>
          <p:nvPr/>
        </p:nvSpPr>
        <p:spPr>
          <a:xfrm>
            <a:off x="467544" y="6351913"/>
            <a:ext cx="7416825" cy="533471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400" b="1" dirty="0" smtClean="0">
                <a:latin typeface="Hacen Egypt" pitchFamily="2" charset="-78"/>
                <a:cs typeface="+mj-cs"/>
              </a:rPr>
              <a:t>وسوف نتعرف في هذا الصف على التمثيل بالقطاعات الدائرية</a:t>
            </a:r>
            <a:endParaRPr lang="ar-SA" sz="24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1179240" y="836712"/>
            <a:ext cx="2096616" cy="533471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400" b="1" dirty="0" smtClean="0">
                <a:latin typeface="Hacen Egypt" pitchFamily="2" charset="-78"/>
                <a:cs typeface="+mj-cs"/>
              </a:rPr>
              <a:t>التمثيل بالخطوط</a:t>
            </a:r>
            <a:endParaRPr lang="ar-SA" sz="24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6084168" y="3573016"/>
            <a:ext cx="2096616" cy="533471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400" b="1" dirty="0" smtClean="0">
                <a:latin typeface="Hacen Egypt" pitchFamily="2" charset="-78"/>
                <a:cs typeface="+mj-cs"/>
              </a:rPr>
              <a:t>التمثيل </a:t>
            </a:r>
            <a:r>
              <a:rPr lang="ar-SA" sz="2400" b="1" dirty="0" err="1" smtClean="0">
                <a:latin typeface="Hacen Egypt" pitchFamily="2" charset="-78"/>
                <a:cs typeface="+mj-cs"/>
              </a:rPr>
              <a:t>بالاعمدة</a:t>
            </a:r>
            <a:endParaRPr lang="ar-SA" sz="24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33" name="مربع نص 32"/>
          <p:cNvSpPr txBox="1"/>
          <p:nvPr/>
        </p:nvSpPr>
        <p:spPr>
          <a:xfrm>
            <a:off x="611560" y="3645024"/>
            <a:ext cx="2925757" cy="533471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400" b="1" dirty="0" smtClean="0">
                <a:latin typeface="Hacen Egypt" pitchFamily="2" charset="-78"/>
                <a:cs typeface="+mj-cs"/>
              </a:rPr>
              <a:t>التمثيل </a:t>
            </a:r>
            <a:r>
              <a:rPr lang="ar-SA" sz="2400" b="1" dirty="0" err="1" smtClean="0">
                <a:latin typeface="Hacen Egypt" pitchFamily="2" charset="-78"/>
                <a:cs typeface="+mj-cs"/>
              </a:rPr>
              <a:t>بالاعمدة</a:t>
            </a:r>
            <a:r>
              <a:rPr lang="ar-SA" sz="2400" b="1" dirty="0" smtClean="0">
                <a:latin typeface="Hacen Egypt" pitchFamily="2" charset="-78"/>
                <a:cs typeface="+mj-cs"/>
              </a:rPr>
              <a:t> المزدوجة</a:t>
            </a:r>
            <a:endParaRPr lang="ar-SA" sz="2400" b="1" baseline="30000" dirty="0">
              <a:latin typeface="Hacen Egypt" pitchFamily="2" charset="-78"/>
              <a:cs typeface="+mj-cs"/>
            </a:endParaRPr>
          </a:p>
        </p:txBody>
      </p:sp>
      <p:pic>
        <p:nvPicPr>
          <p:cNvPr id="16386" name="Picture 2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077072"/>
            <a:ext cx="3384376" cy="2131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963" y="1340768"/>
            <a:ext cx="3301170" cy="2127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0380" y="1424048"/>
            <a:ext cx="3603341" cy="1860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90" name="Picture 6" descr="ضم المجموعتين معا في تمثيل بالأعمدة المزدوجة ثم صف بيانات التمثيل بجملة أو  جملتين. - المحيط التعليمي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158496"/>
            <a:ext cx="3517084" cy="20068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مربع نص 6">
            <a:hlinkClick r:id="rId3"/>
          </p:cNvPr>
          <p:cNvSpPr txBox="1"/>
          <p:nvPr/>
        </p:nvSpPr>
        <p:spPr>
          <a:xfrm>
            <a:off x="0" y="6688723"/>
            <a:ext cx="912429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3"/>
              </a:rPr>
              <a:t>امتحان ثامن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443046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43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76" grpId="0" animBg="1"/>
      <p:bldP spid="80" grpId="0"/>
      <p:bldP spid="31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4" name="شكل بيضاوي 9223"/>
          <p:cNvSpPr/>
          <p:nvPr/>
        </p:nvSpPr>
        <p:spPr>
          <a:xfrm>
            <a:off x="3275856" y="260648"/>
            <a:ext cx="2708176" cy="86409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/>
          <p:cNvSpPr txBox="1"/>
          <p:nvPr/>
        </p:nvSpPr>
        <p:spPr>
          <a:xfrm>
            <a:off x="2987824" y="404664"/>
            <a:ext cx="2852192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الدائرة وعناصرها 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4" name="شكل بيضاوي 3"/>
          <p:cNvSpPr/>
          <p:nvPr/>
        </p:nvSpPr>
        <p:spPr>
          <a:xfrm>
            <a:off x="683568" y="1821076"/>
            <a:ext cx="3168352" cy="29760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مربع نص 28"/>
          <p:cNvSpPr txBox="1"/>
          <p:nvPr/>
        </p:nvSpPr>
        <p:spPr>
          <a:xfrm>
            <a:off x="6020544" y="1537829"/>
            <a:ext cx="2852192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مركز الدائرة   (م) 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grpSp>
        <p:nvGrpSpPr>
          <p:cNvPr id="9225" name="مجموعة 9224"/>
          <p:cNvGrpSpPr/>
          <p:nvPr/>
        </p:nvGrpSpPr>
        <p:grpSpPr>
          <a:xfrm>
            <a:off x="2123728" y="3183359"/>
            <a:ext cx="295274" cy="461665"/>
            <a:chOff x="3556646" y="4796273"/>
            <a:chExt cx="295274" cy="461665"/>
          </a:xfrm>
        </p:grpSpPr>
        <p:sp>
          <p:nvSpPr>
            <p:cNvPr id="6" name="شكل بيضاوي 5"/>
            <p:cNvSpPr/>
            <p:nvPr/>
          </p:nvSpPr>
          <p:spPr>
            <a:xfrm>
              <a:off x="3660470" y="4869160"/>
              <a:ext cx="47434" cy="7200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" name="مستطيل 8"/>
            <p:cNvSpPr/>
            <p:nvPr/>
          </p:nvSpPr>
          <p:spPr>
            <a:xfrm>
              <a:off x="3556646" y="4796273"/>
              <a:ext cx="29527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2400" b="1" dirty="0">
                  <a:solidFill>
                    <a:schemeClr val="bg1"/>
                  </a:solidFill>
                  <a:latin typeface="Hacen Egypt" pitchFamily="2" charset="-78"/>
                </a:rPr>
                <a:t>م</a:t>
              </a:r>
              <a:endParaRPr lang="ar-SA" sz="2400" dirty="0">
                <a:solidFill>
                  <a:schemeClr val="bg1"/>
                </a:solidFill>
              </a:endParaRPr>
            </a:p>
          </p:txBody>
        </p:sp>
      </p:grpSp>
      <p:sp>
        <p:nvSpPr>
          <p:cNvPr id="30" name="مربع نص 29"/>
          <p:cNvSpPr txBox="1"/>
          <p:nvPr/>
        </p:nvSpPr>
        <p:spPr>
          <a:xfrm>
            <a:off x="4312096" y="2473933"/>
            <a:ext cx="4580384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نصف قطر الدائرة   (</a:t>
            </a:r>
            <a:r>
              <a:rPr lang="ar-SA" sz="2800" b="1" dirty="0">
                <a:latin typeface="Hacen Egypt" pitchFamily="2" charset="-78"/>
              </a:rPr>
              <a:t>نق</a:t>
            </a:r>
            <a:r>
              <a:rPr lang="ar-SA" sz="2800" b="1" dirty="0" smtClean="0">
                <a:latin typeface="Hacen Egypt" pitchFamily="2" charset="-78"/>
                <a:cs typeface="+mj-cs"/>
              </a:rPr>
              <a:t>)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cxnSp>
        <p:nvCxnSpPr>
          <p:cNvPr id="15" name="رابط مستقيم 14"/>
          <p:cNvCxnSpPr/>
          <p:nvPr/>
        </p:nvCxnSpPr>
        <p:spPr>
          <a:xfrm flipV="1">
            <a:off x="2267744" y="2256912"/>
            <a:ext cx="1071891" cy="100015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مستطيل 21"/>
          <p:cNvSpPr/>
          <p:nvPr/>
        </p:nvSpPr>
        <p:spPr>
          <a:xfrm>
            <a:off x="2483768" y="2348880"/>
            <a:ext cx="4571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>
                <a:solidFill>
                  <a:schemeClr val="bg1"/>
                </a:solidFill>
                <a:latin typeface="Hacen Egypt" pitchFamily="2" charset="-78"/>
              </a:rPr>
              <a:t>نق</a:t>
            </a:r>
            <a:endParaRPr lang="ar-SA" sz="2400" dirty="0">
              <a:solidFill>
                <a:schemeClr val="bg1"/>
              </a:solidFill>
            </a:endParaRPr>
          </a:p>
        </p:txBody>
      </p:sp>
      <p:cxnSp>
        <p:nvCxnSpPr>
          <p:cNvPr id="9216" name="رابط مستقيم 9215"/>
          <p:cNvCxnSpPr/>
          <p:nvPr/>
        </p:nvCxnSpPr>
        <p:spPr>
          <a:xfrm flipH="1">
            <a:off x="683568" y="3284984"/>
            <a:ext cx="3168352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مربع نص 34"/>
          <p:cNvSpPr txBox="1"/>
          <p:nvPr/>
        </p:nvSpPr>
        <p:spPr>
          <a:xfrm>
            <a:off x="4860032" y="3554053"/>
            <a:ext cx="4004320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 قطر الدائرة   (</a:t>
            </a:r>
            <a:r>
              <a:rPr lang="ar-SA" sz="2800" b="1" dirty="0" smtClean="0">
                <a:latin typeface="Hacen Egypt" pitchFamily="2" charset="-78"/>
              </a:rPr>
              <a:t>ق</a:t>
            </a:r>
            <a:r>
              <a:rPr lang="ar-SA" sz="2800" b="1" dirty="0" smtClean="0">
                <a:latin typeface="Hacen Egypt" pitchFamily="2" charset="-78"/>
                <a:cs typeface="+mj-cs"/>
              </a:rPr>
              <a:t>)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9217" name="مستطيل 9216"/>
          <p:cNvSpPr/>
          <p:nvPr/>
        </p:nvSpPr>
        <p:spPr>
          <a:xfrm>
            <a:off x="1283550" y="2780928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>
                <a:solidFill>
                  <a:schemeClr val="bg1"/>
                </a:solidFill>
                <a:latin typeface="Hacen Egypt" pitchFamily="2" charset="-78"/>
              </a:rPr>
              <a:t>ق</a:t>
            </a:r>
            <a:endParaRPr lang="ar-SA" sz="2400" dirty="0">
              <a:solidFill>
                <a:schemeClr val="bg1"/>
              </a:solidFill>
            </a:endParaRPr>
          </a:p>
        </p:txBody>
      </p:sp>
      <p:sp>
        <p:nvSpPr>
          <p:cNvPr id="9220" name="مستطيل 9219"/>
          <p:cNvSpPr/>
          <p:nvPr/>
        </p:nvSpPr>
        <p:spPr>
          <a:xfrm>
            <a:off x="3876738" y="3068960"/>
            <a:ext cx="2632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>
                <a:latin typeface="Hacen Egypt" pitchFamily="2" charset="-78"/>
              </a:rPr>
              <a:t>أ</a:t>
            </a:r>
            <a:endParaRPr lang="ar-SA" sz="2800" dirty="0"/>
          </a:p>
        </p:txBody>
      </p:sp>
      <p:sp>
        <p:nvSpPr>
          <p:cNvPr id="39" name="مستطيل 38"/>
          <p:cNvSpPr/>
          <p:nvPr/>
        </p:nvSpPr>
        <p:spPr>
          <a:xfrm>
            <a:off x="251520" y="2996952"/>
            <a:ext cx="4171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 smtClean="0">
                <a:latin typeface="Hacen Egypt" pitchFamily="2" charset="-78"/>
              </a:rPr>
              <a:t>ب</a:t>
            </a:r>
            <a:endParaRPr lang="ar-SA" sz="2800" dirty="0"/>
          </a:p>
        </p:txBody>
      </p:sp>
      <p:sp>
        <p:nvSpPr>
          <p:cNvPr id="40" name="مستطيل 39"/>
          <p:cNvSpPr/>
          <p:nvPr/>
        </p:nvSpPr>
        <p:spPr>
          <a:xfrm>
            <a:off x="3364282" y="1916832"/>
            <a:ext cx="4427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 smtClean="0">
                <a:latin typeface="Hacen Egypt" pitchFamily="2" charset="-78"/>
              </a:rPr>
              <a:t>جـ</a:t>
            </a:r>
            <a:endParaRPr lang="ar-SA" sz="2800" dirty="0"/>
          </a:p>
        </p:txBody>
      </p:sp>
      <p:sp>
        <p:nvSpPr>
          <p:cNvPr id="41" name="مستطيل 40"/>
          <p:cNvSpPr/>
          <p:nvPr/>
        </p:nvSpPr>
        <p:spPr>
          <a:xfrm>
            <a:off x="3635896" y="3697868"/>
            <a:ext cx="5068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 smtClean="0">
                <a:latin typeface="Hacen Egypt" pitchFamily="2" charset="-78"/>
              </a:rPr>
              <a:t>س</a:t>
            </a:r>
            <a:endParaRPr lang="ar-SA" sz="2800" dirty="0"/>
          </a:p>
        </p:txBody>
      </p:sp>
      <p:sp>
        <p:nvSpPr>
          <p:cNvPr id="42" name="مستطيل 41"/>
          <p:cNvSpPr/>
          <p:nvPr/>
        </p:nvSpPr>
        <p:spPr>
          <a:xfrm>
            <a:off x="621443" y="4129916"/>
            <a:ext cx="5661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 smtClean="0">
                <a:latin typeface="Hacen Egypt" pitchFamily="2" charset="-78"/>
              </a:rPr>
              <a:t>ص</a:t>
            </a:r>
            <a:endParaRPr lang="ar-SA" sz="2800" dirty="0"/>
          </a:p>
        </p:txBody>
      </p:sp>
      <p:sp>
        <p:nvSpPr>
          <p:cNvPr id="43" name="مربع نص 42"/>
          <p:cNvSpPr txBox="1"/>
          <p:nvPr/>
        </p:nvSpPr>
        <p:spPr>
          <a:xfrm>
            <a:off x="4788024" y="4850197"/>
            <a:ext cx="4004320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 وتر الدائرة   (</a:t>
            </a:r>
            <a:r>
              <a:rPr lang="ar-SA" sz="2800" b="1" dirty="0" smtClean="0">
                <a:latin typeface="Hacen Egypt" pitchFamily="2" charset="-78"/>
              </a:rPr>
              <a:t>و</a:t>
            </a:r>
            <a:r>
              <a:rPr lang="ar-SA" sz="2800" b="1" dirty="0" smtClean="0">
                <a:latin typeface="Hacen Egypt" pitchFamily="2" charset="-78"/>
                <a:cs typeface="+mj-cs"/>
              </a:rPr>
              <a:t>)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9221" name="مستطيل 9220"/>
          <p:cNvSpPr/>
          <p:nvPr/>
        </p:nvSpPr>
        <p:spPr>
          <a:xfrm>
            <a:off x="2193696" y="4005064"/>
            <a:ext cx="4324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>
                <a:solidFill>
                  <a:schemeClr val="bg1"/>
                </a:solidFill>
                <a:latin typeface="Hacen Egypt" pitchFamily="2" charset="-78"/>
              </a:rPr>
              <a:t>و</a:t>
            </a:r>
            <a:endParaRPr lang="ar-SA" sz="2400" dirty="0">
              <a:solidFill>
                <a:schemeClr val="bg1"/>
              </a:solidFill>
            </a:endParaRPr>
          </a:p>
        </p:txBody>
      </p:sp>
      <p:cxnSp>
        <p:nvCxnSpPr>
          <p:cNvPr id="9223" name="رابط مستقيم 9222"/>
          <p:cNvCxnSpPr>
            <a:endCxn id="4" idx="3"/>
          </p:cNvCxnSpPr>
          <p:nvPr/>
        </p:nvCxnSpPr>
        <p:spPr>
          <a:xfrm flipH="1">
            <a:off x="1147562" y="3959478"/>
            <a:ext cx="2532214" cy="4018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6" name="مستطيل 9225"/>
          <p:cNvSpPr/>
          <p:nvPr/>
        </p:nvSpPr>
        <p:spPr>
          <a:xfrm>
            <a:off x="4454102" y="2564904"/>
            <a:ext cx="13420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u="sng" dirty="0">
                <a:solidFill>
                  <a:srgbClr val="FF0000"/>
                </a:solidFill>
                <a:latin typeface="Hacen Egypt" pitchFamily="2" charset="-78"/>
              </a:rPr>
              <a:t>يسمى جـ م </a:t>
            </a:r>
            <a:endParaRPr lang="ar-SA" sz="2400" u="sng" dirty="0">
              <a:solidFill>
                <a:srgbClr val="FF0000"/>
              </a:solidFill>
            </a:endParaRPr>
          </a:p>
        </p:txBody>
      </p:sp>
      <p:sp>
        <p:nvSpPr>
          <p:cNvPr id="9227" name="مستطيل 9226"/>
          <p:cNvSpPr/>
          <p:nvPr/>
        </p:nvSpPr>
        <p:spPr>
          <a:xfrm>
            <a:off x="4860032" y="3645024"/>
            <a:ext cx="12763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u="sng" dirty="0">
                <a:solidFill>
                  <a:srgbClr val="FF0000"/>
                </a:solidFill>
                <a:latin typeface="Hacen Egypt" pitchFamily="2" charset="-78"/>
              </a:rPr>
              <a:t>يسمى أ ب </a:t>
            </a:r>
            <a:endParaRPr lang="ar-SA" sz="2400" u="sng" dirty="0">
              <a:solidFill>
                <a:srgbClr val="FF0000"/>
              </a:solidFill>
            </a:endParaRPr>
          </a:p>
        </p:txBody>
      </p:sp>
      <p:sp>
        <p:nvSpPr>
          <p:cNvPr id="9228" name="مستطيل 9227"/>
          <p:cNvSpPr/>
          <p:nvPr/>
        </p:nvSpPr>
        <p:spPr>
          <a:xfrm>
            <a:off x="4615242" y="4911551"/>
            <a:ext cx="16129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u="sng" dirty="0">
                <a:solidFill>
                  <a:srgbClr val="FF0000"/>
                </a:solidFill>
                <a:latin typeface="Hacen Egypt" pitchFamily="2" charset="-78"/>
              </a:rPr>
              <a:t>يسمى س ص </a:t>
            </a:r>
            <a:endParaRPr lang="ar-SA" sz="2400" b="1" u="sng" baseline="30000" dirty="0">
              <a:solidFill>
                <a:srgbClr val="FF0000"/>
              </a:solidFill>
              <a:latin typeface="Hacen Egypt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88200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2000"/>
                                        <p:tgtEl>
                                          <p:spTgt spid="9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5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nimBg="1"/>
      <p:bldP spid="2" grpId="0"/>
      <p:bldP spid="4" grpId="0" animBg="1"/>
      <p:bldP spid="29" grpId="0"/>
      <p:bldP spid="30" grpId="0"/>
      <p:bldP spid="22" grpId="0"/>
      <p:bldP spid="35" grpId="0"/>
      <p:bldP spid="9217" grpId="0"/>
      <p:bldP spid="9220" grpId="0"/>
      <p:bldP spid="39" grpId="0"/>
      <p:bldP spid="40" grpId="0"/>
      <p:bldP spid="41" grpId="0"/>
      <p:bldP spid="42" grpId="0"/>
      <p:bldP spid="43" grpId="0"/>
      <p:bldP spid="9221" grpId="0"/>
      <p:bldP spid="9226" grpId="0"/>
      <p:bldP spid="9227" grpId="0"/>
      <p:bldP spid="92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7236296" y="385701"/>
            <a:ext cx="1196008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u="sng" dirty="0" smtClean="0">
                <a:solidFill>
                  <a:srgbClr val="FF0000"/>
                </a:solidFill>
                <a:latin typeface="Hacen Egypt" pitchFamily="2" charset="-78"/>
                <a:cs typeface="+mj-cs"/>
              </a:rPr>
              <a:t>تعريف:</a:t>
            </a:r>
            <a:endParaRPr lang="ar-SA" sz="2800" b="1" u="sng" baseline="30000" dirty="0">
              <a:solidFill>
                <a:srgbClr val="FF00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359446" y="1034934"/>
            <a:ext cx="8461026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القطاع الدائري : هو الجزء المحصور بين نصفي قطر وقوس في الدائرة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29" name="دائري 28"/>
          <p:cNvSpPr/>
          <p:nvPr/>
        </p:nvSpPr>
        <p:spPr>
          <a:xfrm rot="17202976">
            <a:off x="1246198" y="2162590"/>
            <a:ext cx="2353743" cy="2474511"/>
          </a:xfrm>
          <a:prstGeom prst="pie">
            <a:avLst>
              <a:gd name="adj1" fmla="val 538021"/>
              <a:gd name="adj2" fmla="val 444076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8" name="دائري 37"/>
          <p:cNvSpPr/>
          <p:nvPr/>
        </p:nvSpPr>
        <p:spPr>
          <a:xfrm>
            <a:off x="1189434" y="2276872"/>
            <a:ext cx="2492745" cy="2285293"/>
          </a:xfrm>
          <a:prstGeom prst="pie">
            <a:avLst>
              <a:gd name="adj1" fmla="val 44587"/>
              <a:gd name="adj2" fmla="val 175889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 rot="17496797">
            <a:off x="1952454" y="2687347"/>
            <a:ext cx="10518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 smtClean="0">
                <a:latin typeface="Hacen Egypt" pitchFamily="2" charset="-78"/>
              </a:rPr>
              <a:t>نصف </a:t>
            </a:r>
            <a:r>
              <a:rPr lang="ar-SA" b="1" dirty="0">
                <a:latin typeface="Hacen Egypt" pitchFamily="2" charset="-78"/>
              </a:rPr>
              <a:t>قطر </a:t>
            </a:r>
            <a:endParaRPr lang="ar-SA" dirty="0"/>
          </a:p>
        </p:txBody>
      </p:sp>
      <p:sp>
        <p:nvSpPr>
          <p:cNvPr id="8" name="مستطيل 7"/>
          <p:cNvSpPr/>
          <p:nvPr/>
        </p:nvSpPr>
        <p:spPr>
          <a:xfrm>
            <a:off x="7740352" y="2492896"/>
            <a:ext cx="5677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>
                <a:latin typeface="Hacen Egypt" pitchFamily="2" charset="-78"/>
              </a:rPr>
              <a:t>قوس</a:t>
            </a:r>
            <a:endParaRPr lang="ar-SA" dirty="0"/>
          </a:p>
        </p:txBody>
      </p:sp>
      <p:sp>
        <p:nvSpPr>
          <p:cNvPr id="42" name="مستطيل 41"/>
          <p:cNvSpPr/>
          <p:nvPr/>
        </p:nvSpPr>
        <p:spPr>
          <a:xfrm>
            <a:off x="3428153" y="2483604"/>
            <a:ext cx="5677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>
                <a:latin typeface="Hacen Egypt" pitchFamily="2" charset="-78"/>
              </a:rPr>
              <a:t>قوس</a:t>
            </a:r>
            <a:endParaRPr lang="ar-SA" dirty="0"/>
          </a:p>
        </p:txBody>
      </p:sp>
      <p:sp>
        <p:nvSpPr>
          <p:cNvPr id="43" name="مستطيل 42"/>
          <p:cNvSpPr/>
          <p:nvPr/>
        </p:nvSpPr>
        <p:spPr>
          <a:xfrm>
            <a:off x="2610569" y="3489297"/>
            <a:ext cx="10518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 smtClean="0">
                <a:latin typeface="Hacen Egypt" pitchFamily="2" charset="-78"/>
              </a:rPr>
              <a:t>نصف </a:t>
            </a:r>
            <a:r>
              <a:rPr lang="ar-SA" b="1" dirty="0">
                <a:latin typeface="Hacen Egypt" pitchFamily="2" charset="-78"/>
              </a:rPr>
              <a:t>قطر </a:t>
            </a:r>
            <a:endParaRPr lang="ar-SA" dirty="0"/>
          </a:p>
        </p:txBody>
      </p:sp>
      <p:sp>
        <p:nvSpPr>
          <p:cNvPr id="44" name="مستطيل 43"/>
          <p:cNvSpPr/>
          <p:nvPr/>
        </p:nvSpPr>
        <p:spPr>
          <a:xfrm rot="17438288">
            <a:off x="6226852" y="2413086"/>
            <a:ext cx="10518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 smtClean="0">
                <a:latin typeface="Hacen Egypt" pitchFamily="2" charset="-78"/>
              </a:rPr>
              <a:t>نصف </a:t>
            </a:r>
            <a:r>
              <a:rPr lang="ar-SA" b="1" dirty="0">
                <a:latin typeface="Hacen Egypt" pitchFamily="2" charset="-78"/>
              </a:rPr>
              <a:t>قطر </a:t>
            </a:r>
            <a:endParaRPr lang="ar-SA" dirty="0"/>
          </a:p>
        </p:txBody>
      </p:sp>
      <p:sp>
        <p:nvSpPr>
          <p:cNvPr id="45" name="مستطيل 44"/>
          <p:cNvSpPr/>
          <p:nvPr/>
        </p:nvSpPr>
        <p:spPr>
          <a:xfrm>
            <a:off x="6948264" y="3356992"/>
            <a:ext cx="10518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 smtClean="0">
                <a:latin typeface="Hacen Egypt" pitchFamily="2" charset="-78"/>
              </a:rPr>
              <a:t>نصف </a:t>
            </a:r>
            <a:r>
              <a:rPr lang="ar-SA" b="1" dirty="0">
                <a:latin typeface="Hacen Egypt" pitchFamily="2" charset="-78"/>
              </a:rPr>
              <a:t>قطر </a:t>
            </a:r>
            <a:endParaRPr lang="ar-SA" dirty="0"/>
          </a:p>
        </p:txBody>
      </p:sp>
      <p:sp>
        <p:nvSpPr>
          <p:cNvPr id="46" name="دائري 45"/>
          <p:cNvSpPr/>
          <p:nvPr/>
        </p:nvSpPr>
        <p:spPr>
          <a:xfrm rot="17202976">
            <a:off x="5544059" y="2018574"/>
            <a:ext cx="2353743" cy="2474511"/>
          </a:xfrm>
          <a:prstGeom prst="pie">
            <a:avLst>
              <a:gd name="adj1" fmla="val 538021"/>
              <a:gd name="adj2" fmla="val 444076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2146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9" grpId="0" animBg="1"/>
      <p:bldP spid="29" grpId="1" animBg="1"/>
      <p:bldP spid="38" grpId="0" animBg="1"/>
      <p:bldP spid="4" grpId="0"/>
      <p:bldP spid="8" grpId="0"/>
      <p:bldP spid="42" grpId="0"/>
      <p:bldP spid="43" grpId="0"/>
      <p:bldP spid="44" grpId="0"/>
      <p:bldP spid="45" grpId="0"/>
      <p:bldP spid="4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توازي أضلاع 1">
            <a:hlinkClick r:id="rId3"/>
          </p:cNvPr>
          <p:cNvSpPr/>
          <p:nvPr/>
        </p:nvSpPr>
        <p:spPr>
          <a:xfrm>
            <a:off x="5868144" y="1052736"/>
            <a:ext cx="1962217" cy="1008112"/>
          </a:xfrm>
          <a:prstGeom prst="parallelogram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0" y="3038475"/>
            <a:ext cx="412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ar-SA" sz="1400" dirty="0">
                <a:latin typeface="Wingdings 2" pitchFamily="18" charset="2"/>
                <a:ea typeface="Times New Roman" pitchFamily="18" charset="0"/>
                <a:cs typeface="Simplified Arabic" pitchFamily="2" charset="-78"/>
              </a:rPr>
              <a:t>    </a:t>
            </a:r>
            <a:endParaRPr lang="ar-SA" dirty="0">
              <a:ea typeface="Times New Roman" pitchFamily="18" charset="0"/>
              <a:cs typeface="Simplified Arabic" pitchFamily="2" charset="-78"/>
            </a:endParaRPr>
          </a:p>
        </p:txBody>
      </p:sp>
      <p:sp>
        <p:nvSpPr>
          <p:cNvPr id="14" name="Rounded Rectangle 6"/>
          <p:cNvSpPr/>
          <p:nvPr/>
        </p:nvSpPr>
        <p:spPr>
          <a:xfrm>
            <a:off x="6102169" y="389141"/>
            <a:ext cx="1728192" cy="2247771"/>
          </a:xfrm>
          <a:prstGeom prst="roundRect">
            <a:avLst>
              <a:gd name="adj" fmla="val 7182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 smtClean="0">
                <a:solidFill>
                  <a:srgbClr val="FFFF00"/>
                </a:solidFill>
              </a:rPr>
              <a:t>اتعلم</a:t>
            </a:r>
            <a:endParaRPr lang="en-US" sz="4800" b="1" dirty="0">
              <a:solidFill>
                <a:srgbClr val="FFFF00"/>
              </a:solidFill>
            </a:endParaRPr>
          </a:p>
        </p:txBody>
      </p:sp>
      <p:sp>
        <p:nvSpPr>
          <p:cNvPr id="15" name="Rounded Rectangle 6"/>
          <p:cNvSpPr/>
          <p:nvPr/>
        </p:nvSpPr>
        <p:spPr>
          <a:xfrm>
            <a:off x="5004048" y="2701161"/>
            <a:ext cx="3888432" cy="1303903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3600" b="1" dirty="0" smtClean="0">
                <a:solidFill>
                  <a:schemeClr val="bg1"/>
                </a:solidFill>
                <a:latin typeface="Hacen Egypt" pitchFamily="2" charset="-78"/>
                <a:cs typeface="+mj-cs"/>
              </a:rPr>
              <a:t>زاوية القطاع الدائري =</a:t>
            </a:r>
            <a:endParaRPr lang="ar-SA" sz="3600" b="1" dirty="0">
              <a:solidFill>
                <a:schemeClr val="bg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16" name="Rounded Rectangle 6"/>
          <p:cNvSpPr/>
          <p:nvPr/>
        </p:nvSpPr>
        <p:spPr>
          <a:xfrm>
            <a:off x="899592" y="3933056"/>
            <a:ext cx="8326065" cy="1073855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4200"/>
              </a:lnSpc>
            </a:pPr>
            <a:r>
              <a:rPr lang="ar-SA" sz="3200" b="1" dirty="0" smtClean="0">
                <a:solidFill>
                  <a:srgbClr val="FFFF00"/>
                </a:solidFill>
                <a:latin typeface="Hacen Egypt" pitchFamily="2" charset="-78"/>
                <a:cs typeface="+mj-cs"/>
              </a:rPr>
              <a:t>مجموع  زوايا القطاعات الدائرية لجميع البيانات = </a:t>
            </a:r>
            <a:r>
              <a:rPr lang="ar-SA" sz="3200" b="1" baseline="30000" dirty="0" smtClean="0">
                <a:solidFill>
                  <a:srgbClr val="FFFF00"/>
                </a:solidFill>
                <a:latin typeface="Hacen Egypt" pitchFamily="2" charset="-78"/>
                <a:cs typeface="+mj-cs"/>
              </a:rPr>
              <a:t>5</a:t>
            </a:r>
            <a:r>
              <a:rPr lang="ar-SA" sz="3200" b="1" u="sng" dirty="0" smtClean="0">
                <a:solidFill>
                  <a:srgbClr val="FFFF00"/>
                </a:solidFill>
                <a:latin typeface="Hacen Egypt" pitchFamily="2" charset="-78"/>
                <a:cs typeface="+mj-cs"/>
              </a:rPr>
              <a:t>360</a:t>
            </a:r>
            <a:endParaRPr lang="ar-SA" sz="3200" b="1" u="sng" dirty="0">
              <a:solidFill>
                <a:srgbClr val="FFFF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8" name="Rounded Rectangle 6"/>
          <p:cNvSpPr/>
          <p:nvPr/>
        </p:nvSpPr>
        <p:spPr>
          <a:xfrm>
            <a:off x="476038" y="2420888"/>
            <a:ext cx="4672026" cy="1303903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3600" b="1" u="sng" dirty="0" smtClean="0">
                <a:solidFill>
                  <a:schemeClr val="bg1"/>
                </a:solidFill>
                <a:latin typeface="Hacen Egypt" pitchFamily="2" charset="-78"/>
                <a:cs typeface="+mj-cs"/>
              </a:rPr>
              <a:t>عدد عناصر القطاع × </a:t>
            </a:r>
            <a:r>
              <a:rPr lang="ar-SA" sz="3600" b="1" u="sng" baseline="30000" dirty="0" smtClean="0">
                <a:solidFill>
                  <a:schemeClr val="bg1"/>
                </a:solidFill>
                <a:latin typeface="Hacen Egypt" pitchFamily="2" charset="-78"/>
                <a:cs typeface="+mj-cs"/>
              </a:rPr>
              <a:t>5</a:t>
            </a:r>
            <a:r>
              <a:rPr lang="ar-SA" sz="3600" b="1" u="sng" dirty="0" smtClean="0">
                <a:solidFill>
                  <a:schemeClr val="bg1"/>
                </a:solidFill>
                <a:latin typeface="Hacen Egypt" pitchFamily="2" charset="-78"/>
                <a:cs typeface="+mj-cs"/>
              </a:rPr>
              <a:t>360</a:t>
            </a:r>
            <a:endParaRPr lang="ar-SA" sz="3600" b="1" u="sng" dirty="0">
              <a:solidFill>
                <a:schemeClr val="bg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9" name="Rounded Rectangle 6"/>
          <p:cNvSpPr/>
          <p:nvPr/>
        </p:nvSpPr>
        <p:spPr>
          <a:xfrm>
            <a:off x="1691680" y="2996952"/>
            <a:ext cx="1944216" cy="1303903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3600" b="1" dirty="0" smtClean="0">
                <a:solidFill>
                  <a:schemeClr val="bg1"/>
                </a:solidFill>
                <a:latin typeface="Hacen Egypt" pitchFamily="2" charset="-78"/>
                <a:cs typeface="+mj-cs"/>
              </a:rPr>
              <a:t>العدد الكلي</a:t>
            </a:r>
            <a:endParaRPr lang="ar-SA" sz="3600" b="1" dirty="0">
              <a:solidFill>
                <a:schemeClr val="bg1"/>
              </a:solidFill>
              <a:latin typeface="Hacen Egypt" pitchFamily="2" charset="-78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/>
      <p:bldP spid="15" grpId="0"/>
      <p:bldP spid="16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187624" y="260648"/>
            <a:ext cx="74168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6600" dirty="0" smtClean="0">
                <a:solidFill>
                  <a:srgbClr val="FF0000"/>
                </a:solidFill>
                <a:latin typeface="Hacen Egypt" pitchFamily="2" charset="-78"/>
                <a:cs typeface="Hacen Egypt" pitchFamily="2" charset="-78"/>
              </a:rPr>
              <a:t>خطوات تمثيل القطاعات الدائرية</a:t>
            </a:r>
            <a:endParaRPr lang="ar-SA" sz="6600" dirty="0">
              <a:solidFill>
                <a:srgbClr val="FF0000"/>
              </a:solidFill>
              <a:latin typeface="Hacen Egypt" pitchFamily="2" charset="-78"/>
              <a:cs typeface="Hacen Egypt" pitchFamily="2" charset="-78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459160" y="1229851"/>
            <a:ext cx="84333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4800" dirty="0" smtClean="0">
                <a:solidFill>
                  <a:srgbClr val="FF0000"/>
                </a:solidFill>
                <a:latin typeface="Hacen Egypt" pitchFamily="2" charset="-78"/>
                <a:cs typeface="Hacen Egypt" pitchFamily="2" charset="-78"/>
              </a:rPr>
              <a:t>1) نجد المجموع الكلي للقطاعات من خلال الجدول</a:t>
            </a:r>
            <a:endParaRPr lang="ar-SA" sz="4800" dirty="0">
              <a:solidFill>
                <a:srgbClr val="FF0000"/>
              </a:solidFill>
              <a:latin typeface="Hacen Egypt" pitchFamily="2" charset="-78"/>
              <a:cs typeface="Hacen Egypt" pitchFamily="2" charset="-78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539552" y="1949931"/>
            <a:ext cx="84333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4800" dirty="0" smtClean="0">
                <a:solidFill>
                  <a:srgbClr val="FF0000"/>
                </a:solidFill>
                <a:latin typeface="Hacen Egypt" pitchFamily="2" charset="-78"/>
                <a:cs typeface="Hacen Egypt" pitchFamily="2" charset="-78"/>
              </a:rPr>
              <a:t>2) نجد قياس كل زاوية للقطاعات الموجودة</a:t>
            </a:r>
            <a:endParaRPr lang="ar-SA" sz="4800" dirty="0">
              <a:solidFill>
                <a:srgbClr val="FF0000"/>
              </a:solidFill>
              <a:latin typeface="Hacen Egypt" pitchFamily="2" charset="-78"/>
              <a:cs typeface="Hacen Egypt" pitchFamily="2" charset="-7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691952" y="2670011"/>
            <a:ext cx="84333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4800" dirty="0" smtClean="0">
                <a:solidFill>
                  <a:srgbClr val="FF0000"/>
                </a:solidFill>
                <a:latin typeface="Hacen Egypt" pitchFamily="2" charset="-78"/>
                <a:cs typeface="Hacen Egypt" pitchFamily="2" charset="-78"/>
              </a:rPr>
              <a:t>3) نرسم دائرة معلوم نصف قطرها</a:t>
            </a:r>
            <a:endParaRPr lang="ar-SA" sz="4800" dirty="0">
              <a:solidFill>
                <a:srgbClr val="FF0000"/>
              </a:solidFill>
              <a:latin typeface="Hacen Egypt" pitchFamily="2" charset="-78"/>
              <a:cs typeface="Hacen Egypt" pitchFamily="2" charset="-78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4067944" y="3573016"/>
            <a:ext cx="511256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4800" dirty="0" smtClean="0">
                <a:solidFill>
                  <a:srgbClr val="FF0000"/>
                </a:solidFill>
                <a:latin typeface="Hacen Egypt" pitchFamily="2" charset="-78"/>
                <a:cs typeface="Hacen Egypt" pitchFamily="2" charset="-78"/>
              </a:rPr>
              <a:t>4) نحدد كل زاوية من زوايا القطاع على الدائرة</a:t>
            </a:r>
          </a:p>
          <a:p>
            <a:pPr algn="ctr"/>
            <a:r>
              <a:rPr lang="ar-SA" sz="4800" dirty="0" smtClean="0">
                <a:solidFill>
                  <a:srgbClr val="FF0000"/>
                </a:solidFill>
                <a:latin typeface="Hacen Egypt" pitchFamily="2" charset="-78"/>
                <a:cs typeface="Hacen Egypt" pitchFamily="2" charset="-78"/>
              </a:rPr>
              <a:t> باستخدام المنقلة بعد رسم نصف قطر الدائرة</a:t>
            </a:r>
            <a:endParaRPr lang="ar-SA" sz="4800" dirty="0">
              <a:solidFill>
                <a:srgbClr val="FF0000"/>
              </a:solidFill>
              <a:latin typeface="Hacen Egypt" pitchFamily="2" charset="-78"/>
              <a:cs typeface="Hacen Egypt" pitchFamily="2" charset="-78"/>
            </a:endParaRPr>
          </a:p>
        </p:txBody>
      </p:sp>
      <p:sp>
        <p:nvSpPr>
          <p:cNvPr id="9" name="مربع نص 6">
            <a:hlinkClick r:id="rId4"/>
          </p:cNvPr>
          <p:cNvSpPr txBox="1"/>
          <p:nvPr/>
        </p:nvSpPr>
        <p:spPr>
          <a:xfrm>
            <a:off x="0" y="6688723"/>
            <a:ext cx="912429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4"/>
              </a:rPr>
              <a:t>امتحان ثامن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6935513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خطط انسيابي: متعدد المستندات 4"/>
          <p:cNvSpPr/>
          <p:nvPr/>
        </p:nvSpPr>
        <p:spPr>
          <a:xfrm>
            <a:off x="8100392" y="53752"/>
            <a:ext cx="1008112" cy="853225"/>
          </a:xfrm>
          <a:prstGeom prst="flowChartMulti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" name="TextBox 3"/>
          <p:cNvSpPr txBox="1"/>
          <p:nvPr/>
        </p:nvSpPr>
        <p:spPr>
          <a:xfrm>
            <a:off x="-42400" y="303041"/>
            <a:ext cx="8286808" cy="461663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pPr algn="ctr"/>
            <a:r>
              <a:rPr lang="ar-SA" sz="2400" b="1" dirty="0" smtClean="0">
                <a:latin typeface="Hacen Egypt" pitchFamily="2" charset="-78"/>
                <a:cs typeface="+mj-cs"/>
              </a:rPr>
              <a:t>سجل احصائي عدد الاطفال لدى مجموعة من الاسر فكانت كما في الجدول التالي:  </a:t>
            </a:r>
            <a:endParaRPr lang="en-US" sz="2400" b="1" dirty="0">
              <a:latin typeface="Hacen Egypt" pitchFamily="2" charset="-78"/>
              <a:cs typeface="+mj-cs"/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7812360" y="53752"/>
            <a:ext cx="1296144" cy="854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3200" b="1" dirty="0" smtClean="0">
                <a:solidFill>
                  <a:srgbClr val="FF3300"/>
                </a:solidFill>
              </a:rPr>
              <a:t>مثال:</a:t>
            </a:r>
            <a:endParaRPr lang="en-US" sz="3200" b="1" dirty="0">
              <a:solidFill>
                <a:srgbClr val="FF3300"/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7710116" y="1556792"/>
            <a:ext cx="144085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4400" b="1" dirty="0" smtClean="0">
                <a:solidFill>
                  <a:srgbClr val="FF3300"/>
                </a:solidFill>
              </a:rPr>
              <a:t>الحل:</a:t>
            </a:r>
            <a:endParaRPr lang="en-US" sz="4400" b="1" dirty="0">
              <a:solidFill>
                <a:srgbClr val="FF3300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1547664" y="1897869"/>
            <a:ext cx="6336704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نجد قياس كل زاوية لكل قطاع حسب القانون التالي 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6516216" y="3049997"/>
            <a:ext cx="2376264" cy="533471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400" b="1" dirty="0" smtClean="0">
                <a:latin typeface="Hacen Egypt" pitchFamily="2" charset="-78"/>
                <a:cs typeface="+mj-cs"/>
              </a:rPr>
              <a:t>1) لا يوجد اطفال =</a:t>
            </a:r>
            <a:endParaRPr lang="ar-SA" sz="24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31" name="إطار 30"/>
          <p:cNvSpPr/>
          <p:nvPr/>
        </p:nvSpPr>
        <p:spPr>
          <a:xfrm>
            <a:off x="7812360" y="1772816"/>
            <a:ext cx="1296144" cy="68957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395536" y="3670199"/>
            <a:ext cx="3762418" cy="4719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000" b="1" dirty="0" smtClean="0">
                <a:solidFill>
                  <a:srgbClr val="000099"/>
                </a:solidFill>
                <a:latin typeface="Hacen Egypt" pitchFamily="2" charset="-78"/>
                <a:cs typeface="+mj-cs"/>
              </a:rPr>
              <a:t>نلاحظ أن مجموع زوايا القطاعات = 360</a:t>
            </a:r>
            <a:endParaRPr lang="ar-SA" sz="2000" b="1" baseline="30000" dirty="0">
              <a:solidFill>
                <a:srgbClr val="000099"/>
              </a:solidFill>
              <a:latin typeface="Hacen Egypt" pitchFamily="2" charset="-78"/>
              <a:cs typeface="+mj-cs"/>
            </a:endParaRPr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56034583"/>
              </p:ext>
            </p:extLst>
          </p:nvPr>
        </p:nvGraphicFramePr>
        <p:xfrm>
          <a:off x="1835406" y="836712"/>
          <a:ext cx="5904946" cy="995505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1143044"/>
                <a:gridCol w="770510"/>
                <a:gridCol w="730210"/>
                <a:gridCol w="689212"/>
                <a:gridCol w="835457"/>
                <a:gridCol w="781812"/>
                <a:gridCol w="954701"/>
              </a:tblGrid>
              <a:tr h="519654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عدد الاطفال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0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1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2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3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4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المجموع</a:t>
                      </a:r>
                      <a:endParaRPr lang="ar-SA" sz="2000" dirty="0"/>
                    </a:p>
                  </a:txBody>
                  <a:tcPr/>
                </a:tc>
              </a:tr>
              <a:tr h="475851"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عدد الاسر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5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10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15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25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45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100</a:t>
                      </a:r>
                      <a:endParaRPr lang="ar-SA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" name="Rounded Rectangle 6"/>
          <p:cNvSpPr/>
          <p:nvPr/>
        </p:nvSpPr>
        <p:spPr>
          <a:xfrm>
            <a:off x="5763592" y="2197106"/>
            <a:ext cx="2304256" cy="1023630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000" b="1" dirty="0" smtClean="0">
                <a:solidFill>
                  <a:srgbClr val="FF0000"/>
                </a:solidFill>
                <a:latin typeface="Hacen Egypt" pitchFamily="2" charset="-78"/>
                <a:cs typeface="+mj-cs"/>
              </a:rPr>
              <a:t>زاوية القطاع الدائري =</a:t>
            </a:r>
            <a:endParaRPr lang="ar-SA" sz="2000" b="1" dirty="0">
              <a:solidFill>
                <a:srgbClr val="FF00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32" name="Rounded Rectangle 6"/>
          <p:cNvSpPr/>
          <p:nvPr/>
        </p:nvSpPr>
        <p:spPr>
          <a:xfrm>
            <a:off x="1340134" y="1916832"/>
            <a:ext cx="4672026" cy="1303903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u="sng" dirty="0" smtClean="0">
                <a:solidFill>
                  <a:srgbClr val="FF0000"/>
                </a:solidFill>
                <a:latin typeface="Hacen Egypt" pitchFamily="2" charset="-78"/>
                <a:cs typeface="+mj-cs"/>
              </a:rPr>
              <a:t>عدد عناصر القطاع × </a:t>
            </a:r>
            <a:r>
              <a:rPr lang="ar-SA" sz="2400" b="1" u="sng" baseline="30000" dirty="0" smtClean="0">
                <a:solidFill>
                  <a:srgbClr val="FF0000"/>
                </a:solidFill>
                <a:latin typeface="Hacen Egypt" pitchFamily="2" charset="-78"/>
                <a:cs typeface="+mj-cs"/>
              </a:rPr>
              <a:t>5</a:t>
            </a:r>
            <a:r>
              <a:rPr lang="ar-SA" sz="2400" b="1" u="sng" dirty="0" smtClean="0">
                <a:solidFill>
                  <a:srgbClr val="FF0000"/>
                </a:solidFill>
                <a:latin typeface="Hacen Egypt" pitchFamily="2" charset="-78"/>
                <a:cs typeface="+mj-cs"/>
              </a:rPr>
              <a:t>360</a:t>
            </a:r>
            <a:endParaRPr lang="ar-SA" sz="2400" b="1" u="sng" dirty="0">
              <a:solidFill>
                <a:srgbClr val="FF00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33" name="Rounded Rectangle 6"/>
          <p:cNvSpPr/>
          <p:nvPr/>
        </p:nvSpPr>
        <p:spPr>
          <a:xfrm>
            <a:off x="3203848" y="2348880"/>
            <a:ext cx="1944216" cy="1303903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rgbClr val="FF0000"/>
                </a:solidFill>
                <a:latin typeface="Hacen Egypt" pitchFamily="2" charset="-78"/>
                <a:cs typeface="+mj-cs"/>
              </a:rPr>
              <a:t>العدد الكلي</a:t>
            </a:r>
            <a:endParaRPr lang="ar-SA" sz="2400" b="1" dirty="0">
              <a:solidFill>
                <a:srgbClr val="FF00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35" name="Rounded Rectangle 6"/>
          <p:cNvSpPr/>
          <p:nvPr/>
        </p:nvSpPr>
        <p:spPr>
          <a:xfrm>
            <a:off x="5364088" y="2564904"/>
            <a:ext cx="1512167" cy="1303903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u="sng" dirty="0">
                <a:solidFill>
                  <a:schemeClr val="tx1"/>
                </a:solidFill>
                <a:latin typeface="Hacen Egypt" pitchFamily="2" charset="-78"/>
                <a:cs typeface="+mj-cs"/>
              </a:rPr>
              <a:t> </a:t>
            </a:r>
            <a:r>
              <a:rPr lang="ar-SA" sz="2400" b="1" u="sng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5 × </a:t>
            </a:r>
            <a:r>
              <a:rPr lang="ar-SA" sz="2400" b="1" u="sng" baseline="30000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5</a:t>
            </a:r>
            <a:r>
              <a:rPr lang="ar-SA" sz="2400" b="1" u="sng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360</a:t>
            </a:r>
            <a:endParaRPr lang="ar-SA" sz="2400" b="1" u="sng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36" name="Rounded Rectangle 6"/>
          <p:cNvSpPr/>
          <p:nvPr/>
        </p:nvSpPr>
        <p:spPr>
          <a:xfrm>
            <a:off x="5652120" y="3125450"/>
            <a:ext cx="900100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100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37" name="Rounded Rectangle 6"/>
          <p:cNvSpPr/>
          <p:nvPr/>
        </p:nvSpPr>
        <p:spPr>
          <a:xfrm>
            <a:off x="4427984" y="2852936"/>
            <a:ext cx="1044116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= 18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38" name="مربع نص 37"/>
          <p:cNvSpPr txBox="1"/>
          <p:nvPr/>
        </p:nvSpPr>
        <p:spPr>
          <a:xfrm>
            <a:off x="6516216" y="3770077"/>
            <a:ext cx="2376264" cy="533471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400" b="1" dirty="0" smtClean="0">
                <a:latin typeface="Hacen Egypt" pitchFamily="2" charset="-78"/>
                <a:cs typeface="+mj-cs"/>
              </a:rPr>
              <a:t>2)     طفل واحد =</a:t>
            </a:r>
            <a:endParaRPr lang="ar-SA" sz="24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39" name="Rounded Rectangle 6"/>
          <p:cNvSpPr/>
          <p:nvPr/>
        </p:nvSpPr>
        <p:spPr>
          <a:xfrm>
            <a:off x="5364088" y="3284984"/>
            <a:ext cx="1512167" cy="1303903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u="sng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10× </a:t>
            </a:r>
            <a:r>
              <a:rPr lang="ar-SA" sz="2400" b="1" u="sng" baseline="30000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5</a:t>
            </a:r>
            <a:r>
              <a:rPr lang="ar-SA" sz="2400" b="1" u="sng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360</a:t>
            </a:r>
            <a:endParaRPr lang="ar-SA" sz="2400" b="1" u="sng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40" name="Rounded Rectangle 6"/>
          <p:cNvSpPr/>
          <p:nvPr/>
        </p:nvSpPr>
        <p:spPr>
          <a:xfrm>
            <a:off x="5652120" y="3845530"/>
            <a:ext cx="900100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100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41" name="Rounded Rectangle 6"/>
          <p:cNvSpPr/>
          <p:nvPr/>
        </p:nvSpPr>
        <p:spPr>
          <a:xfrm>
            <a:off x="4427984" y="3573016"/>
            <a:ext cx="1044116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= 36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6444208" y="4562165"/>
            <a:ext cx="2376264" cy="533471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400" b="1" dirty="0" smtClean="0">
                <a:latin typeface="Hacen Egypt" pitchFamily="2" charset="-78"/>
                <a:cs typeface="+mj-cs"/>
              </a:rPr>
              <a:t>3)        طفلان =</a:t>
            </a:r>
            <a:endParaRPr lang="ar-SA" sz="24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43" name="Rounded Rectangle 6"/>
          <p:cNvSpPr/>
          <p:nvPr/>
        </p:nvSpPr>
        <p:spPr>
          <a:xfrm>
            <a:off x="5094058" y="4077072"/>
            <a:ext cx="1854206" cy="1303903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u="sng" dirty="0">
                <a:solidFill>
                  <a:schemeClr val="tx1"/>
                </a:solidFill>
                <a:latin typeface="Hacen Egypt" pitchFamily="2" charset="-78"/>
                <a:cs typeface="+mj-cs"/>
              </a:rPr>
              <a:t> </a:t>
            </a:r>
            <a:r>
              <a:rPr lang="ar-SA" sz="2400" b="1" u="sng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15 × </a:t>
            </a:r>
            <a:r>
              <a:rPr lang="ar-SA" sz="2400" b="1" u="sng" baseline="30000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5</a:t>
            </a:r>
            <a:r>
              <a:rPr lang="ar-SA" sz="2400" b="1" u="sng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360</a:t>
            </a:r>
            <a:endParaRPr lang="ar-SA" sz="2400" b="1" u="sng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44" name="Rounded Rectangle 6"/>
          <p:cNvSpPr/>
          <p:nvPr/>
        </p:nvSpPr>
        <p:spPr>
          <a:xfrm>
            <a:off x="5580112" y="4637618"/>
            <a:ext cx="900100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100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45" name="Rounded Rectangle 6"/>
          <p:cNvSpPr/>
          <p:nvPr/>
        </p:nvSpPr>
        <p:spPr>
          <a:xfrm>
            <a:off x="4355976" y="4365104"/>
            <a:ext cx="1044116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= 54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46" name="مربع نص 45"/>
          <p:cNvSpPr txBox="1"/>
          <p:nvPr/>
        </p:nvSpPr>
        <p:spPr>
          <a:xfrm>
            <a:off x="6444208" y="5138229"/>
            <a:ext cx="2376264" cy="533471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400" b="1" dirty="0" smtClean="0">
                <a:latin typeface="Hacen Egypt" pitchFamily="2" charset="-78"/>
                <a:cs typeface="+mj-cs"/>
              </a:rPr>
              <a:t>4)      3 اطفال =</a:t>
            </a:r>
            <a:endParaRPr lang="ar-SA" sz="24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47" name="Rounded Rectangle 6"/>
          <p:cNvSpPr/>
          <p:nvPr/>
        </p:nvSpPr>
        <p:spPr>
          <a:xfrm>
            <a:off x="5094058" y="4653136"/>
            <a:ext cx="1710189" cy="1303903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u="sng" dirty="0">
                <a:solidFill>
                  <a:schemeClr val="tx1"/>
                </a:solidFill>
                <a:latin typeface="Hacen Egypt" pitchFamily="2" charset="-78"/>
                <a:cs typeface="+mj-cs"/>
              </a:rPr>
              <a:t> </a:t>
            </a:r>
            <a:r>
              <a:rPr lang="ar-SA" sz="2400" b="1" u="sng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25 × </a:t>
            </a:r>
            <a:r>
              <a:rPr lang="ar-SA" sz="2400" b="1" u="sng" baseline="30000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5</a:t>
            </a:r>
            <a:r>
              <a:rPr lang="ar-SA" sz="2400" b="1" u="sng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360</a:t>
            </a:r>
            <a:endParaRPr lang="ar-SA" sz="2400" b="1" u="sng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48" name="Rounded Rectangle 6"/>
          <p:cNvSpPr/>
          <p:nvPr/>
        </p:nvSpPr>
        <p:spPr>
          <a:xfrm>
            <a:off x="5580112" y="5213682"/>
            <a:ext cx="900100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100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49" name="Rounded Rectangle 6"/>
          <p:cNvSpPr/>
          <p:nvPr/>
        </p:nvSpPr>
        <p:spPr>
          <a:xfrm>
            <a:off x="4211960" y="4941168"/>
            <a:ext cx="1044116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= 90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50" name="مربع نص 49"/>
          <p:cNvSpPr txBox="1"/>
          <p:nvPr/>
        </p:nvSpPr>
        <p:spPr>
          <a:xfrm>
            <a:off x="6516216" y="6002325"/>
            <a:ext cx="2376264" cy="533471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400" b="1" dirty="0" smtClean="0">
                <a:latin typeface="Hacen Egypt" pitchFamily="2" charset="-78"/>
                <a:cs typeface="+mj-cs"/>
              </a:rPr>
              <a:t>5)       4اطفال =</a:t>
            </a:r>
            <a:endParaRPr lang="ar-SA" sz="24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51" name="Rounded Rectangle 6"/>
          <p:cNvSpPr/>
          <p:nvPr/>
        </p:nvSpPr>
        <p:spPr>
          <a:xfrm>
            <a:off x="5094058" y="5517232"/>
            <a:ext cx="1782197" cy="1303903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u="sng" dirty="0">
                <a:solidFill>
                  <a:schemeClr val="tx1"/>
                </a:solidFill>
                <a:latin typeface="Hacen Egypt" pitchFamily="2" charset="-78"/>
                <a:cs typeface="+mj-cs"/>
              </a:rPr>
              <a:t> </a:t>
            </a:r>
            <a:r>
              <a:rPr lang="ar-SA" sz="2400" b="1" u="sng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45 × </a:t>
            </a:r>
            <a:r>
              <a:rPr lang="ar-SA" sz="2400" b="1" u="sng" baseline="30000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5</a:t>
            </a:r>
            <a:r>
              <a:rPr lang="ar-SA" sz="2400" b="1" u="sng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360</a:t>
            </a:r>
            <a:endParaRPr lang="ar-SA" sz="2400" b="1" u="sng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52" name="Rounded Rectangle 6"/>
          <p:cNvSpPr/>
          <p:nvPr/>
        </p:nvSpPr>
        <p:spPr>
          <a:xfrm>
            <a:off x="5652120" y="6077778"/>
            <a:ext cx="900100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100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53" name="Rounded Rectangle 6"/>
          <p:cNvSpPr/>
          <p:nvPr/>
        </p:nvSpPr>
        <p:spPr>
          <a:xfrm>
            <a:off x="4283968" y="5805264"/>
            <a:ext cx="1044116" cy="951622"/>
          </a:xfrm>
          <a:prstGeom prst="roundRect">
            <a:avLst>
              <a:gd name="adj" fmla="val 11223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2400" b="1" dirty="0" smtClean="0">
                <a:solidFill>
                  <a:schemeClr val="tx1"/>
                </a:solidFill>
                <a:latin typeface="Hacen Egypt" pitchFamily="2" charset="-78"/>
                <a:cs typeface="+mj-cs"/>
              </a:rPr>
              <a:t>= 162</a:t>
            </a:r>
            <a:endParaRPr lang="ar-SA" sz="2400" b="1" dirty="0">
              <a:solidFill>
                <a:schemeClr val="tx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54" name="مربع نص 53"/>
          <p:cNvSpPr txBox="1"/>
          <p:nvPr/>
        </p:nvSpPr>
        <p:spPr>
          <a:xfrm>
            <a:off x="-108520" y="870013"/>
            <a:ext cx="2160240" cy="902803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pPr algn="ctr"/>
            <a:r>
              <a:rPr lang="ar-SA" sz="2400" b="1" dirty="0" smtClean="0">
                <a:latin typeface="Hacen Egypt" pitchFamily="2" charset="-78"/>
                <a:cs typeface="+mj-cs"/>
              </a:rPr>
              <a:t>جد قياس</a:t>
            </a:r>
          </a:p>
          <a:p>
            <a:pPr algn="ctr"/>
            <a:r>
              <a:rPr lang="ar-SA" sz="2400" b="1" dirty="0" smtClean="0">
                <a:latin typeface="Hacen Egypt" pitchFamily="2" charset="-78"/>
                <a:cs typeface="+mj-cs"/>
              </a:rPr>
              <a:t> زاوية كل قطاع</a:t>
            </a:r>
            <a:endParaRPr lang="ar-SA" sz="2400" b="1" baseline="30000" dirty="0">
              <a:latin typeface="Hacen Egypt" pitchFamily="2" charset="-78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69180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  <p:bldP spid="4" grpId="0"/>
      <p:bldP spid="6" grpId="0"/>
      <p:bldP spid="17" grpId="0"/>
      <p:bldP spid="22" grpId="0"/>
      <p:bldP spid="31" grpId="0" animBg="1"/>
      <p:bldP spid="34" grpId="0" animBg="1"/>
      <p:bldP spid="28" grpId="0"/>
      <p:bldP spid="32" grpId="0"/>
      <p:bldP spid="33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1525</TotalTime>
  <Words>711</Words>
  <PresentationFormat>عرض على الشاشة (3:4)‏</PresentationFormat>
  <Paragraphs>198</Paragraphs>
  <Slides>16</Slides>
  <Notes>2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نسق Office</vt:lpstr>
      <vt:lpstr>الشريحة 1</vt:lpstr>
      <vt:lpstr>تمثيل البيانات  بطريقة القطاعات الدائرية</vt:lpstr>
      <vt:lpstr>الاهداف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مع تمنياتنا لكم بالتوفيق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subject>عرض بوربوينت رياضيات للصف الثامن الفصل الدراسي الأول</dc:subject>
  <dc:creator>الملتقى التربوي</dc:creator>
  <cp:keywords>رياضيات; عرض بوربوينت; الفصل الأول; اختبار الفترة الاولى; الملتقى التربوي; الصف الثامن</cp:keywords>
  <dc:description>بوربوينت درس تمثيل القطاعات الدائرية مادة الرياضيات للصف الثامن الفصل الأول._x000d_
بوربوينت عرض وشرح درس تمثيل البيانات بطريقة القطاعات الدائرية للصف الثامن الأساسي الفصل الدراسي الأول للأستاذ أيمن الصالحي._x000d_
_x000d_
الأهداف:_x000d_
- أن يتعرف طريقة تمثيل البيانات بالقطاعات الدائرية._x000d_
- أن يمثل الطالب البيانات الإحصائية بطريقة القطاعات الدائرية._x000d_
- أن يفسر الطالب بيانات إحصائية ممثلة بالقطاعات الدائرية._x000d_
- أن يوظف طريقة القطاعات الدائرية في حل تمارين ومسائل منتمية.</dc:description>
  <cp:lastModifiedBy>الملتقى التربوي</cp:lastModifiedBy>
  <cp:revision>1</cp:revision>
  <dcterms:created xsi:type="dcterms:W3CDTF">2021-01-01T01:44:21Z</dcterms:created>
  <dcterms:modified xsi:type="dcterms:W3CDTF">2021-01-02T00:06:05Z</dcterms:modified>
  <cp:category>رياضيات;الفصل الدراسي الأول;عرض بوربوينت;الملتقى التربوي;الصف الثامن</cp:category>
</cp:coreProperties>
</file>