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21"/>
  </p:notesMasterIdLst>
  <p:sldIdLst>
    <p:sldId id="256" r:id="rId2"/>
    <p:sldId id="268" r:id="rId3"/>
    <p:sldId id="282" r:id="rId4"/>
    <p:sldId id="283" r:id="rId5"/>
    <p:sldId id="269" r:id="rId6"/>
    <p:sldId id="284" r:id="rId7"/>
    <p:sldId id="285" r:id="rId8"/>
    <p:sldId id="294" r:id="rId9"/>
    <p:sldId id="286" r:id="rId10"/>
    <p:sldId id="287" r:id="rId11"/>
    <p:sldId id="271" r:id="rId12"/>
    <p:sldId id="288" r:id="rId13"/>
    <p:sldId id="277" r:id="rId14"/>
    <p:sldId id="289" r:id="rId15"/>
    <p:sldId id="278" r:id="rId16"/>
    <p:sldId id="290" r:id="rId17"/>
    <p:sldId id="291" r:id="rId18"/>
    <p:sldId id="292" r:id="rId19"/>
    <p:sldId id="274" r:id="rId2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FF"/>
    <a:srgbClr val="FFFF00"/>
    <a:srgbClr val="FF3300"/>
    <a:srgbClr val="000099"/>
    <a:srgbClr val="FF33CC"/>
    <a:srgbClr val="808080"/>
    <a:srgbClr val="990000"/>
    <a:srgbClr val="9933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453" autoAdjust="0"/>
    <p:restoredTop sz="96705" autoAdjust="0"/>
  </p:normalViewPr>
  <p:slideViewPr>
    <p:cSldViewPr>
      <p:cViewPr>
        <p:scale>
          <a:sx n="66" d="100"/>
          <a:sy n="66" d="100"/>
        </p:scale>
        <p:origin x="-3024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A278317-0DF5-46BD-9550-2606A72A0BBA}" type="datetimeFigureOut">
              <a:rPr lang="ar-SA" smtClean="0"/>
              <a:pPr/>
              <a:t>19/05/1442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8F9BAE-BAC0-4F95-A8E8-E9D40DD06178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59977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5E477-6C24-49D5-9929-BF6BB7960A39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043737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32172-78A8-4269-B175-9128A10E9A3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5856-A932-4614-87F7-2737009C394D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639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E0F-83C1-49CB-B791-F40D9408ECE0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368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EA658-EFA7-4C8D-B1E1-095D28D5A342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48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EF5E-31F4-4F8B-8769-1D9C86C71A35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276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F810-74C6-4C6B-9BD6-AB57F32F85B7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903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CBD0-666F-440B-B1FB-842782DD3616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433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DB83-2A82-4BFD-82E2-607CE2504DA6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06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8281-393E-4DEB-9F51-E58D9DC27DB2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787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CD43-9E13-4BBE-845B-E8C249333CF3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322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7145-2765-4A9B-8911-92D051794568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983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F2BB-A064-4CDB-ABC3-562FE05B9D9F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778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FE1A-2B90-4B30-A12B-2C2FFBEF52B3}" type="slidenum">
              <a:rPr lang="ar-SA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079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1.jpe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image" Target="../media/image13.png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12.png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www.wepal.net/library/?app=content.list&amp;level=8&amp;semester=1&amp;subject=2&amp;type=2&amp;submit=submi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8.jpe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hyperlink" Target="https://www.wepal.net/library/?app=content.list&amp;level=8&amp;semester=1&amp;subject=2&amp;type=2&amp;submit=submit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25449"/>
            <a:ext cx="5545038" cy="1470025"/>
          </a:xfrm>
        </p:spPr>
        <p:txBody>
          <a:bodyPr/>
          <a:lstStyle/>
          <a:p>
            <a:r>
              <a:rPr lang="ar-SA" sz="6600" dirty="0" smtClean="0">
                <a:solidFill>
                  <a:schemeClr val="tx2">
                    <a:lumMod val="75000"/>
                  </a:schemeClr>
                </a:solidFill>
              </a:rPr>
              <a:t>تطابق المثلثات</a:t>
            </a:r>
            <a:endParaRPr lang="en-US" sz="6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0936" y="2358172"/>
            <a:ext cx="3169096" cy="1081088"/>
          </a:xfrm>
        </p:spPr>
        <p:txBody>
          <a:bodyPr>
            <a:norm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rgbClr val="FF0000"/>
                </a:solidFill>
              </a:rPr>
              <a:t>أيمن الصالحي</a:t>
            </a:r>
          </a:p>
          <a:p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16427" y="4940647"/>
            <a:ext cx="4119669" cy="936625"/>
          </a:xfrm>
          <a:prstGeom prst="rect">
            <a:avLst/>
          </a:prstGeom>
          <a:solidFill>
            <a:srgbClr val="00B050"/>
          </a:solidFill>
          <a:ln w="57150" cmpd="thinThick">
            <a:solidFill>
              <a:srgbClr val="FF33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ar-SA" sz="4000" b="1" dirty="0">
                <a:solidFill>
                  <a:schemeClr val="bg1"/>
                </a:solidFill>
              </a:rPr>
              <a:t>مدرسة </a:t>
            </a:r>
            <a:r>
              <a:rPr lang="ar-SA" sz="4000" b="1" dirty="0" smtClean="0">
                <a:solidFill>
                  <a:schemeClr val="bg1"/>
                </a:solidFill>
              </a:rPr>
              <a:t>الكندي الثانوية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-268245" y="3573016"/>
            <a:ext cx="6913562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ar-SA" sz="4800" b="1" dirty="0" smtClean="0">
                <a:solidFill>
                  <a:schemeClr val="tx2"/>
                </a:solidFill>
              </a:rPr>
              <a:t>الصف الثامن الاساسي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309129" y="1988840"/>
            <a:ext cx="1758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u="sng" dirty="0"/>
              <a:t>اعداد الأستاذ </a:t>
            </a:r>
            <a:endParaRPr lang="ar-SA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 animBg="1"/>
      <p:bldP spid="10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979" y="369221"/>
            <a:ext cx="8719352" cy="646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lIns="91436" tIns="45719" rIns="91436" bIns="45719" rtlCol="0" anchor="ctr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تدريب1/ </a:t>
            </a:r>
            <a:r>
              <a:rPr lang="ar-SA" sz="3600" b="1" dirty="0">
                <a:latin typeface="Hacen Egypt" pitchFamily="2" charset="-78"/>
                <a:cs typeface="+mj-cs"/>
              </a:rPr>
              <a:t>في الشكل المقابل: أثبت أن المثلثين متطابقين  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164448" y="1753652"/>
            <a:ext cx="2648216" cy="2086915"/>
            <a:chOff x="1991821" y="1689394"/>
            <a:chExt cx="2648215" cy="2086914"/>
          </a:xfrm>
        </p:grpSpPr>
        <p:sp>
          <p:nvSpPr>
            <p:cNvPr id="3" name="Isosceles Triangle 2"/>
            <p:cNvSpPr/>
            <p:nvPr/>
          </p:nvSpPr>
          <p:spPr>
            <a:xfrm>
              <a:off x="2606857" y="2000240"/>
              <a:ext cx="1643074" cy="1214446"/>
            </a:xfrm>
            <a:prstGeom prst="triangle">
              <a:avLst>
                <a:gd name="adj" fmla="val 94253"/>
              </a:avLst>
            </a:prstGeom>
            <a:noFill/>
            <a:ln w="3810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>
                <a:latin typeface="Hacen Egypt" pitchFamily="2" charset="-78"/>
                <a:cs typeface="+mj-c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720012" y="1689394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أ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82594" y="2984888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ب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91821" y="3044441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ج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5123910">
              <a:off x="3909661" y="2439246"/>
              <a:ext cx="9375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10سم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892018" y="3253088"/>
              <a:ext cx="11084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12سم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19803934">
              <a:off x="2507796" y="2239196"/>
              <a:ext cx="12887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15سم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27" name="مجموعة 26"/>
          <p:cNvGrpSpPr/>
          <p:nvPr/>
        </p:nvGrpSpPr>
        <p:grpSpPr>
          <a:xfrm>
            <a:off x="7970517" y="1340768"/>
            <a:ext cx="1046660" cy="616864"/>
            <a:chOff x="4752727" y="758663"/>
            <a:chExt cx="659432" cy="485628"/>
          </a:xfrm>
        </p:grpSpPr>
        <p:sp>
          <p:nvSpPr>
            <p:cNvPr id="21" name="مستطيل مستدير الزوايا 20"/>
            <p:cNvSpPr/>
            <p:nvPr/>
          </p:nvSpPr>
          <p:spPr>
            <a:xfrm>
              <a:off x="4752727" y="758663"/>
              <a:ext cx="659432" cy="485628"/>
            </a:xfrm>
            <a:prstGeom prst="round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000" b="1">
                <a:cs typeface="+mj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764087" y="792743"/>
              <a:ext cx="648072" cy="315359"/>
            </a:xfrm>
            <a:prstGeom prst="rect">
              <a:avLst/>
            </a:prstGeom>
            <a:noFill/>
          </p:spPr>
          <p:txBody>
            <a:bodyPr wrap="square" lIns="51435" tIns="25718" rIns="51435" bIns="25718" rtlCol="0">
              <a:spAutoFit/>
            </a:bodyPr>
            <a:lstStyle/>
            <a:p>
              <a:pPr algn="ctr"/>
              <a:r>
                <a:rPr lang="ar-SA" sz="40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الحل</a:t>
              </a:r>
              <a:endParaRPr lang="en-US" sz="40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286159" y="1194049"/>
                <a:ext cx="5753560" cy="707884"/>
              </a:xfrm>
              <a:prstGeom prst="rect">
                <a:avLst/>
              </a:prstGeom>
              <a:noFill/>
            </p:spPr>
            <p:txBody>
              <a:bodyPr wrap="square" lIns="91436" tIns="45719" rIns="91436" bIns="45719" rtlCol="0">
                <a:spAutoFit/>
              </a:bodyPr>
              <a:lstStyle/>
              <a:p>
                <a:r>
                  <a:rPr lang="ar-SA" sz="40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/>
                </a:r>
                <a14:m>
                  <m:oMath xmlns:m="http://schemas.openxmlformats.org/officeDocument/2006/math">
                    <m:r>
                      <a:rPr lang="ar-SA" sz="4000" b="1" i="1" dirty="0" smtClean="0">
                        <a:solidFill>
                          <a:srgbClr val="0000CC"/>
                        </a:solidFill>
                        <a:latin typeface="Cambria Math"/>
                        <a:ea typeface="Cambria Math"/>
                        <a:cs typeface="+mj-cs"/>
                        <a:sym typeface="Aramath"/>
                      </a:rPr>
                      <m:t>∆</m:t>
                    </m:r>
                  </m:oMath>
                </a14:m>
                <a:r>
                  <a:rPr lang="ar-SA" sz="40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 أ ب ج ، </a:t>
                </a:r>
                <a14:m>
                  <m:oMath xmlns:m="http://schemas.openxmlformats.org/officeDocument/2006/math">
                    <m:r>
                      <a:rPr lang="ar-SA" sz="4000" b="1" i="1" dirty="0" smtClean="0">
                        <a:solidFill>
                          <a:srgbClr val="0000CC"/>
                        </a:solidFill>
                        <a:latin typeface="Cambria Math"/>
                        <a:ea typeface="Cambria Math"/>
                        <a:cs typeface="+mj-cs"/>
                        <a:sym typeface="Aramath"/>
                      </a:rPr>
                      <m:t>∆</m:t>
                    </m:r>
                  </m:oMath>
                </a14:m>
                <a:r>
                  <a:rPr lang="ar-SA" sz="4000" b="1" dirty="0">
                    <a:solidFill>
                      <a:srgbClr val="0000CC"/>
                    </a:solidFill>
                    <a:latin typeface="رموز الرياضيات العربية"/>
                    <a:cs typeface="+mj-cs"/>
                    <a:sym typeface="Aramath"/>
                  </a:rPr>
                  <a:t/>
                </a:r>
                <a:r>
                  <a:rPr lang="ar-SA" sz="40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ل م ن فيهما</a:t>
                </a:r>
                <a:endParaRPr lang="en-US" sz="4000" b="1" dirty="0">
                  <a:solidFill>
                    <a:srgbClr val="0000CC"/>
                  </a:solidFill>
                  <a:latin typeface="Hacen Egypt" pitchFamily="2" charset="-78"/>
                  <a:cs typeface="+mj-cs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159" y="1194049"/>
                <a:ext cx="5753560" cy="707884"/>
              </a:xfrm>
              <a:prstGeom prst="rect">
                <a:avLst/>
              </a:prstGeom>
              <a:blipFill rotWithShape="1">
                <a:blip r:embed="rId4"/>
                <a:stretch>
                  <a:fillRect t="-22414" r="-3814" b="-2931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936282" y="2267222"/>
            <a:ext cx="3852371" cy="646329"/>
          </a:xfrm>
          <a:prstGeom prst="rect">
            <a:avLst/>
          </a:prstGeom>
          <a:noFill/>
          <a:ln w="19050">
            <a:noFill/>
          </a:ln>
        </p:spPr>
        <p:txBody>
          <a:bodyPr wrap="square" lIns="91436" tIns="45719" rIns="91436" bIns="45719" rtlCol="0" anchor="ctr">
            <a:spAutoFit/>
          </a:bodyPr>
          <a:lstStyle/>
          <a:p>
            <a:r>
              <a:rPr lang="ar-SA" sz="3600" b="1" dirty="0">
                <a:latin typeface="Hacen Egypt" pitchFamily="2" charset="-78"/>
                <a:cs typeface="+mj-cs"/>
              </a:rPr>
              <a:t>1)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أ </a:t>
            </a:r>
            <a:r>
              <a:rPr lang="ar-SA" sz="3600" b="1" dirty="0">
                <a:latin typeface="Hacen Egypt" pitchFamily="2" charset="-78"/>
                <a:cs typeface="+mj-cs"/>
              </a:rPr>
              <a:t>ب = ل م = 10سم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60032" y="2971763"/>
            <a:ext cx="3928066" cy="646329"/>
          </a:xfrm>
          <a:prstGeom prst="rect">
            <a:avLst/>
          </a:prstGeom>
          <a:noFill/>
          <a:ln w="19050">
            <a:noFill/>
          </a:ln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>
                <a:latin typeface="Hacen Egypt" pitchFamily="2" charset="-78"/>
                <a:cs typeface="+mj-cs"/>
              </a:rPr>
              <a:t>2)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ب </a:t>
            </a:r>
            <a:r>
              <a:rPr lang="ar-SA" sz="3600" b="1" dirty="0">
                <a:latin typeface="Hacen Egypt" pitchFamily="2" charset="-78"/>
                <a:cs typeface="+mj-cs"/>
              </a:rPr>
              <a:t>ج = م ن =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12سم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60032" y="3733827"/>
            <a:ext cx="3928067" cy="646329"/>
          </a:xfrm>
          <a:prstGeom prst="rect">
            <a:avLst/>
          </a:prstGeom>
          <a:noFill/>
          <a:ln w="19050">
            <a:noFill/>
          </a:ln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>
                <a:latin typeface="Hacen Egypt" pitchFamily="2" charset="-78"/>
                <a:cs typeface="+mj-cs"/>
              </a:rPr>
              <a:t>3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) أ </a:t>
            </a:r>
            <a:r>
              <a:rPr lang="ar-SA" sz="3600" b="1" dirty="0">
                <a:latin typeface="Hacen Egypt" pitchFamily="2" charset="-78"/>
                <a:cs typeface="+mj-cs"/>
              </a:rPr>
              <a:t>ج = ل ن = 15سم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5364089" y="4495891"/>
                <a:ext cx="3436720" cy="64632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lIns="91436" tIns="45719" rIns="91436" bIns="45719" rtlCol="0">
                <a:spAutoFit/>
              </a:bodyPr>
              <a:lstStyle/>
              <a:p>
                <a:r>
                  <a:rPr lang="ar-SA" sz="36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/>
                </a:r>
                <a14:m>
                  <m:oMath xmlns:m="http://schemas.openxmlformats.org/officeDocument/2006/math">
                    <m:r>
                      <a:rPr lang="ar-SA" sz="3600" b="1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  <a:sym typeface="Aramath"/>
                      </a:rPr>
                      <m:t>∆</m:t>
                    </m:r>
                  </m:oMath>
                </a14:m>
                <a:r>
                  <a:rPr lang="ar-SA" sz="3600" b="1" dirty="0">
                    <a:solidFill>
                      <a:srgbClr val="0000CC"/>
                    </a:solidFill>
                    <a:latin typeface="رموز الرياضيات العربية"/>
                    <a:cs typeface="+mj-cs"/>
                    <a:sym typeface="Aramath"/>
                  </a:rPr>
                  <a:t/>
                </a:r>
                <a:r>
                  <a:rPr lang="ar-SA" sz="36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أ ب ج </a:t>
                </a:r>
                <a14:m>
                  <m:oMath xmlns:m="http://schemas.openxmlformats.org/officeDocument/2006/math">
                    <m:r>
                      <a:rPr lang="ar-SA" sz="3600" b="1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  <a:sym typeface="Aramath"/>
                      </a:rPr>
                      <m:t>≅</m:t>
                    </m:r>
                  </m:oMath>
                </a14:m>
                <a:r>
                  <a:rPr lang="ar-SA" sz="3600" b="1" dirty="0">
                    <a:solidFill>
                      <a:srgbClr val="FF0000"/>
                    </a:solidFill>
                    <a:latin typeface="رموز الرياضيات العربية"/>
                    <a:cs typeface="+mj-cs"/>
                    <a:sym typeface="Aramath"/>
                  </a:rPr>
                  <a:t/>
                </a:r>
                <a14:m>
                  <m:oMath xmlns:m="http://schemas.openxmlformats.org/officeDocument/2006/math">
                    <m:r>
                      <a:rPr lang="ar-SA" sz="3600" b="1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  <a:sym typeface="Aramath"/>
                      </a:rPr>
                      <m:t>∆</m:t>
                    </m:r>
                  </m:oMath>
                </a14:m>
                <a:r>
                  <a:rPr lang="ar-SA" sz="36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 ل </a:t>
                </a:r>
                <a:r>
                  <a:rPr lang="ar-SA" sz="36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م ن</a:t>
                </a:r>
                <a:endParaRPr lang="en-US" sz="36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9" y="4495891"/>
                <a:ext cx="3436720" cy="646329"/>
              </a:xfrm>
              <a:prstGeom prst="rect">
                <a:avLst/>
              </a:prstGeom>
              <a:blipFill rotWithShape="1">
                <a:blip r:embed="rId5"/>
                <a:stretch>
                  <a:fillRect l="-3901" t="-24528" r="-5319" b="-2452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251520" y="4509120"/>
            <a:ext cx="4982218" cy="646329"/>
          </a:xfrm>
          <a:prstGeom prst="rect">
            <a:avLst/>
          </a:prstGeom>
          <a:noFill/>
          <a:ln w="19050">
            <a:noFill/>
          </a:ln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>
                <a:latin typeface="Hacen Egypt" pitchFamily="2" charset="-78"/>
                <a:cs typeface="+mj-cs"/>
              </a:rPr>
              <a:t>وحالة التطابق (ض ، ض ، ض )</a:t>
            </a:r>
          </a:p>
        </p:txBody>
      </p:sp>
      <p:sp>
        <p:nvSpPr>
          <p:cNvPr id="29" name="TextBox 18"/>
          <p:cNvSpPr txBox="1"/>
          <p:nvPr/>
        </p:nvSpPr>
        <p:spPr>
          <a:xfrm>
            <a:off x="4936283" y="5257956"/>
            <a:ext cx="3863564" cy="584773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Hacen Egypt" pitchFamily="2" charset="-78"/>
                <a:cs typeface="+mj-cs"/>
              </a:rPr>
              <a:t>نتائج التطابق هي :-</a:t>
            </a:r>
            <a:endParaRPr lang="en-US" sz="32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339752" y="1447634"/>
            <a:ext cx="2371134" cy="2375527"/>
            <a:chOff x="327977" y="793857"/>
            <a:chExt cx="2371133" cy="2375525"/>
          </a:xfrm>
        </p:grpSpPr>
        <p:sp>
          <p:nvSpPr>
            <p:cNvPr id="7" name="Isosceles Triangle 6"/>
            <p:cNvSpPr/>
            <p:nvPr/>
          </p:nvSpPr>
          <p:spPr>
            <a:xfrm flipH="1">
              <a:off x="856451" y="1403508"/>
              <a:ext cx="1643075" cy="1214446"/>
            </a:xfrm>
            <a:prstGeom prst="triangle">
              <a:avLst>
                <a:gd name="adj" fmla="val 92881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>
                <a:latin typeface="Hacen Egypt" pitchFamily="2" charset="-78"/>
                <a:cs typeface="+mj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56168" y="2540034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ن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56561" y="793857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ل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7977" y="2386037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م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6682242">
              <a:off x="-66614" y="2013334"/>
              <a:ext cx="15433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10سم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9857" y="2646162"/>
              <a:ext cx="1162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12سم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rot="2005287">
              <a:off x="1159021" y="1481877"/>
              <a:ext cx="10895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15سم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6033217" y="5867605"/>
            <a:ext cx="2653300" cy="701708"/>
            <a:chOff x="6033217" y="5867605"/>
            <a:chExt cx="2653300" cy="701708"/>
          </a:xfrm>
        </p:grpSpPr>
        <p:grpSp>
          <p:nvGrpSpPr>
            <p:cNvPr id="33" name="مجموعة 32"/>
            <p:cNvGrpSpPr/>
            <p:nvPr/>
          </p:nvGrpSpPr>
          <p:grpSpPr>
            <a:xfrm>
              <a:off x="6033217" y="5867605"/>
              <a:ext cx="2653300" cy="701708"/>
              <a:chOff x="1596560" y="1406302"/>
              <a:chExt cx="4086729" cy="527673"/>
            </a:xfrm>
          </p:grpSpPr>
          <p:sp>
            <p:nvSpPr>
              <p:cNvPr id="34" name="مستطيل مستدير الزوايا 33"/>
              <p:cNvSpPr/>
              <p:nvPr/>
            </p:nvSpPr>
            <p:spPr>
              <a:xfrm>
                <a:off x="1676138" y="1406302"/>
                <a:ext cx="3852051" cy="527673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3200" b="1">
                  <a:cs typeface="+mj-cs"/>
                </a:endParaRPr>
              </a:p>
            </p:txBody>
          </p:sp>
          <p:sp>
            <p:nvSpPr>
              <p:cNvPr id="35" name="TextBox 15"/>
              <p:cNvSpPr txBox="1"/>
              <p:nvPr/>
            </p:nvSpPr>
            <p:spPr>
              <a:xfrm>
                <a:off x="1596560" y="1413571"/>
                <a:ext cx="4086729" cy="409366"/>
              </a:xfrm>
              <a:prstGeom prst="rect">
                <a:avLst/>
              </a:prstGeom>
              <a:noFill/>
            </p:spPr>
            <p:txBody>
              <a:bodyPr wrap="square" lIns="51435" tIns="25718" rIns="51435" bIns="25718" rtlCol="0" anchor="ctr">
                <a:spAutoFit/>
              </a:bodyPr>
              <a:lstStyle/>
              <a:p>
                <a:pPr algn="ctr"/>
                <a:r>
                  <a:rPr lang="ar-SA" sz="32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1</a:t>
                </a:r>
                <a:r>
                  <a:rPr lang="ar-SA" sz="32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)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ق    أ =ق    ل</a:t>
                </a:r>
                <a:endParaRPr lang="ar-SA" sz="3200" b="1" dirty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endParaRPr>
              </a:p>
            </p:txBody>
          </p:sp>
        </p:grpSp>
        <p:graphicFrame>
          <p:nvGraphicFramePr>
            <p:cNvPr id="39" name="كائن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888935377"/>
                </p:ext>
              </p:extLst>
            </p:nvPr>
          </p:nvGraphicFramePr>
          <p:xfrm>
            <a:off x="7452320" y="5960164"/>
            <a:ext cx="360040" cy="421164"/>
          </p:xfrm>
          <a:graphic>
            <a:graphicData uri="http://schemas.openxmlformats.org/presentationml/2006/ole">
              <p:oleObj spid="_x0000_s8343" name="Equation" r:id="rId6" imgW="203040" imgH="177480" progId="">
                <p:embed/>
              </p:oleObj>
            </a:graphicData>
          </a:graphic>
        </p:graphicFrame>
        <p:graphicFrame>
          <p:nvGraphicFramePr>
            <p:cNvPr id="40" name="كائن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528989871"/>
                </p:ext>
              </p:extLst>
            </p:nvPr>
          </p:nvGraphicFramePr>
          <p:xfrm>
            <a:off x="6372200" y="5960164"/>
            <a:ext cx="390542" cy="421164"/>
          </p:xfrm>
          <a:graphic>
            <a:graphicData uri="http://schemas.openxmlformats.org/presentationml/2006/ole">
              <p:oleObj spid="_x0000_s8344" name="Equation" r:id="rId7" imgW="203040" imgH="177480" progId="">
                <p:embed/>
              </p:oleObj>
            </a:graphicData>
          </a:graphic>
        </p:graphicFrame>
      </p:grpSp>
      <p:grpSp>
        <p:nvGrpSpPr>
          <p:cNvPr id="44" name="مجموعة 43"/>
          <p:cNvGrpSpPr/>
          <p:nvPr/>
        </p:nvGrpSpPr>
        <p:grpSpPr>
          <a:xfrm>
            <a:off x="3214844" y="5867605"/>
            <a:ext cx="2653300" cy="701709"/>
            <a:chOff x="3214844" y="5867605"/>
            <a:chExt cx="2653300" cy="701709"/>
          </a:xfrm>
        </p:grpSpPr>
        <p:grpSp>
          <p:nvGrpSpPr>
            <p:cNvPr id="30" name="مجموعة 29"/>
            <p:cNvGrpSpPr/>
            <p:nvPr/>
          </p:nvGrpSpPr>
          <p:grpSpPr>
            <a:xfrm>
              <a:off x="3214844" y="5867605"/>
              <a:ext cx="2653300" cy="701709"/>
              <a:chOff x="1497747" y="1406302"/>
              <a:chExt cx="4086729" cy="527673"/>
            </a:xfrm>
          </p:grpSpPr>
          <p:sp>
            <p:nvSpPr>
              <p:cNvPr id="31" name="مستطيل مستدير الزوايا 30"/>
              <p:cNvSpPr/>
              <p:nvPr/>
            </p:nvSpPr>
            <p:spPr>
              <a:xfrm>
                <a:off x="1585514" y="1406302"/>
                <a:ext cx="3887293" cy="527673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3200" b="1">
                  <a:cs typeface="+mj-cs"/>
                </a:endParaRPr>
              </a:p>
            </p:txBody>
          </p:sp>
          <p:sp>
            <p:nvSpPr>
              <p:cNvPr id="32" name="TextBox 15"/>
              <p:cNvSpPr txBox="1"/>
              <p:nvPr/>
            </p:nvSpPr>
            <p:spPr>
              <a:xfrm>
                <a:off x="1497747" y="1477068"/>
                <a:ext cx="4086729" cy="409365"/>
              </a:xfrm>
              <a:prstGeom prst="rect">
                <a:avLst/>
              </a:prstGeom>
              <a:noFill/>
            </p:spPr>
            <p:txBody>
              <a:bodyPr wrap="square" lIns="51435" tIns="25718" rIns="51435" bIns="25718" rtlCol="0" anchor="ctr">
                <a:spAutoFit/>
              </a:bodyPr>
              <a:lstStyle/>
              <a:p>
                <a:pPr algn="ctr"/>
                <a:r>
                  <a:rPr lang="ar-SA" sz="32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2)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ق</a:t>
                </a:r>
                <a:r>
                  <a:rPr lang="ar-SA" sz="3200" b="1" dirty="0">
                    <a:latin typeface="رموز الرياضيات العربية"/>
                    <a:cs typeface="+mj-cs"/>
                    <a:sym typeface="Aramath"/>
                  </a:rPr>
                  <a:t> </a:t>
                </a:r>
                <a:r>
                  <a:rPr lang="ar-SA" sz="3200" b="1" dirty="0" smtClean="0">
                    <a:latin typeface="رموز الرياضيات العربية"/>
                    <a:cs typeface="+mj-cs"/>
                    <a:sym typeface="Aramath"/>
                  </a:rPr>
                  <a:t> 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 </a:t>
                </a:r>
                <a:r>
                  <a:rPr lang="ar-SA" sz="32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ب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= ق</a:t>
                </a:r>
                <a:r>
                  <a:rPr lang="ar-SA" sz="3200" b="1" dirty="0" smtClean="0">
                    <a:latin typeface="رموز الرياضيات العربية"/>
                    <a:cs typeface="+mj-cs"/>
                    <a:sym typeface="Aramath"/>
                  </a:rPr>
                  <a:t> 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 </a:t>
                </a:r>
                <a:r>
                  <a:rPr lang="ar-SA" sz="32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م</a:t>
                </a:r>
              </a:p>
            </p:txBody>
          </p:sp>
        </p:grpSp>
        <p:graphicFrame>
          <p:nvGraphicFramePr>
            <p:cNvPr id="41" name="كائن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714926490"/>
                </p:ext>
              </p:extLst>
            </p:nvPr>
          </p:nvGraphicFramePr>
          <p:xfrm>
            <a:off x="4788024" y="6032172"/>
            <a:ext cx="380906" cy="421164"/>
          </p:xfrm>
          <a:graphic>
            <a:graphicData uri="http://schemas.openxmlformats.org/presentationml/2006/ole">
              <p:oleObj spid="_x0000_s8345" name="Equation" r:id="rId8" imgW="203040" imgH="177480" progId="">
                <p:embed/>
              </p:oleObj>
            </a:graphicData>
          </a:graphic>
        </p:graphicFrame>
        <p:graphicFrame>
          <p:nvGraphicFramePr>
            <p:cNvPr id="43" name="كائن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443541012"/>
                </p:ext>
              </p:extLst>
            </p:nvPr>
          </p:nvGraphicFramePr>
          <p:xfrm>
            <a:off x="3419872" y="6050392"/>
            <a:ext cx="449262" cy="420688"/>
          </p:xfrm>
          <a:graphic>
            <a:graphicData uri="http://schemas.openxmlformats.org/presentationml/2006/ole">
              <p:oleObj spid="_x0000_s8346" name="Equation" r:id="rId9" imgW="203040" imgH="177480" progId="">
                <p:embed/>
              </p:oleObj>
            </a:graphicData>
          </a:graphic>
        </p:graphicFrame>
      </p:grpSp>
      <p:grpSp>
        <p:nvGrpSpPr>
          <p:cNvPr id="47" name="مجموعة 46"/>
          <p:cNvGrpSpPr/>
          <p:nvPr/>
        </p:nvGrpSpPr>
        <p:grpSpPr>
          <a:xfrm>
            <a:off x="471834" y="5867605"/>
            <a:ext cx="2653300" cy="701709"/>
            <a:chOff x="471834" y="5867605"/>
            <a:chExt cx="2653300" cy="701709"/>
          </a:xfrm>
        </p:grpSpPr>
        <p:grpSp>
          <p:nvGrpSpPr>
            <p:cNvPr id="36" name="مجموعة 35"/>
            <p:cNvGrpSpPr/>
            <p:nvPr/>
          </p:nvGrpSpPr>
          <p:grpSpPr>
            <a:xfrm>
              <a:off x="471834" y="5867605"/>
              <a:ext cx="2653300" cy="701709"/>
              <a:chOff x="1542083" y="1406302"/>
              <a:chExt cx="4086729" cy="527673"/>
            </a:xfrm>
          </p:grpSpPr>
          <p:sp>
            <p:nvSpPr>
              <p:cNvPr id="37" name="مستطيل مستدير الزوايا 36"/>
              <p:cNvSpPr/>
              <p:nvPr/>
            </p:nvSpPr>
            <p:spPr>
              <a:xfrm>
                <a:off x="1585514" y="1406302"/>
                <a:ext cx="3887293" cy="527673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3200" b="1">
                  <a:cs typeface="+mj-cs"/>
                </a:endParaRPr>
              </a:p>
            </p:txBody>
          </p:sp>
          <p:sp>
            <p:nvSpPr>
              <p:cNvPr id="38" name="TextBox 15"/>
              <p:cNvSpPr txBox="1"/>
              <p:nvPr/>
            </p:nvSpPr>
            <p:spPr>
              <a:xfrm>
                <a:off x="1542083" y="1477068"/>
                <a:ext cx="4086729" cy="409365"/>
              </a:xfrm>
              <a:prstGeom prst="rect">
                <a:avLst/>
              </a:prstGeom>
              <a:noFill/>
            </p:spPr>
            <p:txBody>
              <a:bodyPr wrap="square" lIns="51435" tIns="25718" rIns="51435" bIns="25718" rtlCol="0" anchor="ctr">
                <a:spAutoFit/>
              </a:bodyPr>
              <a:lstStyle/>
              <a:p>
                <a:pPr algn="ctr"/>
                <a:r>
                  <a:rPr lang="ar-SA" sz="32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3)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ق</a:t>
                </a:r>
                <a:r>
                  <a:rPr lang="ar-SA" sz="3200" b="1" dirty="0">
                    <a:latin typeface="رموز الرياضيات العربية"/>
                    <a:cs typeface="+mj-cs"/>
                    <a:sym typeface="Aramath"/>
                  </a:rPr>
                  <a:t> </a:t>
                </a:r>
                <a:r>
                  <a:rPr lang="ar-SA" sz="3200" b="1" dirty="0" smtClean="0">
                    <a:latin typeface="رموز الرياضيات العربية"/>
                    <a:cs typeface="+mj-cs"/>
                    <a:sym typeface="Aramath"/>
                  </a:rPr>
                  <a:t>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 </a:t>
                </a:r>
                <a:r>
                  <a:rPr lang="ar-SA" sz="32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ج =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ق</a:t>
                </a:r>
                <a:r>
                  <a:rPr lang="ar-SA" sz="3200" b="1" dirty="0">
                    <a:latin typeface="رموز الرياضيات العربية"/>
                    <a:cs typeface="+mj-cs"/>
                    <a:sym typeface="Aramath"/>
                  </a:rPr>
                  <a:t> </a:t>
                </a:r>
                <a:r>
                  <a:rPr lang="ar-SA" sz="3200" b="1" dirty="0" smtClean="0">
                    <a:latin typeface="رموز الرياضيات العربية"/>
                    <a:cs typeface="+mj-cs"/>
                    <a:sym typeface="Aramath"/>
                  </a:rPr>
                  <a:t>  </a:t>
                </a:r>
                <a:r>
                  <a:rPr lang="ar-SA" sz="3200" b="1" dirty="0" smtClean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 </a:t>
                </a:r>
                <a:r>
                  <a:rPr lang="ar-SA" sz="3200" b="1" dirty="0">
                    <a:solidFill>
                      <a:srgbClr val="0000CC"/>
                    </a:solidFill>
                    <a:latin typeface="Hacen Egypt" pitchFamily="2" charset="-78"/>
                    <a:cs typeface="+mj-cs"/>
                    <a:sym typeface="Aramath"/>
                  </a:rPr>
                  <a:t>ن</a:t>
                </a:r>
              </a:p>
            </p:txBody>
          </p:sp>
        </p:grpSp>
        <p:graphicFrame>
          <p:nvGraphicFramePr>
            <p:cNvPr id="45" name="كائن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980082305"/>
                </p:ext>
              </p:extLst>
            </p:nvPr>
          </p:nvGraphicFramePr>
          <p:xfrm>
            <a:off x="2183439" y="6093296"/>
            <a:ext cx="300329" cy="364999"/>
          </p:xfrm>
          <a:graphic>
            <a:graphicData uri="http://schemas.openxmlformats.org/presentationml/2006/ole">
              <p:oleObj spid="_x0000_s8347" name="Equation" r:id="rId10" imgW="203040" imgH="177480" progId="">
                <p:embed/>
              </p:oleObj>
            </a:graphicData>
          </a:graphic>
        </p:graphicFrame>
        <p:graphicFrame>
          <p:nvGraphicFramePr>
            <p:cNvPr id="46" name="كائن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330814284"/>
                </p:ext>
              </p:extLst>
            </p:nvPr>
          </p:nvGraphicFramePr>
          <p:xfrm>
            <a:off x="827584" y="6093296"/>
            <a:ext cx="370768" cy="365125"/>
          </p:xfrm>
          <a:graphic>
            <a:graphicData uri="http://schemas.openxmlformats.org/presentationml/2006/ole">
              <p:oleObj spid="_x0000_s8348" name="Equation" r:id="rId11" imgW="203040" imgH="177480" progId="">
                <p:embed/>
              </p:oleObj>
            </a:graphicData>
          </a:graphic>
        </p:graphicFrame>
      </p:grpSp>
    </p:spTree>
    <p:extLst>
      <p:ext uri="{BB962C8B-B14F-4D97-AF65-F5344CB8AC3E}">
        <p14:creationId xmlns="" xmlns:p14="http://schemas.microsoft.com/office/powerpoint/2010/main" val="40492532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23" grpId="0"/>
      <p:bldP spid="24" grpId="0"/>
      <p:bldP spid="25" grpId="0"/>
      <p:bldP spid="26" grpId="0" animBg="1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436096" y="333375"/>
            <a:ext cx="3420443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4842284" y="-7312"/>
            <a:ext cx="358449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تعليمية1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449358"/>
            <a:ext cx="8676457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/>
              <a:t> </a:t>
            </a:r>
            <a:r>
              <a:rPr lang="ar-SA" sz="4400" dirty="0" smtClean="0"/>
              <a:t> في الشكل المجاور ، اذا كانت النقطة س منتصف الضلع ب م </a:t>
            </a:r>
            <a:endParaRPr lang="en-US" sz="4400" dirty="0"/>
          </a:p>
          <a:p>
            <a:pPr algn="ctr"/>
            <a:r>
              <a:rPr lang="ar-SA" sz="4400" dirty="0" smtClean="0"/>
              <a:t>ابحث في تطابق المثلثين  أ ب س ، ن س م 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959718"/>
            <a:ext cx="6348568" cy="2277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6">
            <a:hlinkClick r:id="rId4"/>
          </p:cNvPr>
          <p:cNvSpPr txBox="1"/>
          <p:nvPr/>
        </p:nvSpPr>
        <p:spPr>
          <a:xfrm>
            <a:off x="5286380" y="1142984"/>
            <a:ext cx="1778051" cy="2616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050" dirty="0" smtClean="0">
                <a:hlinkClick r:id="rId4"/>
              </a:rPr>
              <a:t>امتحان ثامن رياضيات الفصل الأول</a:t>
            </a:r>
            <a:endParaRPr lang="ar-SA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325" y="1271620"/>
            <a:ext cx="8800808" cy="141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lIns="91436" tIns="45719" rIns="91436" bIns="45719" rtlCol="0" anchor="ctr">
            <a:spAutoFit/>
          </a:bodyPr>
          <a:lstStyle/>
          <a:p>
            <a:pPr algn="just"/>
            <a:r>
              <a:rPr lang="ar-SA" sz="4300" dirty="0" smtClean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يتطابق </a:t>
            </a:r>
            <a:r>
              <a:rPr lang="ar-SA" sz="4300" dirty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المثلثان إذا تطابق </a:t>
            </a:r>
            <a:r>
              <a:rPr lang="ar-SA" sz="4300" dirty="0" smtClean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فيهما ضلعان </a:t>
            </a:r>
            <a:r>
              <a:rPr lang="ar-SA" sz="4300" dirty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والزاوية المحصورة بينهما في أحد المثلثين مع نظائرهما في المثلث الثاني.</a:t>
            </a:r>
            <a:endParaRPr lang="en-US" sz="4300" dirty="0">
              <a:solidFill>
                <a:srgbClr val="162CFC"/>
              </a:solidFill>
              <a:latin typeface="Hacen Egypt" pitchFamily="2" charset="-78"/>
              <a:cs typeface="Hacen Egypt" pitchFamily="2" charset="-78"/>
            </a:endParaRPr>
          </a:p>
        </p:txBody>
      </p:sp>
      <p:grpSp>
        <p:nvGrpSpPr>
          <p:cNvPr id="2" name="Group 20"/>
          <p:cNvGrpSpPr/>
          <p:nvPr/>
        </p:nvGrpSpPr>
        <p:grpSpPr>
          <a:xfrm>
            <a:off x="5076056" y="2996814"/>
            <a:ext cx="3000397" cy="2068682"/>
            <a:chOff x="5076055" y="3459385"/>
            <a:chExt cx="3000397" cy="2068682"/>
          </a:xfrm>
        </p:grpSpPr>
        <p:grpSp>
          <p:nvGrpSpPr>
            <p:cNvPr id="6" name="Group 13"/>
            <p:cNvGrpSpPr/>
            <p:nvPr/>
          </p:nvGrpSpPr>
          <p:grpSpPr>
            <a:xfrm>
              <a:off x="5076055" y="3459385"/>
              <a:ext cx="3000397" cy="2016362"/>
              <a:chOff x="5076053" y="3459388"/>
              <a:chExt cx="3000396" cy="2016364"/>
            </a:xfrm>
          </p:grpSpPr>
          <p:sp>
            <p:nvSpPr>
              <p:cNvPr id="5" name="Isosceles Triangle 4"/>
              <p:cNvSpPr/>
              <p:nvPr/>
            </p:nvSpPr>
            <p:spPr>
              <a:xfrm>
                <a:off x="5076053" y="3459388"/>
                <a:ext cx="3000396" cy="1928826"/>
              </a:xfrm>
              <a:prstGeom prst="triangle">
                <a:avLst>
                  <a:gd name="adj" fmla="val 85098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 rot="10800000" flipV="1">
                <a:off x="7670619" y="4296928"/>
                <a:ext cx="285753" cy="14287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7456877" y="4829420"/>
                <a:ext cx="571503" cy="646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3600" b="1" dirty="0">
                    <a:solidFill>
                      <a:srgbClr val="162CFC"/>
                    </a:solidFill>
                  </a:rPr>
                  <a:t>×</a:t>
                </a:r>
                <a:endParaRPr lang="en-US" sz="3600" b="1" dirty="0">
                  <a:solidFill>
                    <a:srgbClr val="162CFC"/>
                  </a:solidFill>
                </a:endParaRPr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 rot="5400000">
              <a:off x="6357953" y="5313753"/>
              <a:ext cx="285752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6267976" y="5308422"/>
              <a:ext cx="285752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1"/>
          <p:cNvGrpSpPr/>
          <p:nvPr/>
        </p:nvGrpSpPr>
        <p:grpSpPr>
          <a:xfrm>
            <a:off x="736388" y="2988460"/>
            <a:ext cx="3000398" cy="2093734"/>
            <a:chOff x="4848115" y="3434336"/>
            <a:chExt cx="3000396" cy="2093736"/>
          </a:xfrm>
        </p:grpSpPr>
        <p:cxnSp>
          <p:nvCxnSpPr>
            <p:cNvPr id="23" name="Straight Connector 22"/>
            <p:cNvCxnSpPr/>
            <p:nvPr/>
          </p:nvCxnSpPr>
          <p:spPr>
            <a:xfrm rot="5400000">
              <a:off x="6357950" y="5313758"/>
              <a:ext cx="285752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267976" y="5308422"/>
              <a:ext cx="285752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13"/>
            <p:cNvGrpSpPr/>
            <p:nvPr/>
          </p:nvGrpSpPr>
          <p:grpSpPr>
            <a:xfrm>
              <a:off x="4848115" y="3434336"/>
              <a:ext cx="3000396" cy="2024718"/>
              <a:chOff x="4848115" y="3434336"/>
              <a:chExt cx="3000396" cy="2024718"/>
            </a:xfrm>
          </p:grpSpPr>
          <p:sp>
            <p:nvSpPr>
              <p:cNvPr id="26" name="Isosceles Triangle 4"/>
              <p:cNvSpPr/>
              <p:nvPr/>
            </p:nvSpPr>
            <p:spPr>
              <a:xfrm>
                <a:off x="4848115" y="3434336"/>
                <a:ext cx="3000396" cy="1928826"/>
              </a:xfrm>
              <a:prstGeom prst="triangle">
                <a:avLst>
                  <a:gd name="adj" fmla="val 85098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rot="10800000" flipV="1">
                <a:off x="7478924" y="4296928"/>
                <a:ext cx="285753" cy="14287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7248126" y="4812722"/>
                <a:ext cx="571503" cy="646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3600" b="1" dirty="0">
                    <a:solidFill>
                      <a:srgbClr val="162CFC"/>
                    </a:solidFill>
                  </a:rPr>
                  <a:t>×</a:t>
                </a:r>
                <a:endParaRPr lang="en-US" sz="3600" b="1" dirty="0">
                  <a:solidFill>
                    <a:srgbClr val="162CFC"/>
                  </a:solidFill>
                </a:endParaRPr>
              </a:p>
            </p:txBody>
          </p:sp>
        </p:grpSp>
      </p:grpSp>
      <p:sp>
        <p:nvSpPr>
          <p:cNvPr id="17" name="TextBox 4"/>
          <p:cNvSpPr txBox="1"/>
          <p:nvPr/>
        </p:nvSpPr>
        <p:spPr>
          <a:xfrm>
            <a:off x="5486337" y="5123378"/>
            <a:ext cx="3272302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dirty="0">
                <a:latin typeface="Hacen Egypt" pitchFamily="2" charset="-78"/>
                <a:cs typeface="Hacen Egypt" pitchFamily="2" charset="-78"/>
                <a:sym typeface="Aramath"/>
              </a:rPr>
              <a:t>ويرمز لهذه الحالة بالرمز</a:t>
            </a:r>
            <a:endParaRPr lang="en-US" sz="3600" dirty="0"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677869" y="5446542"/>
            <a:ext cx="3889860" cy="144654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  <a:sym typeface="Aramath"/>
              </a:rPr>
              <a:t>( ض ، ز ، ض ) وتقرأ </a:t>
            </a:r>
            <a:r>
              <a:rPr lang="ar-S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  <a:sym typeface="Aramath"/>
              </a:rPr>
              <a:t> ( </a:t>
            </a:r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  <a:sym typeface="Aramath"/>
              </a:rPr>
              <a:t>ضلع ، زاوية، ضلع )</a:t>
            </a:r>
            <a:endParaRPr lang="en-US" sz="4400" b="1" dirty="0">
              <a:solidFill>
                <a:schemeClr val="tx1">
                  <a:lumMod val="95000"/>
                  <a:lumOff val="5000"/>
                </a:schemeClr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0" name="TextBox 3"/>
          <p:cNvSpPr txBox="1"/>
          <p:nvPr/>
        </p:nvSpPr>
        <p:spPr>
          <a:xfrm>
            <a:off x="3771956" y="297137"/>
            <a:ext cx="5199188" cy="7540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lIns="91436" tIns="45719" rIns="91436" bIns="45719" rtlCol="0" anchor="ctr">
            <a:spAutoFit/>
          </a:bodyPr>
          <a:lstStyle/>
          <a:p>
            <a:pPr algn="just"/>
            <a:r>
              <a:rPr lang="ar-SA" sz="4300" dirty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الحالة الثانية لتطابق مثلثين:</a:t>
            </a:r>
            <a:endParaRPr lang="en-US" sz="4300" dirty="0">
              <a:solidFill>
                <a:srgbClr val="162CFC"/>
              </a:solidFill>
              <a:latin typeface="Hacen Egypt" pitchFamily="2" charset="-78"/>
              <a:cs typeface="Hacen Egypt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432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02312E-6 L -0.47917 0.0067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/>
      <p:bldP spid="18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24833" y="47526"/>
            <a:ext cx="853965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في الشكل المجاور أثبت ان المثلثين </a:t>
            </a:r>
          </a:p>
          <a:p>
            <a:pPr algn="ctr"/>
            <a:r>
              <a:rPr lang="ar-SA" sz="3200" b="1" dirty="0" smtClean="0"/>
              <a:t>ب هـ ج ، أ هـ د</a:t>
            </a:r>
            <a:r>
              <a:rPr lang="ar-SA" sz="3200" b="1" dirty="0"/>
              <a:t> </a:t>
            </a:r>
            <a:r>
              <a:rPr lang="ar-SA" sz="3200" b="1" dirty="0" smtClean="0"/>
              <a:t>متطابقان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7523633" y="211248"/>
            <a:ext cx="1350091" cy="719859"/>
          </a:xfrm>
          <a:prstGeom prst="plaque">
            <a:avLst>
              <a:gd name="adj" fmla="val 2909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523633" y="-27384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مثال:</a:t>
            </a:r>
            <a:endParaRPr lang="en-US" sz="4400" b="1" dirty="0">
              <a:solidFill>
                <a:srgbClr val="FF3300"/>
              </a:solidFill>
            </a:endParaRPr>
          </a:p>
        </p:txBody>
      </p:sp>
      <p:grpSp>
        <p:nvGrpSpPr>
          <p:cNvPr id="16" name="مجموعة 15"/>
          <p:cNvGrpSpPr/>
          <p:nvPr/>
        </p:nvGrpSpPr>
        <p:grpSpPr>
          <a:xfrm rot="951146">
            <a:off x="547441" y="1607897"/>
            <a:ext cx="3997874" cy="2907630"/>
            <a:chOff x="2557648" y="1697666"/>
            <a:chExt cx="4423884" cy="3480615"/>
          </a:xfrm>
        </p:grpSpPr>
        <p:grpSp>
          <p:nvGrpSpPr>
            <p:cNvPr id="5" name="مجموعة 4"/>
            <p:cNvGrpSpPr/>
            <p:nvPr/>
          </p:nvGrpSpPr>
          <p:grpSpPr>
            <a:xfrm rot="5400000" flipV="1">
              <a:off x="3029282" y="1226032"/>
              <a:ext cx="3480615" cy="4423884"/>
              <a:chOff x="832263" y="-172414"/>
              <a:chExt cx="1935153" cy="2337489"/>
            </a:xfrm>
          </p:grpSpPr>
          <p:grpSp>
            <p:nvGrpSpPr>
              <p:cNvPr id="6" name="Group 16"/>
              <p:cNvGrpSpPr/>
              <p:nvPr/>
            </p:nvGrpSpPr>
            <p:grpSpPr>
              <a:xfrm>
                <a:off x="832263" y="-172414"/>
                <a:ext cx="1935153" cy="2337489"/>
                <a:chOff x="2288853" y="-429196"/>
                <a:chExt cx="3071502" cy="4947550"/>
              </a:xfrm>
            </p:grpSpPr>
            <p:sp>
              <p:nvSpPr>
                <p:cNvPr id="9" name="Isosceles Triangle 2"/>
                <p:cNvSpPr/>
                <p:nvPr/>
              </p:nvSpPr>
              <p:spPr>
                <a:xfrm>
                  <a:off x="2606857" y="2000240"/>
                  <a:ext cx="2361555" cy="1974152"/>
                </a:xfrm>
                <a:prstGeom prst="triangle">
                  <a:avLst>
                    <a:gd name="adj" fmla="val 49734"/>
                  </a:avLst>
                </a:prstGeom>
                <a:noFill/>
                <a:ln w="38100">
                  <a:solidFill>
                    <a:srgbClr val="162CF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>
                    <a:solidFill>
                      <a:prstClr val="white"/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0" name="TextBox 3"/>
                <p:cNvSpPr txBox="1"/>
                <p:nvPr/>
              </p:nvSpPr>
              <p:spPr>
                <a:xfrm rot="16200000">
                  <a:off x="2227320" y="-112021"/>
                  <a:ext cx="639106" cy="5160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rPr>
                    <a:t>أ</a:t>
                  </a:r>
                  <a:endPara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1" name="TextBox 4"/>
                <p:cNvSpPr txBox="1"/>
                <p:nvPr/>
              </p:nvSpPr>
              <p:spPr>
                <a:xfrm rot="16200000">
                  <a:off x="4641496" y="3954823"/>
                  <a:ext cx="611023" cy="5160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rPr>
                    <a:t>ب</a:t>
                  </a:r>
                  <a:endPara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2" name="TextBox 5"/>
                <p:cNvSpPr txBox="1"/>
                <p:nvPr/>
              </p:nvSpPr>
              <p:spPr>
                <a:xfrm rot="16200000">
                  <a:off x="2241362" y="3935158"/>
                  <a:ext cx="611023" cy="5160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rPr>
                    <a:t>ج</a:t>
                  </a:r>
                  <a:endPara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3" name="TextBox 4"/>
                <p:cNvSpPr txBox="1"/>
                <p:nvPr/>
              </p:nvSpPr>
              <p:spPr>
                <a:xfrm rot="16200000">
                  <a:off x="4796823" y="-381704"/>
                  <a:ext cx="611024" cy="5160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rPr>
                    <a:t>د</a:t>
                  </a:r>
                  <a:endPara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4" name="Isosceles Triangle 2"/>
                <p:cNvSpPr/>
                <p:nvPr/>
              </p:nvSpPr>
              <p:spPr>
                <a:xfrm rot="10800000" flipH="1">
                  <a:off x="2605442" y="25254"/>
                  <a:ext cx="2361556" cy="1974150"/>
                </a:xfrm>
                <a:prstGeom prst="triangle">
                  <a:avLst>
                    <a:gd name="adj" fmla="val 49734"/>
                  </a:avLst>
                </a:prstGeom>
                <a:noFill/>
                <a:ln w="38100">
                  <a:solidFill>
                    <a:srgbClr val="162CF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>
                    <a:solidFill>
                      <a:prstClr val="white"/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  <p:sp>
              <p:nvSpPr>
                <p:cNvPr id="15" name="TextBox 5"/>
                <p:cNvSpPr txBox="1"/>
                <p:nvPr/>
              </p:nvSpPr>
              <p:spPr>
                <a:xfrm rot="16200000">
                  <a:off x="3705649" y="1710030"/>
                  <a:ext cx="611024" cy="5160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rPr>
                    <a:t>هـ</a:t>
                  </a:r>
                  <a:endPara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Hacen Egypt" pitchFamily="2" charset="-78"/>
                    <a:cs typeface="Hacen Egypt" pitchFamily="2" charset="-78"/>
                  </a:endParaRPr>
                </a:p>
              </p:txBody>
            </p:sp>
          </p:grpSp>
          <p:cxnSp>
            <p:nvCxnSpPr>
              <p:cNvPr id="7" name="رابط مستقيم 6"/>
              <p:cNvCxnSpPr/>
              <p:nvPr/>
            </p:nvCxnSpPr>
            <p:spPr>
              <a:xfrm rot="5400000">
                <a:off x="1375011" y="437236"/>
                <a:ext cx="60390" cy="169661"/>
              </a:xfrm>
              <a:prstGeom prst="line">
                <a:avLst/>
              </a:prstGeom>
              <a:ln w="666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رابط مستقيم 7"/>
              <p:cNvCxnSpPr/>
              <p:nvPr/>
            </p:nvCxnSpPr>
            <p:spPr>
              <a:xfrm flipH="1" flipV="1">
                <a:off x="1310973" y="1404020"/>
                <a:ext cx="123213" cy="122071"/>
              </a:xfrm>
              <a:prstGeom prst="line">
                <a:avLst/>
              </a:prstGeom>
              <a:ln w="666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" name="رابط مستقيم 2"/>
            <p:cNvCxnSpPr/>
            <p:nvPr/>
          </p:nvCxnSpPr>
          <p:spPr>
            <a:xfrm flipH="1">
              <a:off x="5436096" y="3819007"/>
              <a:ext cx="176448" cy="2923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>
              <a:off x="3995936" y="3754717"/>
              <a:ext cx="0" cy="32235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667649" y="1052736"/>
            <a:ext cx="1440855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u="sng" dirty="0" smtClean="0">
                <a:solidFill>
                  <a:srgbClr val="FF3300"/>
                </a:solidFill>
              </a:rPr>
              <a:t>الحل:</a:t>
            </a:r>
            <a:endParaRPr lang="en-US" sz="4400" b="1" u="sng" dirty="0">
              <a:solidFill>
                <a:srgbClr val="FF3300"/>
              </a:solidFill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4270553" y="1340768"/>
            <a:ext cx="35418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نبحث في تطابق المثلثين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566697" y="2132856"/>
            <a:ext cx="35418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1)طول ج هـ = طول أ هـ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7812360" y="2852936"/>
            <a:ext cx="10801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لماذا؟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6372200" y="2780928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5364088" y="3501008"/>
            <a:ext cx="36858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2)طول ب هـ = طول د هـ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7740352" y="4149080"/>
            <a:ext cx="10801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لماذا؟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28184" y="4068361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234558" y="4797152"/>
            <a:ext cx="52339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/>
              <a:t>3</a:t>
            </a:r>
            <a:r>
              <a:rPr lang="ar-SA" sz="3200" b="1" dirty="0" smtClean="0"/>
              <a:t>)زاوية ب هـ ج= زاوية أ هـ د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7812360" y="5445224"/>
            <a:ext cx="10801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لماذا؟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3851920" y="5373216"/>
            <a:ext cx="38279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زاويتان متقابلتان بالرأس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2627784" y="6093296"/>
            <a:ext cx="6137208" cy="584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اذا المثلثان متطابقان بحالة (</a:t>
            </a:r>
            <a:r>
              <a:rPr lang="ar-SA" sz="3200" b="1" dirty="0" err="1" smtClean="0"/>
              <a:t>ض،ز،ض</a:t>
            </a:r>
            <a:r>
              <a:rPr lang="ar-SA" sz="3200" b="1" dirty="0" smtClean="0"/>
              <a:t>)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17" name="ضرب 16"/>
          <p:cNvSpPr/>
          <p:nvPr/>
        </p:nvSpPr>
        <p:spPr>
          <a:xfrm>
            <a:off x="2717079" y="2912307"/>
            <a:ext cx="198737" cy="323827"/>
          </a:xfrm>
          <a:prstGeom prst="mathMultiply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ضرب 33"/>
          <p:cNvSpPr/>
          <p:nvPr/>
        </p:nvSpPr>
        <p:spPr>
          <a:xfrm>
            <a:off x="2069007" y="2780928"/>
            <a:ext cx="198737" cy="323827"/>
          </a:xfrm>
          <a:prstGeom prst="mathMultiply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884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 animBg="1"/>
      <p:bldP spid="1843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17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256013" y="260648"/>
            <a:ext cx="3636467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-7312"/>
            <a:ext cx="306268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تعليمية2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340768"/>
            <a:ext cx="86764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/>
              <a:t> </a:t>
            </a:r>
            <a:r>
              <a:rPr lang="ar-SA" sz="4400" dirty="0" smtClean="0"/>
              <a:t> في الأشكال المجاور ،ابحث في تطابق المثلثات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2329422" y="4653136"/>
            <a:ext cx="6203018" cy="2204864"/>
            <a:chOff x="2627784" y="3190875"/>
            <a:chExt cx="5811542" cy="3311403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3190875"/>
              <a:ext cx="5811542" cy="3311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نجمة ذات 5 نقاط 1"/>
            <p:cNvSpPr/>
            <p:nvPr/>
          </p:nvSpPr>
          <p:spPr>
            <a:xfrm>
              <a:off x="6012160" y="4077072"/>
              <a:ext cx="216024" cy="288032"/>
            </a:xfrm>
            <a:prstGeom prst="star5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نجمة ذات 5 نقاط 8"/>
            <p:cNvSpPr/>
            <p:nvPr/>
          </p:nvSpPr>
          <p:spPr>
            <a:xfrm>
              <a:off x="3419872" y="4149080"/>
              <a:ext cx="216024" cy="288032"/>
            </a:xfrm>
            <a:prstGeom prst="star5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1" name="Group 39"/>
          <p:cNvGrpSpPr/>
          <p:nvPr/>
        </p:nvGrpSpPr>
        <p:grpSpPr>
          <a:xfrm>
            <a:off x="4145653" y="1772816"/>
            <a:ext cx="3234659" cy="3005492"/>
            <a:chOff x="-127679" y="1824313"/>
            <a:chExt cx="3378674" cy="3005491"/>
          </a:xfrm>
        </p:grpSpPr>
        <p:cxnSp>
          <p:nvCxnSpPr>
            <p:cNvPr id="12" name="Straight Connector 12"/>
            <p:cNvCxnSpPr/>
            <p:nvPr/>
          </p:nvCxnSpPr>
          <p:spPr>
            <a:xfrm rot="10800000" flipV="1">
              <a:off x="1643046" y="2357430"/>
              <a:ext cx="1214443" cy="609538"/>
            </a:xfrm>
            <a:prstGeom prst="line">
              <a:avLst/>
            </a:prstGeom>
            <a:ln w="5715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38"/>
            <p:cNvGrpSpPr/>
            <p:nvPr/>
          </p:nvGrpSpPr>
          <p:grpSpPr>
            <a:xfrm>
              <a:off x="-127679" y="1824313"/>
              <a:ext cx="3378674" cy="3005491"/>
              <a:chOff x="-116662" y="1824313"/>
              <a:chExt cx="3378674" cy="3005491"/>
            </a:xfrm>
          </p:grpSpPr>
          <p:cxnSp>
            <p:nvCxnSpPr>
              <p:cNvPr id="14" name="Straight Connector 20"/>
              <p:cNvCxnSpPr/>
              <p:nvPr/>
            </p:nvCxnSpPr>
            <p:spPr>
              <a:xfrm rot="16200000" flipH="1">
                <a:off x="2035951" y="2640515"/>
                <a:ext cx="214314" cy="14287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37"/>
              <p:cNvGrpSpPr/>
              <p:nvPr/>
            </p:nvGrpSpPr>
            <p:grpSpPr>
              <a:xfrm>
                <a:off x="-116662" y="1824313"/>
                <a:ext cx="3378674" cy="3005491"/>
                <a:chOff x="-116662" y="1824313"/>
                <a:chExt cx="3378674" cy="3005491"/>
              </a:xfrm>
            </p:grpSpPr>
            <p:cxnSp>
              <p:nvCxnSpPr>
                <p:cNvPr id="16" name="Straight Connector 5"/>
                <p:cNvCxnSpPr/>
                <p:nvPr/>
              </p:nvCxnSpPr>
              <p:spPr>
                <a:xfrm rot="5400000">
                  <a:off x="892943" y="3679033"/>
                  <a:ext cx="1500198" cy="1588"/>
                </a:xfrm>
                <a:prstGeom prst="line">
                  <a:avLst/>
                </a:prstGeom>
                <a:ln w="57150">
                  <a:solidFill>
                    <a:srgbClr val="80008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6"/>
                <p:cNvCxnSpPr/>
                <p:nvPr/>
              </p:nvCxnSpPr>
              <p:spPr>
                <a:xfrm rot="5400000">
                  <a:off x="1235311" y="2773549"/>
                  <a:ext cx="2038297" cy="1206059"/>
                </a:xfrm>
                <a:prstGeom prst="line">
                  <a:avLst/>
                </a:prstGeom>
                <a:ln w="57150">
                  <a:solidFill>
                    <a:srgbClr val="80008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0"/>
                <p:cNvCxnSpPr/>
                <p:nvPr/>
              </p:nvCxnSpPr>
              <p:spPr>
                <a:xfrm rot="16200000" flipH="1">
                  <a:off x="-11049" y="2775040"/>
                  <a:ext cx="2132125" cy="1176062"/>
                </a:xfrm>
                <a:prstGeom prst="line">
                  <a:avLst/>
                </a:prstGeom>
                <a:ln w="57150">
                  <a:solidFill>
                    <a:srgbClr val="80008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5"/>
                <p:cNvCxnSpPr/>
                <p:nvPr/>
              </p:nvCxnSpPr>
              <p:spPr>
                <a:xfrm>
                  <a:off x="489017" y="2297009"/>
                  <a:ext cx="1143009" cy="680975"/>
                </a:xfrm>
                <a:prstGeom prst="line">
                  <a:avLst/>
                </a:prstGeom>
                <a:ln w="57150">
                  <a:solidFill>
                    <a:srgbClr val="80008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16200000" flipH="1">
                  <a:off x="2107389" y="2607463"/>
                  <a:ext cx="214314" cy="142876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1"/>
                <p:cNvCxnSpPr/>
                <p:nvPr/>
              </p:nvCxnSpPr>
              <p:spPr>
                <a:xfrm rot="5400000">
                  <a:off x="1000100" y="2555391"/>
                  <a:ext cx="214314" cy="2143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3"/>
                <p:cNvCxnSpPr/>
                <p:nvPr/>
              </p:nvCxnSpPr>
              <p:spPr>
                <a:xfrm rot="5400000">
                  <a:off x="1071538" y="2610131"/>
                  <a:ext cx="214314" cy="2143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Oval 24"/>
                <p:cNvSpPr/>
                <p:nvPr/>
              </p:nvSpPr>
              <p:spPr>
                <a:xfrm flipH="1">
                  <a:off x="1714480" y="3022406"/>
                  <a:ext cx="142876" cy="14287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5"/>
                <p:cNvSpPr/>
                <p:nvPr/>
              </p:nvSpPr>
              <p:spPr>
                <a:xfrm flipH="1">
                  <a:off x="1428728" y="3016725"/>
                  <a:ext cx="142876" cy="14287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TextBox 26"/>
                <p:cNvSpPr txBox="1"/>
                <p:nvPr/>
              </p:nvSpPr>
              <p:spPr>
                <a:xfrm>
                  <a:off x="1306570" y="2428867"/>
                  <a:ext cx="49473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600" b="1" dirty="0">
                      <a:solidFill>
                        <a:srgbClr val="C00000"/>
                      </a:solidFill>
                    </a:rPr>
                    <a:t>أ</a:t>
                  </a:r>
                  <a:endParaRPr lang="en-US" sz="36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26" name="TextBox 27"/>
                <p:cNvSpPr txBox="1"/>
                <p:nvPr/>
              </p:nvSpPr>
              <p:spPr>
                <a:xfrm>
                  <a:off x="1179482" y="4183473"/>
                  <a:ext cx="71437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600" b="1" dirty="0">
                      <a:solidFill>
                        <a:srgbClr val="C00000"/>
                      </a:solidFill>
                    </a:rPr>
                    <a:t>ب</a:t>
                  </a:r>
                  <a:endParaRPr lang="en-US" sz="36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27" name="TextBox 28"/>
                <p:cNvSpPr txBox="1"/>
                <p:nvPr/>
              </p:nvSpPr>
              <p:spPr>
                <a:xfrm>
                  <a:off x="2547633" y="1857364"/>
                  <a:ext cx="71437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600" b="1" dirty="0">
                      <a:solidFill>
                        <a:srgbClr val="C00000"/>
                      </a:solidFill>
                    </a:rPr>
                    <a:t>ج</a:t>
                  </a:r>
                  <a:endParaRPr lang="en-US" sz="36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28" name="TextBox 29"/>
                <p:cNvSpPr txBox="1"/>
                <p:nvPr/>
              </p:nvSpPr>
              <p:spPr>
                <a:xfrm>
                  <a:off x="-116662" y="1824313"/>
                  <a:ext cx="71437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600" b="1" dirty="0">
                      <a:solidFill>
                        <a:srgbClr val="C00000"/>
                      </a:solidFill>
                    </a:rPr>
                    <a:t>د</a:t>
                  </a:r>
                  <a:endParaRPr lang="en-US" sz="3600" b="1" dirty="0">
                    <a:solidFill>
                      <a:srgbClr val="C00000"/>
                    </a:solidFill>
                  </a:endParaRPr>
                </a:p>
              </p:txBody>
            </p:sp>
          </p:grpSp>
        </p:grpSp>
      </p:grpSp>
      <p:sp>
        <p:nvSpPr>
          <p:cNvPr id="29" name="مربع نص 28">
            <a:hlinkClick r:id="rId4"/>
          </p:cNvPr>
          <p:cNvSpPr txBox="1"/>
          <p:nvPr/>
        </p:nvSpPr>
        <p:spPr>
          <a:xfrm>
            <a:off x="5143504" y="1095688"/>
            <a:ext cx="1778051" cy="2616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050" dirty="0" smtClean="0">
                <a:hlinkClick r:id="rId4"/>
              </a:rPr>
              <a:t>امتحان ثامن رياضيات الفصل الأول</a:t>
            </a:r>
            <a:endParaRPr lang="ar-SA" sz="1050" dirty="0"/>
          </a:p>
        </p:txBody>
      </p:sp>
    </p:spTree>
    <p:extLst>
      <p:ext uri="{BB962C8B-B14F-4D97-AF65-F5344CB8AC3E}">
        <p14:creationId xmlns="" xmlns:p14="http://schemas.microsoft.com/office/powerpoint/2010/main" val="32052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5580112" y="116632"/>
            <a:ext cx="3398936" cy="646331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331640" y="836712"/>
            <a:ext cx="71817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ar-SA" sz="3600" dirty="0" smtClean="0"/>
              <a:t>يتطابق مثلثان اذا تساوى فيهما زاويتان وضلع ، </a:t>
            </a:r>
          </a:p>
          <a:p>
            <a:pPr algn="ctr"/>
            <a:r>
              <a:rPr lang="ar-SA" sz="3600" dirty="0" smtClean="0"/>
              <a:t>ويعبر عن ذلك بالرموز (ز ، ض ، ز)</a:t>
            </a:r>
            <a:endParaRPr lang="ar-SA" sz="36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40152" y="116632"/>
            <a:ext cx="28007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ar-SA" sz="3600" b="1" dirty="0">
                <a:solidFill>
                  <a:srgbClr val="FF3300"/>
                </a:solidFill>
                <a:cs typeface="الشهيد محمد الدره" pitchFamily="2" charset="-78"/>
              </a:rPr>
              <a:t>حالة التطابق الثالثة:</a:t>
            </a:r>
            <a:endParaRPr lang="ar-SA" sz="3600" dirty="0"/>
          </a:p>
        </p:txBody>
      </p:sp>
      <p:sp>
        <p:nvSpPr>
          <p:cNvPr id="13" name="مستطيل 12"/>
          <p:cNvSpPr/>
          <p:nvPr/>
        </p:nvSpPr>
        <p:spPr>
          <a:xfrm>
            <a:off x="7740352" y="2348880"/>
            <a:ext cx="87173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مثال</a:t>
            </a:r>
            <a:r>
              <a:rPr lang="ar-SA" sz="2400" u="sng" dirty="0" smtClean="0">
                <a:solidFill>
                  <a:srgbClr val="FF0000"/>
                </a:solidFill>
              </a:rPr>
              <a:t> </a:t>
            </a:r>
            <a:r>
              <a:rPr lang="ar-SA" sz="2400" u="sng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95536" y="2420888"/>
            <a:ext cx="74602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dirty="0" smtClean="0"/>
              <a:t>   في الشكل المجاور ابحث في تطابق المثلثين أ ب د ، أ جـ د</a:t>
            </a:r>
            <a:endParaRPr lang="ar-SA" sz="2800" dirty="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067944" y="3140968"/>
            <a:ext cx="35942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2400" dirty="0" smtClean="0"/>
              <a:t>نبحث في شروط التطابق من الشكل</a:t>
            </a:r>
            <a:endParaRPr lang="ar-SA" sz="2400" dirty="0"/>
          </a:p>
        </p:txBody>
      </p:sp>
      <p:pic>
        <p:nvPicPr>
          <p:cNvPr id="11267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95" y="2944108"/>
            <a:ext cx="2717945" cy="2283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مستطيل 19"/>
          <p:cNvSpPr/>
          <p:nvPr/>
        </p:nvSpPr>
        <p:spPr>
          <a:xfrm>
            <a:off x="7740352" y="3111351"/>
            <a:ext cx="79972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الحل</a:t>
            </a:r>
            <a:r>
              <a:rPr lang="ar-SA" sz="2400" u="sng" dirty="0" smtClean="0">
                <a:solidFill>
                  <a:srgbClr val="FF0000"/>
                </a:solidFill>
              </a:rPr>
              <a:t>: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5364088" y="3733001"/>
            <a:ext cx="31622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b="1" dirty="0" smtClean="0"/>
              <a:t>1) طول أ ب = طول أ جـ </a:t>
            </a:r>
            <a:endParaRPr lang="ar-SA" sz="2800" b="1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635896" y="3645024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5436096" y="4376718"/>
            <a:ext cx="31683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b="1" dirty="0" smtClean="0"/>
              <a:t>2) زاوية 1  = زاوية 2 </a:t>
            </a:r>
            <a:endParaRPr lang="ar-SA" sz="2800" b="1" dirty="0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707904" y="4212377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5364088" y="4922004"/>
            <a:ext cx="31021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2800" b="1" dirty="0" smtClean="0"/>
              <a:t>3) زاوية 3  = زاوية 4 </a:t>
            </a:r>
            <a:endParaRPr lang="ar-SA" sz="2800" b="1" dirty="0"/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707904" y="4788441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1959332" y="6125815"/>
            <a:ext cx="62231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3600" b="1" u="sng" dirty="0" smtClean="0"/>
              <a:t>اذا يتطابق المثلثان بحالة ( ز ، ض ، ز) </a:t>
            </a:r>
            <a:endParaRPr lang="ar-SA" sz="3600" b="1" u="sng" dirty="0"/>
          </a:p>
        </p:txBody>
      </p:sp>
    </p:spTree>
    <p:extLst>
      <p:ext uri="{BB962C8B-B14F-4D97-AF65-F5344CB8AC3E}">
        <p14:creationId xmlns="" xmlns:p14="http://schemas.microsoft.com/office/powerpoint/2010/main" val="372489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6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3" grpId="0" animBg="1"/>
      <p:bldP spid="15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256013" y="425526"/>
            <a:ext cx="3636467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97748"/>
            <a:ext cx="3062685" cy="123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تعليمية3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340768"/>
            <a:ext cx="86764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/>
              <a:t> </a:t>
            </a:r>
            <a:r>
              <a:rPr lang="ar-SA" sz="4400" dirty="0" smtClean="0"/>
              <a:t> في الأشكال المجاور ،ابحث في تطابق المثلثات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276872"/>
            <a:ext cx="5880417" cy="206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756128"/>
            <a:ext cx="5913859" cy="191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مربع نص 7">
            <a:hlinkClick r:id="rId4"/>
          </p:cNvPr>
          <p:cNvSpPr txBox="1"/>
          <p:nvPr/>
        </p:nvSpPr>
        <p:spPr>
          <a:xfrm>
            <a:off x="5214942" y="1214422"/>
            <a:ext cx="1778051" cy="2616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050" dirty="0" smtClean="0">
                <a:hlinkClick r:id="rId4"/>
              </a:rPr>
              <a:t>امتحان ثامن رياضيات الفصل الأول</a:t>
            </a:r>
            <a:endParaRPr lang="ar-SA" sz="1050" dirty="0"/>
          </a:p>
        </p:txBody>
      </p:sp>
    </p:spTree>
    <p:extLst>
      <p:ext uri="{BB962C8B-B14F-4D97-AF65-F5344CB8AC3E}">
        <p14:creationId xmlns="" xmlns:p14="http://schemas.microsoft.com/office/powerpoint/2010/main" val="193904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5580112" y="116632"/>
            <a:ext cx="3398936" cy="646331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93303" y="764704"/>
            <a:ext cx="735110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800" dirty="0" smtClean="0"/>
              <a:t>يتطابق مثلثان قائما الزاوية اذا تساوى طول ضلع قائمة ووتر في أحدهما مع نظائرهما في المثلث الآخر ، ويعبر عن ذلك </a:t>
            </a:r>
          </a:p>
          <a:p>
            <a:pPr algn="ctr"/>
            <a:r>
              <a:rPr lang="ar-SA" sz="2800" dirty="0" smtClean="0"/>
              <a:t>(ضلع ، وتر ، قائمة) وبالرموز (ض ، و ، ق)</a:t>
            </a:r>
            <a:endParaRPr lang="ar-SA" sz="28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889658" y="116632"/>
            <a:ext cx="29017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ar-SA" sz="3600" b="1" dirty="0">
                <a:solidFill>
                  <a:srgbClr val="FF3300"/>
                </a:solidFill>
                <a:cs typeface="الشهيد محمد الدره" pitchFamily="2" charset="-78"/>
              </a:rPr>
              <a:t>حالة التطابق </a:t>
            </a:r>
            <a:r>
              <a:rPr lang="ar-SA" sz="3600" b="1" dirty="0" smtClean="0">
                <a:solidFill>
                  <a:srgbClr val="FF3300"/>
                </a:solidFill>
                <a:cs typeface="الشهيد محمد الدره" pitchFamily="2" charset="-78"/>
              </a:rPr>
              <a:t>الرابعة:</a:t>
            </a:r>
            <a:endParaRPr lang="ar-SA" sz="3600" dirty="0"/>
          </a:p>
        </p:txBody>
      </p:sp>
      <p:sp>
        <p:nvSpPr>
          <p:cNvPr id="13" name="مستطيل 12"/>
          <p:cNvSpPr/>
          <p:nvPr/>
        </p:nvSpPr>
        <p:spPr>
          <a:xfrm>
            <a:off x="8020744" y="2060848"/>
            <a:ext cx="87173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مثال</a:t>
            </a:r>
            <a:r>
              <a:rPr lang="ar-SA" sz="2400" u="sng" dirty="0" smtClean="0">
                <a:solidFill>
                  <a:srgbClr val="FF0000"/>
                </a:solidFill>
              </a:rPr>
              <a:t> </a:t>
            </a:r>
            <a:r>
              <a:rPr lang="ar-SA" sz="2400" u="sng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55576" y="2329716"/>
            <a:ext cx="74602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dirty="0" smtClean="0"/>
              <a:t>   في الشكل المجاور ابحث في تطابق المثلثين أ ب جـ ، و ب د</a:t>
            </a:r>
            <a:endParaRPr lang="ar-SA" sz="2800" dirty="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434130" y="3327375"/>
            <a:ext cx="35942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2400" dirty="0" smtClean="0"/>
              <a:t>نبحث في شروط التطابق من الشكل</a:t>
            </a:r>
            <a:endParaRPr lang="ar-SA" sz="2400" dirty="0"/>
          </a:p>
        </p:txBody>
      </p:sp>
      <p:sp>
        <p:nvSpPr>
          <p:cNvPr id="20" name="مستطيل 19"/>
          <p:cNvSpPr/>
          <p:nvPr/>
        </p:nvSpPr>
        <p:spPr>
          <a:xfrm>
            <a:off x="8092752" y="2996952"/>
            <a:ext cx="79972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الحل</a:t>
            </a:r>
            <a:r>
              <a:rPr lang="ar-SA" sz="2400" u="sng" dirty="0" smtClean="0">
                <a:solidFill>
                  <a:srgbClr val="FF0000"/>
                </a:solidFill>
              </a:rPr>
              <a:t>: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4860032" y="3733001"/>
            <a:ext cx="22261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b="1" dirty="0" smtClean="0"/>
              <a:t>1) أ جـ =  و د</a:t>
            </a:r>
            <a:endParaRPr lang="ar-SA" sz="2800" b="1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987824" y="3645024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4860032" y="4376718"/>
            <a:ext cx="23042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b="1" dirty="0" smtClean="0"/>
              <a:t>2)  أ ب = و ب </a:t>
            </a:r>
            <a:endParaRPr lang="ar-SA" sz="2800" b="1" dirty="0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2915816" y="4212377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4139952" y="4922004"/>
            <a:ext cx="29642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2800" b="1" dirty="0" smtClean="0"/>
              <a:t>3) زاوية ب= زاوية ب </a:t>
            </a:r>
            <a:endParaRPr lang="ar-SA" sz="2800" b="1" dirty="0"/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2915816" y="4788441"/>
            <a:ext cx="14401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(معطى)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875702" y="6125815"/>
            <a:ext cx="73068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3600" b="1" u="sng" dirty="0" smtClean="0"/>
              <a:t>اذا يتطابق المثلثان بحالة ( ضلع ، وتر ، قائمة) </a:t>
            </a:r>
            <a:endParaRPr lang="ar-SA" sz="3600" b="1" u="sng" dirty="0"/>
          </a:p>
        </p:txBody>
      </p:sp>
      <p:pic>
        <p:nvPicPr>
          <p:cNvPr id="13315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" y="3121152"/>
            <a:ext cx="3048000" cy="2756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2483785" y="2822159"/>
            <a:ext cx="5256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2800" dirty="0" smtClean="0"/>
              <a:t>المثلثان أ ب جـ ، و ب د قائما الزاوية في ب </a:t>
            </a:r>
            <a:endParaRPr lang="ar-SA" sz="2800" dirty="0"/>
          </a:p>
        </p:txBody>
      </p:sp>
      <p:sp>
        <p:nvSpPr>
          <p:cNvPr id="27" name="مستطيل 26"/>
          <p:cNvSpPr/>
          <p:nvPr/>
        </p:nvSpPr>
        <p:spPr>
          <a:xfrm>
            <a:off x="8020744" y="3759423"/>
            <a:ext cx="79972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وتر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8045152" y="4365104"/>
            <a:ext cx="79972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ضلع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sp>
        <p:nvSpPr>
          <p:cNvPr id="31" name="مستطيل 30"/>
          <p:cNvSpPr/>
          <p:nvPr/>
        </p:nvSpPr>
        <p:spPr>
          <a:xfrm>
            <a:off x="8028384" y="4983559"/>
            <a:ext cx="79972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ar-SA" sz="2400" b="1" i="1" u="sng" dirty="0" smtClean="0">
                <a:solidFill>
                  <a:srgbClr val="FF0000"/>
                </a:solidFill>
              </a:rPr>
              <a:t>قائمة</a:t>
            </a:r>
            <a:endParaRPr lang="ar-SA" sz="2400" u="sng" dirty="0">
              <a:solidFill>
                <a:srgbClr val="FF0000"/>
              </a:solidFill>
            </a:endParaRPr>
          </a:p>
        </p:txBody>
      </p:sp>
      <p:cxnSp>
        <p:nvCxnSpPr>
          <p:cNvPr id="4" name="رابط كسهم مستقيم 3"/>
          <p:cNvCxnSpPr>
            <a:stCxn id="27" idx="1"/>
            <a:endCxn id="22" idx="3"/>
          </p:cNvCxnSpPr>
          <p:nvPr/>
        </p:nvCxnSpPr>
        <p:spPr>
          <a:xfrm flipH="1">
            <a:off x="7086134" y="3990256"/>
            <a:ext cx="934610" cy="43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كسهم مستقيم 31"/>
          <p:cNvCxnSpPr/>
          <p:nvPr/>
        </p:nvCxnSpPr>
        <p:spPr>
          <a:xfrm flipH="1">
            <a:off x="7093774" y="4648781"/>
            <a:ext cx="934610" cy="43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كسهم مستقيم 32"/>
          <p:cNvCxnSpPr/>
          <p:nvPr/>
        </p:nvCxnSpPr>
        <p:spPr>
          <a:xfrm flipH="1">
            <a:off x="7092280" y="5224845"/>
            <a:ext cx="934610" cy="43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799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3" grpId="0" animBg="1"/>
      <p:bldP spid="15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8" grpId="0"/>
      <p:bldP spid="29" grpId="0"/>
      <p:bldP spid="21" grpId="0"/>
      <p:bldP spid="27" grpId="0" animBg="1"/>
      <p:bldP spid="30" grpId="0" animBg="1"/>
      <p:bldP spid="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436127" y="211212"/>
            <a:ext cx="3636467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-142899"/>
            <a:ext cx="306268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تعليمية4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192684"/>
            <a:ext cx="867645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800" dirty="0" smtClean="0"/>
              <a:t>أ ب جـ مثلث متساوي الساقين ، أ هـ عمودي على ب جـ ابحث في تطابق المثلثين أ هـ جـ ، أ هـ ب كما في الشكل المجاور</a:t>
            </a:r>
            <a:endParaRPr lang="ar-SA" sz="48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14338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103" y="3533378"/>
            <a:ext cx="3429089" cy="327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6">
            <a:hlinkClick r:id="rId2"/>
          </p:cNvPr>
          <p:cNvSpPr txBox="1"/>
          <p:nvPr/>
        </p:nvSpPr>
        <p:spPr>
          <a:xfrm>
            <a:off x="5550463" y="928670"/>
            <a:ext cx="1778051" cy="2616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050" dirty="0" smtClean="0">
                <a:hlinkClick r:id="rId2"/>
              </a:rPr>
              <a:t>امتحان ثامن رياضيات الفصل الأول</a:t>
            </a:r>
            <a:endParaRPr lang="ar-SA" sz="1050" dirty="0"/>
          </a:p>
        </p:txBody>
      </p:sp>
    </p:spTree>
    <p:extLst>
      <p:ext uri="{BB962C8B-B14F-4D97-AF65-F5344CB8AC3E}">
        <p14:creationId xmlns="" xmlns:p14="http://schemas.microsoft.com/office/powerpoint/2010/main" val="947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5832648" cy="1143000"/>
          </a:xfrm>
        </p:spPr>
        <p:txBody>
          <a:bodyPr/>
          <a:lstStyle/>
          <a:p>
            <a:r>
              <a:rPr lang="ar-SA" sz="4800" b="1" dirty="0" smtClean="0">
                <a:solidFill>
                  <a:srgbClr val="FF3300"/>
                </a:solidFill>
              </a:rPr>
              <a:t>مع تمنياتنا لكم بالتوفيق</a:t>
            </a:r>
            <a:endParaRPr lang="ar-SA" sz="4800" b="1" dirty="0">
              <a:solidFill>
                <a:srgbClr val="FF33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824" y="2708920"/>
            <a:ext cx="6500392" cy="3168352"/>
          </a:xfrm>
        </p:spPr>
        <p:txBody>
          <a:bodyPr>
            <a:noAutofit/>
          </a:bodyPr>
          <a:lstStyle/>
          <a:p>
            <a:r>
              <a:rPr lang="ar-SA" sz="4800" b="1" dirty="0" smtClean="0">
                <a:solidFill>
                  <a:schemeClr val="tx2"/>
                </a:solidFill>
              </a:rPr>
              <a:t>الاستاذ ايمن الصالحي    </a:t>
            </a:r>
          </a:p>
          <a:p>
            <a:r>
              <a:rPr lang="ar-SA" sz="4800" b="1" dirty="0" smtClean="0">
                <a:solidFill>
                  <a:schemeClr val="tx2"/>
                </a:solidFill>
              </a:rPr>
              <a:t> مدير المدرسة: عصام دبابسة</a:t>
            </a:r>
          </a:p>
          <a:p>
            <a:pPr algn="ctr"/>
            <a:r>
              <a:rPr lang="ar-SA" sz="4800" b="1" dirty="0" smtClean="0">
                <a:solidFill>
                  <a:schemeClr val="tx2"/>
                </a:solidFill>
              </a:rPr>
              <a:t>مدرسة الكندي الثانوية</a:t>
            </a:r>
          </a:p>
          <a:p>
            <a:pPr marL="0" indent="0" algn="ctr">
              <a:buNone/>
            </a:pPr>
            <a:endParaRPr lang="ar-SA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02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6588224" y="1772816"/>
            <a:ext cx="2088232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1116013" y="188913"/>
            <a:ext cx="6911975" cy="1223962"/>
          </a:xfrm>
          <a:prstGeom prst="plaque">
            <a:avLst>
              <a:gd name="adj" fmla="val 39171"/>
            </a:avLst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75" y="1565275"/>
            <a:ext cx="2590800" cy="1143000"/>
          </a:xfrm>
        </p:spPr>
        <p:txBody>
          <a:bodyPr/>
          <a:lstStyle/>
          <a:p>
            <a:r>
              <a:rPr lang="ar-SA" b="1" dirty="0">
                <a:solidFill>
                  <a:srgbClr val="FF3300"/>
                </a:solidFill>
              </a:rPr>
              <a:t>الاهداف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780928"/>
            <a:ext cx="8516938" cy="2519363"/>
          </a:xfrm>
          <a:noFill/>
          <a:ln w="76200" cmpd="tri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ar-SA" sz="3600" b="1" dirty="0"/>
              <a:t>أن </a:t>
            </a:r>
            <a:r>
              <a:rPr lang="ar-SA" sz="3600" b="1" dirty="0" smtClean="0"/>
              <a:t>يتعرف مفهوم تطابق المثلثات</a:t>
            </a:r>
            <a:endParaRPr lang="ar-SA" sz="3600" b="1" dirty="0"/>
          </a:p>
          <a:p>
            <a:r>
              <a:rPr lang="ar-SA" sz="3600" b="1" dirty="0"/>
              <a:t>أن </a:t>
            </a:r>
            <a:r>
              <a:rPr lang="ar-SA" sz="3600" b="1" dirty="0" smtClean="0"/>
              <a:t>يستنتج الطالب حالات تطابق المثلثات</a:t>
            </a:r>
            <a:endParaRPr lang="ar-SA" sz="3600" b="1" dirty="0"/>
          </a:p>
          <a:p>
            <a:r>
              <a:rPr lang="ar-SA" sz="3600" b="1" dirty="0"/>
              <a:t>أن يوظف </a:t>
            </a:r>
            <a:r>
              <a:rPr lang="ar-SA" sz="3600" b="1" dirty="0" smtClean="0"/>
              <a:t>تطابق المثلثات في حل تمارين ومسائل منتمية  </a:t>
            </a:r>
            <a:endParaRPr lang="en-US" sz="3600" b="1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تطابق المثلثات</a:t>
            </a:r>
            <a:endParaRPr lang="en-US" sz="44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389" grpId="0" animBg="1"/>
      <p:bldP spid="16386" grpId="0"/>
      <p:bldP spid="16387" grpId="0" build="p"/>
      <p:bldP spid="163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/>
          <p:cNvGrpSpPr/>
          <p:nvPr/>
        </p:nvGrpSpPr>
        <p:grpSpPr>
          <a:xfrm>
            <a:off x="659031" y="443833"/>
            <a:ext cx="8090408" cy="707886"/>
            <a:chOff x="-5807915" y="4510740"/>
            <a:chExt cx="19884748" cy="1233799"/>
          </a:xfrm>
        </p:grpSpPr>
        <p:sp>
          <p:nvSpPr>
            <p:cNvPr id="9" name="مستطيل مستدير الزوايا 8"/>
            <p:cNvSpPr/>
            <p:nvPr/>
          </p:nvSpPr>
          <p:spPr>
            <a:xfrm>
              <a:off x="-5807915" y="4552382"/>
              <a:ext cx="19884748" cy="1148528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400" b="1">
                <a:cs typeface="+mj-cs"/>
              </a:endParaRPr>
            </a:p>
          </p:txBody>
        </p:sp>
        <p:sp>
          <p:nvSpPr>
            <p:cNvPr id="10" name="TextBox 13"/>
            <p:cNvSpPr txBox="1"/>
            <p:nvPr/>
          </p:nvSpPr>
          <p:spPr>
            <a:xfrm>
              <a:off x="1737207" y="4510740"/>
              <a:ext cx="12065233" cy="1233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000" b="1" dirty="0" smtClean="0">
                  <a:solidFill>
                    <a:srgbClr val="FF0000"/>
                  </a:solidFill>
                  <a:latin typeface="SymbolMathForArab"/>
                  <a:cs typeface="+mj-cs"/>
                  <a:sym typeface="Zawawi"/>
                </a:rPr>
                <a:t> </a:t>
              </a:r>
              <a:r>
                <a:rPr lang="ar-SA" sz="4000" b="1" dirty="0">
                  <a:solidFill>
                    <a:srgbClr val="0000CC"/>
                  </a:solidFill>
                  <a:latin typeface="Hacen Egypt" pitchFamily="2" charset="-78"/>
                </a:rPr>
                <a:t>أكمل </a:t>
              </a:r>
              <a:r>
                <a:rPr lang="ar-SA" sz="4000" b="1" dirty="0" smtClean="0">
                  <a:solidFill>
                    <a:srgbClr val="0000CC"/>
                  </a:solidFill>
                  <a:latin typeface="Hacen Egypt" pitchFamily="2" charset="-78"/>
                </a:rPr>
                <a:t>الفراغ فيما يلي:</a:t>
              </a:r>
              <a:endParaRPr lang="ar-SA" sz="4000" b="1" dirty="0">
                <a:solidFill>
                  <a:srgbClr val="0000CC"/>
                </a:solidFill>
                <a:latin typeface="Hacen Egypt" pitchFamily="2" charset="-78"/>
              </a:endParaRP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0" y="1497469"/>
            <a:ext cx="3007791" cy="1808911"/>
            <a:chOff x="-12580" y="1180791"/>
            <a:chExt cx="2511903" cy="1823206"/>
          </a:xfrm>
        </p:grpSpPr>
        <p:sp>
          <p:nvSpPr>
            <p:cNvPr id="13" name="TextBox 4"/>
            <p:cNvSpPr txBox="1"/>
            <p:nvPr/>
          </p:nvSpPr>
          <p:spPr>
            <a:xfrm>
              <a:off x="1477008" y="1180791"/>
              <a:ext cx="405076" cy="589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200" b="1" dirty="0">
                  <a:latin typeface="Hacen Egypt" pitchFamily="2" charset="-78"/>
                  <a:cs typeface="+mj-cs"/>
                </a:rPr>
                <a:t>أ</a:t>
              </a:r>
              <a:endParaRPr lang="en-US" sz="32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4" name="TextBox 5"/>
            <p:cNvSpPr txBox="1"/>
            <p:nvPr/>
          </p:nvSpPr>
          <p:spPr>
            <a:xfrm>
              <a:off x="2094247" y="2414601"/>
              <a:ext cx="405076" cy="589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200" b="1" dirty="0">
                  <a:latin typeface="Hacen Egypt" pitchFamily="2" charset="-78"/>
                  <a:cs typeface="+mj-cs"/>
                </a:rPr>
                <a:t>ب</a:t>
              </a:r>
              <a:endParaRPr lang="en-US" sz="32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5" name="TextBox 6"/>
            <p:cNvSpPr txBox="1"/>
            <p:nvPr/>
          </p:nvSpPr>
          <p:spPr>
            <a:xfrm>
              <a:off x="-12580" y="2414601"/>
              <a:ext cx="405076" cy="589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200" b="1" dirty="0">
                  <a:latin typeface="Hacen Egypt" pitchFamily="2" charset="-78"/>
                  <a:cs typeface="+mj-cs"/>
                </a:rPr>
                <a:t>ج</a:t>
              </a:r>
              <a:endParaRPr lang="en-US" sz="32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22" name="مثلث متساوي الساقين 21"/>
            <p:cNvSpPr/>
            <p:nvPr/>
          </p:nvSpPr>
          <p:spPr>
            <a:xfrm>
              <a:off x="360239" y="1361065"/>
              <a:ext cx="1695935" cy="1331112"/>
            </a:xfrm>
            <a:prstGeom prst="triangle">
              <a:avLst>
                <a:gd name="adj" fmla="val 76143"/>
              </a:avLst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>
                <a:cs typeface="+mj-cs"/>
              </a:endParaRPr>
            </a:p>
          </p:txBody>
        </p:sp>
      </p:grpSp>
      <p:grpSp>
        <p:nvGrpSpPr>
          <p:cNvPr id="27" name="مجموعة 26"/>
          <p:cNvGrpSpPr/>
          <p:nvPr/>
        </p:nvGrpSpPr>
        <p:grpSpPr>
          <a:xfrm>
            <a:off x="3564863" y="1342712"/>
            <a:ext cx="5193697" cy="739564"/>
            <a:chOff x="1600899" y="2621429"/>
            <a:chExt cx="3563444" cy="560490"/>
          </a:xfrm>
        </p:grpSpPr>
        <p:sp>
          <p:nvSpPr>
            <p:cNvPr id="28" name="Rounded Rectangle 6"/>
            <p:cNvSpPr/>
            <p:nvPr/>
          </p:nvSpPr>
          <p:spPr>
            <a:xfrm>
              <a:off x="1600899" y="2621429"/>
              <a:ext cx="3563444" cy="545724"/>
            </a:xfrm>
            <a:prstGeom prst="roundRect">
              <a:avLst/>
            </a:prstGeom>
            <a:solidFill>
              <a:schemeClr val="accent2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 sz="4000" b="1">
                <a:solidFill>
                  <a:srgbClr val="FFFF00"/>
                </a:solidFill>
                <a:cs typeface="+mj-cs"/>
              </a:endParaRPr>
            </a:p>
          </p:txBody>
        </p:sp>
        <p:sp>
          <p:nvSpPr>
            <p:cNvPr id="29" name="TextBox 20"/>
            <p:cNvSpPr txBox="1"/>
            <p:nvPr/>
          </p:nvSpPr>
          <p:spPr>
            <a:xfrm>
              <a:off x="1689342" y="2676051"/>
              <a:ext cx="3351415" cy="505868"/>
            </a:xfrm>
            <a:prstGeom prst="rect">
              <a:avLst/>
            </a:prstGeom>
            <a:noFill/>
          </p:spPr>
          <p:txBody>
            <a:bodyPr wrap="square" lIns="51435" tIns="25718" rIns="51435" bIns="25718" rtlCol="1">
              <a:spAutoFit/>
            </a:bodyPr>
            <a:lstStyle/>
            <a:p>
              <a:r>
                <a:rPr lang="ar-SA" sz="4000" b="1" dirty="0">
                  <a:solidFill>
                    <a:srgbClr val="FFFF00"/>
                  </a:solidFill>
                  <a:latin typeface="Hacen Egypt" pitchFamily="2" charset="-78"/>
                  <a:cs typeface="+mj-cs"/>
                </a:rPr>
                <a:t>للمثلث </a:t>
              </a:r>
              <a:r>
                <a:rPr lang="ar-SA" sz="4000" b="1" dirty="0" smtClean="0">
                  <a:solidFill>
                    <a:srgbClr val="FFFF00"/>
                  </a:solidFill>
                  <a:latin typeface="Hacen Egypt" pitchFamily="2" charset="-78"/>
                  <a:cs typeface="+mj-cs"/>
                </a:rPr>
                <a:t>في الشكل ستة </a:t>
              </a:r>
              <a:r>
                <a:rPr lang="ar-SA" sz="4000" b="1" dirty="0">
                  <a:solidFill>
                    <a:srgbClr val="FFFF00"/>
                  </a:solidFill>
                  <a:latin typeface="Hacen Egypt" pitchFamily="2" charset="-78"/>
                  <a:cs typeface="+mj-cs"/>
                </a:rPr>
                <a:t>عناصر </a:t>
              </a:r>
            </a:p>
          </p:txBody>
        </p:sp>
      </p:grpSp>
      <p:sp>
        <p:nvSpPr>
          <p:cNvPr id="33" name="مربع نص 32"/>
          <p:cNvSpPr txBox="1"/>
          <p:nvPr/>
        </p:nvSpPr>
        <p:spPr>
          <a:xfrm>
            <a:off x="2268699" y="3109506"/>
            <a:ext cx="6511155" cy="995136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 smtClean="0">
                <a:latin typeface="Hacen Egypt" pitchFamily="2" charset="-78"/>
                <a:cs typeface="+mj-cs"/>
              </a:rPr>
              <a:t>2- أضلاع المثلث هي ..................... </a:t>
            </a:r>
            <a:endParaRPr lang="ar-SA" sz="3600" b="1" dirty="0">
              <a:latin typeface="Hacen Egypt" pitchFamily="2" charset="-78"/>
              <a:cs typeface="+mj-cs"/>
            </a:endParaRPr>
          </a:p>
        </p:txBody>
      </p:sp>
      <p:grpSp>
        <p:nvGrpSpPr>
          <p:cNvPr id="34" name="Group 23"/>
          <p:cNvGrpSpPr/>
          <p:nvPr/>
        </p:nvGrpSpPr>
        <p:grpSpPr>
          <a:xfrm>
            <a:off x="4716016" y="3212976"/>
            <a:ext cx="720591" cy="646331"/>
            <a:chOff x="4637226" y="4214818"/>
            <a:chExt cx="720591" cy="646333"/>
          </a:xfrm>
        </p:grpSpPr>
        <p:sp>
          <p:nvSpPr>
            <p:cNvPr id="35" name="TextBox 18"/>
            <p:cNvSpPr txBox="1"/>
            <p:nvPr/>
          </p:nvSpPr>
          <p:spPr>
            <a:xfrm>
              <a:off x="4637226" y="4214818"/>
              <a:ext cx="720591" cy="646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6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أ </a:t>
              </a:r>
              <a:r>
                <a:rPr lang="ar-SA" sz="3600" b="1" dirty="0" err="1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ب</a:t>
              </a:r>
              <a:r>
                <a:rPr lang="ar-SA" sz="36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 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cxnSp>
          <p:nvCxnSpPr>
            <p:cNvPr id="36" name="Straight Connector 21"/>
            <p:cNvCxnSpPr/>
            <p:nvPr/>
          </p:nvCxnSpPr>
          <p:spPr>
            <a:xfrm flipH="1">
              <a:off x="4745647" y="4242188"/>
              <a:ext cx="477275" cy="1"/>
            </a:xfrm>
            <a:prstGeom prst="line">
              <a:avLst/>
            </a:prstGeom>
            <a:ln w="38100">
              <a:solidFill>
                <a:srgbClr val="162C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23"/>
          <p:cNvGrpSpPr/>
          <p:nvPr/>
        </p:nvGrpSpPr>
        <p:grpSpPr>
          <a:xfrm>
            <a:off x="3707904" y="3214717"/>
            <a:ext cx="979899" cy="646331"/>
            <a:chOff x="4377918" y="4243842"/>
            <a:chExt cx="979899" cy="646333"/>
          </a:xfrm>
        </p:grpSpPr>
        <p:sp>
          <p:nvSpPr>
            <p:cNvPr id="38" name="TextBox 18"/>
            <p:cNvSpPr txBox="1"/>
            <p:nvPr/>
          </p:nvSpPr>
          <p:spPr>
            <a:xfrm>
              <a:off x="4377918" y="4243842"/>
              <a:ext cx="979899" cy="646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6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ب ج 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cxnSp>
          <p:nvCxnSpPr>
            <p:cNvPr id="39" name="Straight Connector 21"/>
            <p:cNvCxnSpPr/>
            <p:nvPr/>
          </p:nvCxnSpPr>
          <p:spPr>
            <a:xfrm flipH="1" flipV="1">
              <a:off x="4718866" y="4267235"/>
              <a:ext cx="453903" cy="1"/>
            </a:xfrm>
            <a:prstGeom prst="line">
              <a:avLst/>
            </a:prstGeom>
            <a:ln w="38100">
              <a:solidFill>
                <a:srgbClr val="162C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23"/>
          <p:cNvGrpSpPr/>
          <p:nvPr/>
        </p:nvGrpSpPr>
        <p:grpSpPr>
          <a:xfrm>
            <a:off x="2915816" y="3214717"/>
            <a:ext cx="720080" cy="646331"/>
            <a:chOff x="4637738" y="4214818"/>
            <a:chExt cx="720080" cy="646333"/>
          </a:xfrm>
        </p:grpSpPr>
        <p:sp>
          <p:nvSpPr>
            <p:cNvPr id="41" name="TextBox 18"/>
            <p:cNvSpPr txBox="1"/>
            <p:nvPr/>
          </p:nvSpPr>
          <p:spPr>
            <a:xfrm>
              <a:off x="4637738" y="4214818"/>
              <a:ext cx="720080" cy="646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36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أ ج 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cxnSp>
          <p:nvCxnSpPr>
            <p:cNvPr id="42" name="Straight Connector 21"/>
            <p:cNvCxnSpPr/>
            <p:nvPr/>
          </p:nvCxnSpPr>
          <p:spPr>
            <a:xfrm flipH="1" flipV="1">
              <a:off x="4786314" y="4243775"/>
              <a:ext cx="479273" cy="1"/>
            </a:xfrm>
            <a:prstGeom prst="line">
              <a:avLst/>
            </a:prstGeom>
            <a:ln w="38100">
              <a:solidFill>
                <a:srgbClr val="162C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مربع نص 45"/>
          <p:cNvSpPr txBox="1"/>
          <p:nvPr/>
        </p:nvSpPr>
        <p:spPr>
          <a:xfrm>
            <a:off x="1392639" y="4077072"/>
            <a:ext cx="7484380" cy="779693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4000" b="1" dirty="0" smtClean="0">
                <a:latin typeface="Hacen Egypt" pitchFamily="2" charset="-78"/>
                <a:cs typeface="+mj-cs"/>
              </a:rPr>
              <a:t>3-  زوايا المثلث هي ..........................</a:t>
            </a:r>
            <a:endParaRPr lang="ar-SA" sz="4000" b="1" dirty="0">
              <a:latin typeface="Hacen Egypt" pitchFamily="2" charset="-78"/>
              <a:cs typeface="+mj-cs"/>
            </a:endParaRPr>
          </a:p>
        </p:txBody>
      </p:sp>
      <p:sp>
        <p:nvSpPr>
          <p:cNvPr id="53" name="مربع نص 52"/>
          <p:cNvSpPr txBox="1"/>
          <p:nvPr/>
        </p:nvSpPr>
        <p:spPr>
          <a:xfrm>
            <a:off x="1392638" y="4943111"/>
            <a:ext cx="7245160" cy="71813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3600" b="1" dirty="0">
                <a:latin typeface="Hacen Egypt" pitchFamily="2" charset="-78"/>
                <a:cs typeface="+mj-cs"/>
              </a:rPr>
              <a:t>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                   = ..................................</a:t>
            </a:r>
            <a:endParaRPr lang="ar-SA" sz="36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4" name="TextBox 18"/>
          <p:cNvSpPr txBox="1"/>
          <p:nvPr/>
        </p:nvSpPr>
        <p:spPr>
          <a:xfrm>
            <a:off x="611560" y="2617748"/>
            <a:ext cx="854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baseline="30000" dirty="0" smtClean="0">
                <a:solidFill>
                  <a:schemeClr val="accent4">
                    <a:lumMod val="50000"/>
                  </a:schemeClr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  <a:latin typeface="Hacen Egypt" pitchFamily="2" charset="-78"/>
                <a:cs typeface="+mj-cs"/>
              </a:rPr>
              <a:t>35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5" name="TextBox 18"/>
          <p:cNvSpPr txBox="1"/>
          <p:nvPr/>
        </p:nvSpPr>
        <p:spPr>
          <a:xfrm>
            <a:off x="1619672" y="2617748"/>
            <a:ext cx="82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baseline="30000" dirty="0" smtClean="0">
                <a:solidFill>
                  <a:schemeClr val="accent4">
                    <a:lumMod val="50000"/>
                  </a:schemeClr>
                </a:solidFill>
                <a:latin typeface="Hacen Egypt" pitchFamily="2" charset="-78"/>
                <a:cs typeface="+mj-cs"/>
              </a:rPr>
              <a:t>5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  <a:latin typeface="Hacen Egypt" pitchFamily="2" charset="-78"/>
                <a:cs typeface="+mj-cs"/>
              </a:rPr>
              <a:t>65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1392638" y="4767838"/>
            <a:ext cx="459520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180-(35+65) = 80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2843808" y="2401925"/>
            <a:ext cx="6118583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1- مجموع قياسات زوايا المثلث يساوي...........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8" name="TextBox 15"/>
          <p:cNvSpPr txBox="1"/>
          <p:nvPr/>
        </p:nvSpPr>
        <p:spPr>
          <a:xfrm>
            <a:off x="2958063" y="2350623"/>
            <a:ext cx="175795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180 </a:t>
            </a:r>
            <a:r>
              <a:rPr lang="ar-SA" sz="3600" b="1" baseline="30000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5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4211960" y="4078815"/>
            <a:ext cx="871563" cy="646329"/>
            <a:chOff x="7249363" y="5440869"/>
            <a:chExt cx="871563" cy="646329"/>
          </a:xfrm>
        </p:grpSpPr>
        <p:sp>
          <p:nvSpPr>
            <p:cNvPr id="50" name="TextBox 15"/>
            <p:cNvSpPr txBox="1"/>
            <p:nvPr/>
          </p:nvSpPr>
          <p:spPr>
            <a:xfrm>
              <a:off x="7249363" y="5440869"/>
              <a:ext cx="871563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3600" b="1" dirty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6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أ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2" name="كائن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74955620"/>
                </p:ext>
              </p:extLst>
            </p:nvPr>
          </p:nvGraphicFramePr>
          <p:xfrm>
            <a:off x="7753419" y="5440869"/>
            <a:ext cx="352357" cy="421164"/>
          </p:xfrm>
          <a:graphic>
            <a:graphicData uri="http://schemas.openxmlformats.org/presentationml/2006/ole">
              <p:oleObj spid="_x0000_s5233" name="Equation" r:id="rId4" imgW="203040" imgH="177480" progId="">
                <p:embed/>
              </p:oleObj>
            </a:graphicData>
          </a:graphic>
        </p:graphicFrame>
      </p:grpSp>
      <p:grpSp>
        <p:nvGrpSpPr>
          <p:cNvPr id="60" name="مجموعة 59"/>
          <p:cNvGrpSpPr/>
          <p:nvPr/>
        </p:nvGrpSpPr>
        <p:grpSpPr>
          <a:xfrm>
            <a:off x="3275856" y="4078815"/>
            <a:ext cx="1058859" cy="646329"/>
            <a:chOff x="7092280" y="5440869"/>
            <a:chExt cx="1058859" cy="646329"/>
          </a:xfrm>
        </p:grpSpPr>
        <p:sp>
          <p:nvSpPr>
            <p:cNvPr id="61" name="TextBox 15"/>
            <p:cNvSpPr txBox="1"/>
            <p:nvPr/>
          </p:nvSpPr>
          <p:spPr>
            <a:xfrm>
              <a:off x="7092280" y="5440869"/>
              <a:ext cx="871563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3600" b="1" dirty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6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ب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62" name="كائن 61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672854445"/>
                </p:ext>
              </p:extLst>
            </p:nvPr>
          </p:nvGraphicFramePr>
          <p:xfrm>
            <a:off x="7740352" y="5440869"/>
            <a:ext cx="410787" cy="421164"/>
          </p:xfrm>
          <a:graphic>
            <a:graphicData uri="http://schemas.openxmlformats.org/presentationml/2006/ole">
              <p:oleObj spid="_x0000_s5234" name="Equation" r:id="rId5" imgW="203040" imgH="177480" progId="">
                <p:embed/>
              </p:oleObj>
            </a:graphicData>
          </a:graphic>
        </p:graphicFrame>
      </p:grpSp>
      <p:grpSp>
        <p:nvGrpSpPr>
          <p:cNvPr id="63" name="مجموعة 62"/>
          <p:cNvGrpSpPr/>
          <p:nvPr/>
        </p:nvGrpSpPr>
        <p:grpSpPr>
          <a:xfrm>
            <a:off x="2051720" y="4006807"/>
            <a:ext cx="966628" cy="646329"/>
            <a:chOff x="7092280" y="5440869"/>
            <a:chExt cx="966628" cy="646329"/>
          </a:xfrm>
        </p:grpSpPr>
        <p:sp>
          <p:nvSpPr>
            <p:cNvPr id="64" name="TextBox 15"/>
            <p:cNvSpPr txBox="1"/>
            <p:nvPr/>
          </p:nvSpPr>
          <p:spPr>
            <a:xfrm>
              <a:off x="7092280" y="5440869"/>
              <a:ext cx="871563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3600" b="1" dirty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6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ج</a:t>
              </a:r>
              <a:endParaRPr lang="en-US" sz="36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65" name="كائن 64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127953216"/>
                </p:ext>
              </p:extLst>
            </p:nvPr>
          </p:nvGraphicFramePr>
          <p:xfrm>
            <a:off x="7596336" y="5522018"/>
            <a:ext cx="462572" cy="421164"/>
          </p:xfrm>
          <a:graphic>
            <a:graphicData uri="http://schemas.openxmlformats.org/presentationml/2006/ole">
              <p:oleObj spid="_x0000_s5235" name="Equation" r:id="rId6" imgW="203040" imgH="177480" progId="">
                <p:embed/>
              </p:oleObj>
            </a:graphicData>
          </a:graphic>
        </p:graphicFrame>
      </p:grpSp>
      <p:grpSp>
        <p:nvGrpSpPr>
          <p:cNvPr id="66" name="مجموعة 65"/>
          <p:cNvGrpSpPr/>
          <p:nvPr/>
        </p:nvGrpSpPr>
        <p:grpSpPr>
          <a:xfrm>
            <a:off x="6141428" y="5086927"/>
            <a:ext cx="944339" cy="646329"/>
            <a:chOff x="7092280" y="5440869"/>
            <a:chExt cx="944339" cy="646329"/>
          </a:xfrm>
        </p:grpSpPr>
        <p:sp>
          <p:nvSpPr>
            <p:cNvPr id="67" name="TextBox 15"/>
            <p:cNvSpPr txBox="1"/>
            <p:nvPr/>
          </p:nvSpPr>
          <p:spPr>
            <a:xfrm>
              <a:off x="7092280" y="5440869"/>
              <a:ext cx="871563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3600" b="1" dirty="0">
                  <a:solidFill>
                    <a:srgbClr val="0000CC"/>
                  </a:solidFill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600" b="1" dirty="0" smtClean="0">
                  <a:latin typeface="Hacen Egypt" pitchFamily="2" charset="-78"/>
                  <a:cs typeface="+mj-cs"/>
                  <a:sym typeface="Aramath"/>
                </a:rPr>
                <a:t>أ</a:t>
              </a:r>
              <a:endParaRPr lang="en-US" sz="3600" b="1" dirty="0"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68" name="كائن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833942407"/>
                </p:ext>
              </p:extLst>
            </p:nvPr>
          </p:nvGraphicFramePr>
          <p:xfrm>
            <a:off x="7539076" y="5440869"/>
            <a:ext cx="497543" cy="421164"/>
          </p:xfrm>
          <a:graphic>
            <a:graphicData uri="http://schemas.openxmlformats.org/presentationml/2006/ole">
              <p:oleObj spid="_x0000_s5236" name="Equation" r:id="rId7" imgW="203040" imgH="177480" progId="">
                <p:embed/>
              </p:oleObj>
            </a:graphicData>
          </a:graphic>
        </p:graphicFrame>
      </p:grpSp>
      <p:sp>
        <p:nvSpPr>
          <p:cNvPr id="16" name="مستطيل 15"/>
          <p:cNvSpPr/>
          <p:nvPr/>
        </p:nvSpPr>
        <p:spPr>
          <a:xfrm>
            <a:off x="7346962" y="5004465"/>
            <a:ext cx="14735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>
                <a:latin typeface="Hacen Egypt" pitchFamily="2" charset="-78"/>
              </a:rPr>
              <a:t>4-  قياس</a:t>
            </a:r>
            <a:endParaRPr lang="ar-SA" sz="3200" dirty="0"/>
          </a:p>
        </p:txBody>
      </p:sp>
    </p:spTree>
    <p:extLst>
      <p:ext uri="{BB962C8B-B14F-4D97-AF65-F5344CB8AC3E}">
        <p14:creationId xmlns="" xmlns:p14="http://schemas.microsoft.com/office/powerpoint/2010/main" val="844304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6" grpId="0"/>
      <p:bldP spid="53" grpId="0"/>
      <p:bldP spid="54" grpId="0"/>
      <p:bldP spid="55" grpId="0"/>
      <p:bldP spid="56" grpId="0"/>
      <p:bldP spid="57" grpId="0"/>
      <p:bldP spid="58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3114960" y="251792"/>
            <a:ext cx="3171421" cy="997794"/>
            <a:chOff x="1753993" y="2621429"/>
            <a:chExt cx="3089061" cy="545724"/>
          </a:xfrm>
          <a:solidFill>
            <a:srgbClr val="66FFFF"/>
          </a:solidFill>
        </p:grpSpPr>
        <p:sp>
          <p:nvSpPr>
            <p:cNvPr id="3" name="Rounded Rectangle 6"/>
            <p:cNvSpPr/>
            <p:nvPr/>
          </p:nvSpPr>
          <p:spPr>
            <a:xfrm>
              <a:off x="1834425" y="2621429"/>
              <a:ext cx="3008629" cy="545724"/>
            </a:xfrm>
            <a:prstGeom prst="roundRect">
              <a:avLst/>
            </a:prstGeom>
            <a:grpFill/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>
                <a:solidFill>
                  <a:schemeClr val="accent3">
                    <a:lumMod val="75000"/>
                  </a:schemeClr>
                </a:solidFill>
                <a:cs typeface="+mj-cs"/>
              </a:endParaRPr>
            </a:p>
          </p:txBody>
        </p:sp>
        <p:sp>
          <p:nvSpPr>
            <p:cNvPr id="4" name="TextBox 20"/>
            <p:cNvSpPr txBox="1"/>
            <p:nvPr/>
          </p:nvSpPr>
          <p:spPr>
            <a:xfrm>
              <a:off x="1753993" y="2653883"/>
              <a:ext cx="3017168" cy="4829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1435" tIns="25718" rIns="51435" bIns="25718" rtlCol="1">
              <a:spAutoFit/>
            </a:bodyPr>
            <a:lstStyle/>
            <a:p>
              <a:r>
                <a:rPr lang="ar-SA" sz="5400" b="1" dirty="0">
                  <a:solidFill>
                    <a:schemeClr val="accent3">
                      <a:lumMod val="75000"/>
                    </a:schemeClr>
                  </a:solidFill>
                  <a:latin typeface="Hacen Egypt" pitchFamily="2" charset="-78"/>
                  <a:cs typeface="+mj-cs"/>
                </a:rPr>
                <a:t>نشاط تمهيدي</a:t>
              </a:r>
            </a:p>
          </p:txBody>
        </p:sp>
      </p:grpSp>
      <p:sp>
        <p:nvSpPr>
          <p:cNvPr id="5" name="TextBox 10"/>
          <p:cNvSpPr txBox="1"/>
          <p:nvPr/>
        </p:nvSpPr>
        <p:spPr>
          <a:xfrm>
            <a:off x="571776" y="1314835"/>
            <a:ext cx="8079554" cy="127213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lIns="162553" tIns="81276" rIns="162553" bIns="81276" rtlCol="0">
            <a:spAutoFit/>
          </a:bodyPr>
          <a:lstStyle/>
          <a:p>
            <a:pPr algn="just"/>
            <a:r>
              <a:rPr lang="ar-SA" sz="3600" b="1" dirty="0">
                <a:latin typeface="Hacen Egypt" pitchFamily="2" charset="-78"/>
                <a:cs typeface="+mj-cs"/>
              </a:rPr>
              <a:t>إذا استخدمنا ورق كربون بين ورقتين ورسمنا على الورقة العليا مثلثاً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ينتج </a:t>
            </a:r>
            <a:r>
              <a:rPr lang="ar-SA" sz="3600" b="1" dirty="0">
                <a:latin typeface="Hacen Egypt" pitchFamily="2" charset="-78"/>
                <a:cs typeface="+mj-cs"/>
              </a:rPr>
              <a:t>لنا </a:t>
            </a:r>
            <a:r>
              <a:rPr lang="ar-SA" sz="3600" b="1" dirty="0" smtClean="0">
                <a:latin typeface="Hacen Egypt" pitchFamily="2" charset="-78"/>
                <a:cs typeface="+mj-cs"/>
              </a:rPr>
              <a:t>مثلثين متطابقين.</a:t>
            </a:r>
            <a:endParaRPr lang="ar-SA" sz="3600" b="1" dirty="0">
              <a:latin typeface="Hacen Egypt" pitchFamily="2" charset="-78"/>
              <a:cs typeface="+mj-cs"/>
            </a:endParaRPr>
          </a:p>
        </p:txBody>
      </p:sp>
      <p:grpSp>
        <p:nvGrpSpPr>
          <p:cNvPr id="6" name="Group 9"/>
          <p:cNvGrpSpPr/>
          <p:nvPr/>
        </p:nvGrpSpPr>
        <p:grpSpPr>
          <a:xfrm>
            <a:off x="4866288" y="2592273"/>
            <a:ext cx="3229543" cy="2116527"/>
            <a:chOff x="4324635" y="3197232"/>
            <a:chExt cx="3229543" cy="2116526"/>
          </a:xfrm>
        </p:grpSpPr>
        <p:sp>
          <p:nvSpPr>
            <p:cNvPr id="7" name="Isosceles Triangle 5"/>
            <p:cNvSpPr/>
            <p:nvPr/>
          </p:nvSpPr>
          <p:spPr>
            <a:xfrm>
              <a:off x="4643438" y="3357562"/>
              <a:ext cx="2357454" cy="1571636"/>
            </a:xfrm>
            <a:prstGeom prst="triangle">
              <a:avLst>
                <a:gd name="adj" fmla="val 83597"/>
              </a:avLst>
            </a:prstGeom>
            <a:noFill/>
            <a:ln w="5715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acen Egypt" pitchFamily="2" charset="-78"/>
                <a:cs typeface="+mj-cs"/>
              </a:endParaRPr>
            </a:p>
          </p:txBody>
        </p:sp>
        <p:sp>
          <p:nvSpPr>
            <p:cNvPr id="8" name="TextBox 6"/>
            <p:cNvSpPr txBox="1"/>
            <p:nvPr/>
          </p:nvSpPr>
          <p:spPr>
            <a:xfrm>
              <a:off x="6334603" y="3197232"/>
              <a:ext cx="571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dirty="0">
                  <a:latin typeface="Hacen Egypt" pitchFamily="2" charset="-78"/>
                  <a:cs typeface="+mj-cs"/>
                </a:rPr>
                <a:t>أ</a:t>
              </a:r>
              <a:endParaRPr lang="en-US" sz="2800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9" name="TextBox 7"/>
            <p:cNvSpPr txBox="1"/>
            <p:nvPr/>
          </p:nvSpPr>
          <p:spPr>
            <a:xfrm>
              <a:off x="6982675" y="4763169"/>
              <a:ext cx="571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dirty="0">
                  <a:latin typeface="Hacen Egypt" pitchFamily="2" charset="-78"/>
                  <a:cs typeface="+mj-cs"/>
                </a:rPr>
                <a:t>ب</a:t>
              </a:r>
              <a:endParaRPr lang="en-US" sz="2800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0" name="TextBox 8"/>
            <p:cNvSpPr txBox="1"/>
            <p:nvPr/>
          </p:nvSpPr>
          <p:spPr>
            <a:xfrm>
              <a:off x="4324635" y="4790538"/>
              <a:ext cx="571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dirty="0">
                  <a:latin typeface="Hacen Egypt" pitchFamily="2" charset="-78"/>
                  <a:cs typeface="+mj-cs"/>
                </a:rPr>
                <a:t>ج</a:t>
              </a:r>
              <a:endParaRPr lang="en-US" sz="2800" dirty="0"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6103549" y="4658703"/>
            <a:ext cx="2428891" cy="940912"/>
            <a:chOff x="2394665" y="2586488"/>
            <a:chExt cx="1530286" cy="554889"/>
          </a:xfrm>
        </p:grpSpPr>
        <p:sp>
          <p:nvSpPr>
            <p:cNvPr id="21" name="Rounded Rectangle 6"/>
            <p:cNvSpPr/>
            <p:nvPr/>
          </p:nvSpPr>
          <p:spPr>
            <a:xfrm>
              <a:off x="2448471" y="2586488"/>
              <a:ext cx="1351987" cy="545724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 sz="4400" b="1">
                <a:solidFill>
                  <a:prstClr val="white"/>
                </a:solidFill>
                <a:cs typeface="+mj-cs"/>
              </a:endParaRPr>
            </a:p>
          </p:txBody>
        </p:sp>
        <p:grpSp>
          <p:nvGrpSpPr>
            <p:cNvPr id="17" name="Group 43"/>
            <p:cNvGrpSpPr/>
            <p:nvPr/>
          </p:nvGrpSpPr>
          <p:grpSpPr>
            <a:xfrm>
              <a:off x="2394665" y="2686976"/>
              <a:ext cx="1530286" cy="454401"/>
              <a:chOff x="6063606" y="5477176"/>
              <a:chExt cx="2428891" cy="961789"/>
            </a:xfrm>
          </p:grpSpPr>
          <p:sp>
            <p:nvSpPr>
              <p:cNvPr id="18" name="TextBox 25"/>
              <p:cNvSpPr txBox="1"/>
              <p:nvPr/>
            </p:nvSpPr>
            <p:spPr>
              <a:xfrm>
                <a:off x="6063606" y="5478519"/>
                <a:ext cx="2428891" cy="9604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400" b="1" dirty="0">
                    <a:latin typeface="Hacen Egypt" pitchFamily="2" charset="-78"/>
                    <a:cs typeface="+mj-cs"/>
                    <a:sym typeface="Aramath"/>
                  </a:rPr>
                  <a:t> أ ب = د هـ </a:t>
                </a:r>
                <a:endParaRPr lang="en-US" sz="4400" b="1" dirty="0"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19" name="Straight Connector 28"/>
              <p:cNvCxnSpPr/>
              <p:nvPr/>
            </p:nvCxnSpPr>
            <p:spPr>
              <a:xfrm rot="10800000">
                <a:off x="7503656" y="5503513"/>
                <a:ext cx="571504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31"/>
              <p:cNvCxnSpPr/>
              <p:nvPr/>
            </p:nvCxnSpPr>
            <p:spPr>
              <a:xfrm rot="10800000">
                <a:off x="6469260" y="5477176"/>
                <a:ext cx="691519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مجموعة 24"/>
          <p:cNvGrpSpPr/>
          <p:nvPr/>
        </p:nvGrpSpPr>
        <p:grpSpPr>
          <a:xfrm>
            <a:off x="3455408" y="4688246"/>
            <a:ext cx="2428891" cy="895827"/>
            <a:chOff x="2314508" y="2586488"/>
            <a:chExt cx="1530286" cy="545724"/>
          </a:xfrm>
        </p:grpSpPr>
        <p:sp>
          <p:nvSpPr>
            <p:cNvPr id="26" name="Rounded Rectangle 6"/>
            <p:cNvSpPr/>
            <p:nvPr/>
          </p:nvSpPr>
          <p:spPr>
            <a:xfrm>
              <a:off x="2351385" y="2586488"/>
              <a:ext cx="1449074" cy="545724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 sz="4400" b="1">
                <a:solidFill>
                  <a:prstClr val="white"/>
                </a:solidFill>
                <a:cs typeface="+mj-cs"/>
              </a:endParaRPr>
            </a:p>
          </p:txBody>
        </p:sp>
        <p:grpSp>
          <p:nvGrpSpPr>
            <p:cNvPr id="27" name="Group 43"/>
            <p:cNvGrpSpPr/>
            <p:nvPr/>
          </p:nvGrpSpPr>
          <p:grpSpPr>
            <a:xfrm>
              <a:off x="2314508" y="2646201"/>
              <a:ext cx="1530286" cy="468732"/>
              <a:chOff x="5936383" y="5390877"/>
              <a:chExt cx="2428892" cy="992123"/>
            </a:xfrm>
          </p:grpSpPr>
          <p:sp>
            <p:nvSpPr>
              <p:cNvPr id="28" name="TextBox 25"/>
              <p:cNvSpPr txBox="1"/>
              <p:nvPr/>
            </p:nvSpPr>
            <p:spPr>
              <a:xfrm>
                <a:off x="5936383" y="5390877"/>
                <a:ext cx="2428892" cy="992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400" b="1" dirty="0">
                    <a:latin typeface="Hacen Egypt" pitchFamily="2" charset="-78"/>
                    <a:cs typeface="+mj-cs"/>
                    <a:sym typeface="Aramath"/>
                  </a:rPr>
                  <a:t> ب </a:t>
                </a:r>
                <a:r>
                  <a:rPr lang="ar-SA" sz="4400" b="1" dirty="0" smtClean="0">
                    <a:latin typeface="Hacen Egypt" pitchFamily="2" charset="-78"/>
                    <a:cs typeface="+mj-cs"/>
                    <a:sym typeface="Aramath"/>
                  </a:rPr>
                  <a:t>ج= </a:t>
                </a:r>
                <a:r>
                  <a:rPr lang="ar-SA" sz="4400" b="1" dirty="0">
                    <a:latin typeface="Hacen Egypt" pitchFamily="2" charset="-78"/>
                    <a:cs typeface="+mj-cs"/>
                    <a:sym typeface="Aramath"/>
                  </a:rPr>
                  <a:t>هـ و</a:t>
                </a:r>
                <a:endParaRPr lang="en-US" sz="4400" b="1" dirty="0"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rot="10800000">
                <a:off x="7449792" y="5477078"/>
                <a:ext cx="691519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31"/>
              <p:cNvCxnSpPr/>
              <p:nvPr/>
            </p:nvCxnSpPr>
            <p:spPr>
              <a:xfrm rot="10800000">
                <a:off x="6247164" y="5477176"/>
                <a:ext cx="691519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مجموعة 33"/>
          <p:cNvGrpSpPr/>
          <p:nvPr/>
        </p:nvGrpSpPr>
        <p:grpSpPr>
          <a:xfrm>
            <a:off x="686069" y="4653136"/>
            <a:ext cx="2428891" cy="930937"/>
            <a:chOff x="2314508" y="2586488"/>
            <a:chExt cx="1530286" cy="545724"/>
          </a:xfrm>
        </p:grpSpPr>
        <p:sp>
          <p:nvSpPr>
            <p:cNvPr id="35" name="Rounded Rectangle 6"/>
            <p:cNvSpPr/>
            <p:nvPr/>
          </p:nvSpPr>
          <p:spPr>
            <a:xfrm>
              <a:off x="2448471" y="2586488"/>
              <a:ext cx="1351987" cy="545724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 sz="4400" b="1">
                <a:solidFill>
                  <a:prstClr val="white"/>
                </a:solidFill>
                <a:cs typeface="+mj-cs"/>
              </a:endParaRPr>
            </a:p>
          </p:txBody>
        </p:sp>
        <p:grpSp>
          <p:nvGrpSpPr>
            <p:cNvPr id="36" name="Group 43"/>
            <p:cNvGrpSpPr/>
            <p:nvPr/>
          </p:nvGrpSpPr>
          <p:grpSpPr>
            <a:xfrm>
              <a:off x="2314508" y="2646202"/>
              <a:ext cx="1530286" cy="451054"/>
              <a:chOff x="5936383" y="5390877"/>
              <a:chExt cx="2428892" cy="954705"/>
            </a:xfrm>
          </p:grpSpPr>
          <p:sp>
            <p:nvSpPr>
              <p:cNvPr id="37" name="TextBox 25"/>
              <p:cNvSpPr txBox="1"/>
              <p:nvPr/>
            </p:nvSpPr>
            <p:spPr>
              <a:xfrm>
                <a:off x="5936383" y="5390877"/>
                <a:ext cx="2428892" cy="954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400" b="1" dirty="0">
                    <a:latin typeface="Hacen Egypt" pitchFamily="2" charset="-78"/>
                    <a:cs typeface="+mj-cs"/>
                    <a:sym typeface="Aramath"/>
                  </a:rPr>
                  <a:t> أ ج  = د و </a:t>
                </a:r>
                <a:endParaRPr lang="en-US" sz="4400" b="1" dirty="0"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38" name="Straight Connector 28"/>
              <p:cNvCxnSpPr/>
              <p:nvPr/>
            </p:nvCxnSpPr>
            <p:spPr>
              <a:xfrm rot="10800000">
                <a:off x="7571374" y="5477078"/>
                <a:ext cx="571504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1"/>
              <p:cNvCxnSpPr/>
              <p:nvPr/>
            </p:nvCxnSpPr>
            <p:spPr>
              <a:xfrm rot="10800000">
                <a:off x="6365930" y="5477176"/>
                <a:ext cx="628654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Isosceles Triangle 11"/>
          <p:cNvSpPr/>
          <p:nvPr/>
        </p:nvSpPr>
        <p:spPr>
          <a:xfrm>
            <a:off x="5181972" y="2754950"/>
            <a:ext cx="2357454" cy="1571637"/>
          </a:xfrm>
          <a:prstGeom prst="triangle">
            <a:avLst>
              <a:gd name="adj" fmla="val 8359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acen Egypt" pitchFamily="2" charset="-78"/>
              <a:cs typeface="+mj-cs"/>
            </a:endParaRPr>
          </a:p>
        </p:txBody>
      </p:sp>
      <p:sp>
        <p:nvSpPr>
          <p:cNvPr id="45" name="TextBox 12"/>
          <p:cNvSpPr txBox="1"/>
          <p:nvPr/>
        </p:nvSpPr>
        <p:spPr>
          <a:xfrm>
            <a:off x="2920377" y="2564904"/>
            <a:ext cx="571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>
                <a:latin typeface="Hacen Egypt" pitchFamily="2" charset="-78"/>
                <a:cs typeface="+mj-cs"/>
              </a:rPr>
              <a:t>د</a:t>
            </a:r>
            <a:endParaRPr lang="en-US" sz="2800" dirty="0">
              <a:latin typeface="Hacen Egypt" pitchFamily="2" charset="-78"/>
              <a:cs typeface="+mj-cs"/>
            </a:endParaRPr>
          </a:p>
        </p:txBody>
      </p:sp>
      <p:sp>
        <p:nvSpPr>
          <p:cNvPr id="46" name="TextBox 13"/>
          <p:cNvSpPr txBox="1"/>
          <p:nvPr/>
        </p:nvSpPr>
        <p:spPr>
          <a:xfrm>
            <a:off x="3220637" y="4130842"/>
            <a:ext cx="571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>
                <a:latin typeface="Hacen Egypt" pitchFamily="2" charset="-78"/>
                <a:cs typeface="+mj-cs"/>
              </a:rPr>
              <a:t>هـ</a:t>
            </a:r>
            <a:endParaRPr lang="en-US" sz="2800" dirty="0">
              <a:latin typeface="Hacen Egypt" pitchFamily="2" charset="-78"/>
              <a:cs typeface="+mj-cs"/>
            </a:endParaRPr>
          </a:p>
        </p:txBody>
      </p:sp>
      <p:sp>
        <p:nvSpPr>
          <p:cNvPr id="47" name="TextBox 14"/>
          <p:cNvSpPr txBox="1"/>
          <p:nvPr/>
        </p:nvSpPr>
        <p:spPr>
          <a:xfrm>
            <a:off x="755576" y="4158211"/>
            <a:ext cx="571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>
                <a:latin typeface="Hacen Egypt" pitchFamily="2" charset="-78"/>
                <a:cs typeface="+mj-cs"/>
              </a:rPr>
              <a:t>و</a:t>
            </a:r>
            <a:endParaRPr lang="en-US" sz="2800" dirty="0">
              <a:latin typeface="Hacen Egypt" pitchFamily="2" charset="-78"/>
              <a:cs typeface="+mj-cs"/>
            </a:endParaRPr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7231735" y="3403525"/>
            <a:ext cx="216024" cy="144016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 flipH="1">
            <a:off x="3203848" y="3403525"/>
            <a:ext cx="216024" cy="144016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>
            <a:off x="6372200" y="4205161"/>
            <a:ext cx="0" cy="240384"/>
          </a:xfrm>
          <a:prstGeom prst="line">
            <a:avLst/>
          </a:prstGeom>
          <a:ln w="76200" cmpd="dbl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رابط مستقيم 49"/>
          <p:cNvCxnSpPr/>
          <p:nvPr/>
        </p:nvCxnSpPr>
        <p:spPr>
          <a:xfrm>
            <a:off x="2411760" y="4198622"/>
            <a:ext cx="0" cy="213015"/>
          </a:xfrm>
          <a:prstGeom prst="line">
            <a:avLst/>
          </a:prstGeom>
          <a:ln w="76200" cmpd="dbl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شكل بيضاوي 58"/>
          <p:cNvSpPr/>
          <p:nvPr/>
        </p:nvSpPr>
        <p:spPr>
          <a:xfrm>
            <a:off x="6145836" y="3435598"/>
            <a:ext cx="124330" cy="124330"/>
          </a:xfrm>
          <a:prstGeom prst="ellipse">
            <a:avLst/>
          </a:prstGeom>
          <a:noFill/>
          <a:ln w="381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6600"/>
              </a:solidFill>
            </a:endParaRPr>
          </a:p>
        </p:txBody>
      </p:sp>
      <p:sp>
        <p:nvSpPr>
          <p:cNvPr id="60" name="شكل بيضاوي 59"/>
          <p:cNvSpPr/>
          <p:nvPr/>
        </p:nvSpPr>
        <p:spPr>
          <a:xfrm>
            <a:off x="2123728" y="3424610"/>
            <a:ext cx="124330" cy="124330"/>
          </a:xfrm>
          <a:prstGeom prst="ellipse">
            <a:avLst/>
          </a:prstGeom>
          <a:noFill/>
          <a:ln w="381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6600"/>
              </a:solidFill>
            </a:endParaRPr>
          </a:p>
        </p:txBody>
      </p:sp>
      <p:sp>
        <p:nvSpPr>
          <p:cNvPr id="80" name="Pie 34"/>
          <p:cNvSpPr/>
          <p:nvPr/>
        </p:nvSpPr>
        <p:spPr>
          <a:xfrm rot="1842342">
            <a:off x="6800082" y="2428413"/>
            <a:ext cx="720000" cy="720000"/>
          </a:xfrm>
          <a:prstGeom prst="pie">
            <a:avLst>
              <a:gd name="adj1" fmla="val 2957193"/>
              <a:gd name="adj2" fmla="val 667625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Pie 34"/>
          <p:cNvSpPr/>
          <p:nvPr/>
        </p:nvSpPr>
        <p:spPr>
          <a:xfrm rot="1842342">
            <a:off x="2761139" y="2431629"/>
            <a:ext cx="720000" cy="720000"/>
          </a:xfrm>
          <a:prstGeom prst="pie">
            <a:avLst>
              <a:gd name="adj1" fmla="val 2957193"/>
              <a:gd name="adj2" fmla="val 667625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Pie 34"/>
          <p:cNvSpPr/>
          <p:nvPr/>
        </p:nvSpPr>
        <p:spPr>
          <a:xfrm rot="1842342">
            <a:off x="7164329" y="3943797"/>
            <a:ext cx="720000" cy="720000"/>
          </a:xfrm>
          <a:prstGeom prst="pie">
            <a:avLst>
              <a:gd name="adj1" fmla="val 9063861"/>
              <a:gd name="adj2" fmla="val 1351608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Pie 34"/>
          <p:cNvSpPr/>
          <p:nvPr/>
        </p:nvSpPr>
        <p:spPr>
          <a:xfrm rot="1842342">
            <a:off x="3121179" y="3938239"/>
            <a:ext cx="720000" cy="720000"/>
          </a:xfrm>
          <a:prstGeom prst="pie">
            <a:avLst>
              <a:gd name="adj1" fmla="val 8812962"/>
              <a:gd name="adj2" fmla="val 13426086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Pie 34"/>
          <p:cNvSpPr/>
          <p:nvPr/>
        </p:nvSpPr>
        <p:spPr>
          <a:xfrm rot="1842342">
            <a:off x="4905792" y="3943796"/>
            <a:ext cx="720000" cy="720000"/>
          </a:xfrm>
          <a:prstGeom prst="pie">
            <a:avLst>
              <a:gd name="adj1" fmla="val 17424996"/>
              <a:gd name="adj2" fmla="val 1976784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Pie 34"/>
          <p:cNvSpPr/>
          <p:nvPr/>
        </p:nvSpPr>
        <p:spPr>
          <a:xfrm rot="1842342">
            <a:off x="888931" y="3945129"/>
            <a:ext cx="720000" cy="720000"/>
          </a:xfrm>
          <a:prstGeom prst="pie">
            <a:avLst>
              <a:gd name="adj1" fmla="val 17217125"/>
              <a:gd name="adj2" fmla="val 1963434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6188951" y="5702916"/>
            <a:ext cx="2159990" cy="750420"/>
            <a:chOff x="6188951" y="5702916"/>
            <a:chExt cx="2159990" cy="750420"/>
          </a:xfrm>
        </p:grpSpPr>
        <p:sp>
          <p:nvSpPr>
            <p:cNvPr id="62" name="Rounded Rectangle 6"/>
            <p:cNvSpPr/>
            <p:nvPr/>
          </p:nvSpPr>
          <p:spPr>
            <a:xfrm>
              <a:off x="6188951" y="5702916"/>
              <a:ext cx="2145892" cy="75042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  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أ = </a:t>
              </a:r>
              <a:r>
                <a:rPr lang="ar-SA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 </a:t>
              </a:r>
              <a:r>
                <a:rPr lang="en-US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د </a:t>
              </a:r>
              <a:endParaRPr lang="en-US" sz="4000" b="1" dirty="0">
                <a:solidFill>
                  <a:srgbClr val="FF0000"/>
                </a:solidFill>
                <a:latin typeface="Hacen Egypt" pitchFamily="2" charset="-78"/>
              </a:endParaRPr>
            </a:p>
          </p:txBody>
        </p:sp>
        <p:graphicFrame>
          <p:nvGraphicFramePr>
            <p:cNvPr id="53" name="كائن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983821995"/>
                </p:ext>
              </p:extLst>
            </p:nvPr>
          </p:nvGraphicFramePr>
          <p:xfrm>
            <a:off x="7956376" y="5816148"/>
            <a:ext cx="392565" cy="421164"/>
          </p:xfrm>
          <a:graphic>
            <a:graphicData uri="http://schemas.openxmlformats.org/presentationml/2006/ole">
              <p:oleObj spid="_x0000_s6304" name="Equation" r:id="rId4" imgW="203040" imgH="177480" progId="">
                <p:embed/>
              </p:oleObj>
            </a:graphicData>
          </a:graphic>
        </p:graphicFrame>
        <p:graphicFrame>
          <p:nvGraphicFramePr>
            <p:cNvPr id="11" name="كائن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51693327"/>
                </p:ext>
              </p:extLst>
            </p:nvPr>
          </p:nvGraphicFramePr>
          <p:xfrm>
            <a:off x="6804248" y="5858110"/>
            <a:ext cx="478731" cy="420688"/>
          </p:xfrm>
          <a:graphic>
            <a:graphicData uri="http://schemas.openxmlformats.org/presentationml/2006/ole">
              <p:oleObj spid="_x0000_s6305" name="Equation" r:id="rId5" imgW="203040" imgH="177480" progId="">
                <p:embed/>
              </p:oleObj>
            </a:graphicData>
          </a:graphic>
        </p:graphicFrame>
      </p:grpSp>
      <p:grpSp>
        <p:nvGrpSpPr>
          <p:cNvPr id="54" name="مجموعة 53"/>
          <p:cNvGrpSpPr/>
          <p:nvPr/>
        </p:nvGrpSpPr>
        <p:grpSpPr>
          <a:xfrm>
            <a:off x="3563888" y="5710173"/>
            <a:ext cx="2145892" cy="750420"/>
            <a:chOff x="5970025" y="5702916"/>
            <a:chExt cx="2145892" cy="750420"/>
          </a:xfrm>
        </p:grpSpPr>
        <p:sp>
          <p:nvSpPr>
            <p:cNvPr id="55" name="Rounded Rectangle 6"/>
            <p:cNvSpPr/>
            <p:nvPr/>
          </p:nvSpPr>
          <p:spPr>
            <a:xfrm>
              <a:off x="5970025" y="5702916"/>
              <a:ext cx="2145892" cy="75042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  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ب= </a:t>
              </a:r>
              <a:r>
                <a:rPr lang="ar-SA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 </a:t>
              </a:r>
              <a:r>
                <a:rPr lang="en-US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هـ </a:t>
              </a:r>
              <a:endParaRPr lang="en-US" sz="4000" b="1" dirty="0">
                <a:solidFill>
                  <a:srgbClr val="FF0000"/>
                </a:solidFill>
                <a:latin typeface="Hacen Egypt" pitchFamily="2" charset="-78"/>
              </a:endParaRPr>
            </a:p>
          </p:txBody>
        </p:sp>
        <p:graphicFrame>
          <p:nvGraphicFramePr>
            <p:cNvPr id="56" name="كائن 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479257927"/>
                </p:ext>
              </p:extLst>
            </p:nvPr>
          </p:nvGraphicFramePr>
          <p:xfrm>
            <a:off x="7698217" y="5816148"/>
            <a:ext cx="401885" cy="421164"/>
          </p:xfrm>
          <a:graphic>
            <a:graphicData uri="http://schemas.openxmlformats.org/presentationml/2006/ole">
              <p:oleObj spid="_x0000_s6306" name="Equation" r:id="rId6" imgW="203040" imgH="177480" progId="">
                <p:embed/>
              </p:oleObj>
            </a:graphicData>
          </a:graphic>
        </p:graphicFrame>
        <p:graphicFrame>
          <p:nvGraphicFramePr>
            <p:cNvPr id="57" name="كائن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422796181"/>
                </p:ext>
              </p:extLst>
            </p:nvPr>
          </p:nvGraphicFramePr>
          <p:xfrm>
            <a:off x="6402073" y="5858110"/>
            <a:ext cx="580039" cy="420688"/>
          </p:xfrm>
          <a:graphic>
            <a:graphicData uri="http://schemas.openxmlformats.org/presentationml/2006/ole">
              <p:oleObj spid="_x0000_s6307" name="Equation" r:id="rId7" imgW="203040" imgH="177480" progId="">
                <p:embed/>
              </p:oleObj>
            </a:graphicData>
          </a:graphic>
        </p:graphicFrame>
      </p:grpSp>
      <p:grpSp>
        <p:nvGrpSpPr>
          <p:cNvPr id="58" name="مجموعة 57"/>
          <p:cNvGrpSpPr/>
          <p:nvPr/>
        </p:nvGrpSpPr>
        <p:grpSpPr>
          <a:xfrm>
            <a:off x="941386" y="5711909"/>
            <a:ext cx="2145892" cy="750420"/>
            <a:chOff x="6188951" y="5702916"/>
            <a:chExt cx="2145892" cy="750420"/>
          </a:xfrm>
        </p:grpSpPr>
        <p:sp>
          <p:nvSpPr>
            <p:cNvPr id="61" name="Rounded Rectangle 6"/>
            <p:cNvSpPr/>
            <p:nvPr/>
          </p:nvSpPr>
          <p:spPr>
            <a:xfrm>
              <a:off x="6188951" y="5702916"/>
              <a:ext cx="2145892" cy="75042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  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ج= </a:t>
              </a:r>
              <a:r>
                <a:rPr lang="ar-SA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 </a:t>
              </a:r>
              <a:r>
                <a:rPr lang="en-US" sz="4000" b="1" dirty="0" smtClean="0">
                  <a:solidFill>
                    <a:srgbClr val="FF0000"/>
                  </a:solidFill>
                  <a:latin typeface="رموز الرياضيات العربية"/>
                  <a:sym typeface="Aramath"/>
                </a:rPr>
                <a:t> </a:t>
              </a:r>
              <a:r>
                <a:rPr lang="ar-SA" sz="4000" b="1" dirty="0" smtClean="0">
                  <a:solidFill>
                    <a:srgbClr val="FF0000"/>
                  </a:solidFill>
                  <a:latin typeface="Hacen Egypt" pitchFamily="2" charset="-78"/>
                  <a:sym typeface="Aramath"/>
                </a:rPr>
                <a:t>و </a:t>
              </a:r>
              <a:endParaRPr lang="en-US" sz="4000" b="1" dirty="0">
                <a:solidFill>
                  <a:srgbClr val="FF0000"/>
                </a:solidFill>
                <a:latin typeface="Hacen Egypt" pitchFamily="2" charset="-78"/>
              </a:endParaRPr>
            </a:p>
          </p:txBody>
        </p:sp>
        <p:graphicFrame>
          <p:nvGraphicFramePr>
            <p:cNvPr id="63" name="كائن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246071671"/>
                </p:ext>
              </p:extLst>
            </p:nvPr>
          </p:nvGraphicFramePr>
          <p:xfrm>
            <a:off x="7947357" y="5816148"/>
            <a:ext cx="372845" cy="421164"/>
          </p:xfrm>
          <a:graphic>
            <a:graphicData uri="http://schemas.openxmlformats.org/presentationml/2006/ole">
              <p:oleObj spid="_x0000_s6308" name="Equation" r:id="rId8" imgW="203040" imgH="177480" progId="">
                <p:embed/>
              </p:oleObj>
            </a:graphicData>
          </a:graphic>
        </p:graphicFrame>
        <p:graphicFrame>
          <p:nvGraphicFramePr>
            <p:cNvPr id="64" name="كائن 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269818035"/>
                </p:ext>
              </p:extLst>
            </p:nvPr>
          </p:nvGraphicFramePr>
          <p:xfrm>
            <a:off x="6795229" y="5858110"/>
            <a:ext cx="408369" cy="420688"/>
          </p:xfrm>
          <a:graphic>
            <a:graphicData uri="http://schemas.openxmlformats.org/presentationml/2006/ole">
              <p:oleObj spid="_x0000_s6309" name="Equation" r:id="rId9" imgW="203040" imgH="177480" progId="">
                <p:embed/>
              </p:oleObj>
            </a:graphicData>
          </a:graphic>
        </p:graphicFrame>
      </p:grpSp>
    </p:spTree>
    <p:extLst>
      <p:ext uri="{BB962C8B-B14F-4D97-AF65-F5344CB8AC3E}">
        <p14:creationId xmlns="" xmlns:p14="http://schemas.microsoft.com/office/powerpoint/2010/main" val="3655266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-0.44028 4.81481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1" grpId="0" animBg="1"/>
      <p:bldP spid="41" grpId="1" animBg="1"/>
      <p:bldP spid="45" grpId="0"/>
      <p:bldP spid="46" grpId="0"/>
      <p:bldP spid="47" grpId="0"/>
      <p:bldP spid="59" grpId="0" animBg="1"/>
      <p:bldP spid="60" grpId="0" animBg="1"/>
      <p:bldP spid="80" grpId="0" animBg="1"/>
      <p:bldP spid="81" grpId="0" animBg="1"/>
      <p:bldP spid="83" grpId="0" animBg="1"/>
      <p:bldP spid="84" grpId="0" animBg="1"/>
      <p:bldP spid="86" grpId="0" animBg="1"/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إلى الأسفل 1"/>
          <p:cNvSpPr/>
          <p:nvPr/>
        </p:nvSpPr>
        <p:spPr>
          <a:xfrm>
            <a:off x="2987824" y="476672"/>
            <a:ext cx="5184576" cy="1224136"/>
          </a:xfrm>
          <a:prstGeom prst="ribb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14" name="Rounded Rectangle 6"/>
          <p:cNvSpPr/>
          <p:nvPr/>
        </p:nvSpPr>
        <p:spPr>
          <a:xfrm>
            <a:off x="4716016" y="36862"/>
            <a:ext cx="1728192" cy="2247771"/>
          </a:xfrm>
          <a:prstGeom prst="roundRect">
            <a:avLst>
              <a:gd name="adj" fmla="val 718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</a:rPr>
              <a:t>اتعلم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Rounded Rectangle 6"/>
          <p:cNvSpPr/>
          <p:nvPr/>
        </p:nvSpPr>
        <p:spPr>
          <a:xfrm>
            <a:off x="1115616" y="2536660"/>
            <a:ext cx="7965709" cy="1051876"/>
          </a:xfrm>
          <a:prstGeom prst="roundRect">
            <a:avLst>
              <a:gd name="adj" fmla="val 1122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+mj-cs"/>
              </a:rPr>
              <a:t>المثلثات المتطابقة أضلاعها المتناظرة متساوية، وقياسات زواياها المتناظرة متساوية.</a:t>
            </a:r>
            <a:endParaRPr lang="ar-SA" sz="3600" b="1" dirty="0">
              <a:solidFill>
                <a:schemeClr val="tx1">
                  <a:lumMod val="95000"/>
                  <a:lumOff val="5000"/>
                </a:schemeClr>
              </a:solidFill>
              <a:latin typeface="Hacen Egypt" pitchFamily="2" charset="-78"/>
              <a:cs typeface="+mj-cs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Rounded Rectangle 6"/>
              <p:cNvSpPr/>
              <p:nvPr/>
            </p:nvSpPr>
            <p:spPr>
              <a:xfrm>
                <a:off x="2051720" y="3861048"/>
                <a:ext cx="7056784" cy="1073855"/>
              </a:xfrm>
              <a:prstGeom prst="roundRect">
                <a:avLst>
                  <a:gd name="adj" fmla="val 11223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Low">
                  <a:lnSpc>
                    <a:spcPts val="4200"/>
                  </a:lnSpc>
                </a:pPr>
                <a:r>
                  <a:rPr lang="ar-SA" sz="3500" b="1" dirty="0" smtClean="0">
                    <a:solidFill>
                      <a:srgbClr val="000099"/>
                    </a:solidFill>
                    <a:latin typeface="Hacen Egypt" pitchFamily="2" charset="-78"/>
                    <a:cs typeface="+mj-cs"/>
                  </a:rPr>
                  <a:t>يرمز لتطابق مثلثين بالرمز </a:t>
                </a:r>
                <a14:m>
                  <m:oMath xmlns:m="http://schemas.openxmlformats.org/officeDocument/2006/math">
                    <m:r>
                      <a:rPr lang="ar-SA" sz="3500" b="1" i="1">
                        <a:solidFill>
                          <a:srgbClr val="000099"/>
                        </a:solidFill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ar-SA" sz="3500" b="1" dirty="0" smtClean="0">
                    <a:solidFill>
                      <a:srgbClr val="000099"/>
                    </a:solidFill>
                    <a:latin typeface="Hacen Egypt" pitchFamily="2" charset="-78"/>
                    <a:cs typeface="+mj-cs"/>
                  </a:rPr>
                  <a:t/>
                </a:r>
              </a:p>
              <a:p>
                <a:pPr algn="ctr">
                  <a:lnSpc>
                    <a:spcPts val="4200"/>
                  </a:lnSpc>
                </a:pPr>
                <a:r>
                  <a:rPr lang="ar-SA" sz="35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</a:rPr>
                  <a:t>أي أن  </a:t>
                </a:r>
                <a14:m>
                  <m:oMath xmlns:m="http://schemas.openxmlformats.org/officeDocument/2006/math">
                    <m:r>
                      <a:rPr lang="ar-SA" sz="35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∆</m:t>
                    </m:r>
                  </m:oMath>
                </a14:m>
                <a:r>
                  <a:rPr lang="ar-SA" sz="35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</a:rPr>
                  <a:t> أ ب ج </a:t>
                </a:r>
                <a14:m>
                  <m:oMath xmlns:m="http://schemas.openxmlformats.org/officeDocument/2006/math">
                    <m:r>
                      <a:rPr lang="ar-SA" sz="35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≅</m:t>
                    </m:r>
                  </m:oMath>
                </a14:m>
                <a:r>
                  <a:rPr lang="ar-SA" sz="3500" b="1" dirty="0" smtClean="0">
                    <a:solidFill>
                      <a:srgbClr val="FF0000"/>
                    </a:solidFill>
                    <a:latin typeface="Hacen Egypt" pitchFamily="2" charset="-78"/>
                    <a:cs typeface="+mj-cs"/>
                  </a:rPr>
                  <a:t/>
                </a:r>
                <a14:m>
                  <m:oMath xmlns:m="http://schemas.openxmlformats.org/officeDocument/2006/math">
                    <m:r>
                      <a:rPr lang="ar-SA" sz="3500" b="1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ar-SA" sz="3500" b="1" dirty="0">
                    <a:solidFill>
                      <a:srgbClr val="FF0000"/>
                    </a:solidFill>
                    <a:latin typeface="Hacen Egypt" pitchFamily="2" charset="-78"/>
                  </a:rPr>
                  <a:t/>
                </a:r>
                <a:r>
                  <a:rPr lang="ar-SA" sz="3500" b="1" dirty="0" smtClean="0">
                    <a:solidFill>
                      <a:srgbClr val="FF0000"/>
                    </a:solidFill>
                    <a:latin typeface="Hacen Egypt" pitchFamily="2" charset="-78"/>
                  </a:rPr>
                  <a:t>د هـ و</a:t>
                </a:r>
                <a:endParaRPr lang="ar-SA" sz="35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</mc:Choice>
        <mc:Fallback>
          <p:sp>
            <p:nvSpPr>
              <p:cNvPr id="16" name="Rounded 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3861048"/>
                <a:ext cx="7056784" cy="1073855"/>
              </a:xfrm>
              <a:prstGeom prst="roundRect">
                <a:avLst>
                  <a:gd name="adj" fmla="val 11223"/>
                </a:avLst>
              </a:prstGeom>
              <a:blipFill rotWithShape="1">
                <a:blip r:embed="rId2"/>
                <a:stretch>
                  <a:fillRect t="-11538" r="-1807" b="-21978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/>
          <p:nvPr/>
        </p:nvGrpSpPr>
        <p:grpSpPr>
          <a:xfrm>
            <a:off x="179513" y="188640"/>
            <a:ext cx="8784977" cy="776000"/>
            <a:chOff x="2556000" y="4676531"/>
            <a:chExt cx="3419032" cy="3448675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5" name="Rounded Rectangle 9"/>
            <p:cNvSpPr/>
            <p:nvPr/>
          </p:nvSpPr>
          <p:spPr>
            <a:xfrm>
              <a:off x="2614343" y="4676531"/>
              <a:ext cx="3349230" cy="3448675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3600" b="1">
                <a:solidFill>
                  <a:schemeClr val="tx1"/>
                </a:solidFill>
                <a:cs typeface="+mj-cs"/>
              </a:endParaRPr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6" name="TextBox 10"/>
                <p:cNvSpPr txBox="1"/>
                <p:nvPr/>
              </p:nvSpPr>
              <p:spPr>
                <a:xfrm>
                  <a:off x="2556000" y="4757526"/>
                  <a:ext cx="3419032" cy="28724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ar-SA" sz="3600" b="1" u="sng" dirty="0" smtClean="0">
                      <a:solidFill>
                        <a:srgbClr val="FF0000"/>
                      </a:solidFill>
                      <a:latin typeface="SymbolMathForArab"/>
                      <a:sym typeface="Zawawi"/>
                    </a:rPr>
                    <a:t>مثال</a:t>
                  </a:r>
                  <a:r>
                    <a:rPr lang="ar-SA" sz="3600" b="1" dirty="0" smtClean="0">
                      <a:solidFill>
                        <a:srgbClr val="FF0000"/>
                      </a:solidFill>
                      <a:latin typeface="SymbolMathForArab"/>
                      <a:sym typeface="Zawawi"/>
                    </a:rPr>
                    <a:t>: </a:t>
                  </a:r>
                  <a:r>
                    <a:rPr lang="ar-SA" sz="3600" b="1" dirty="0" smtClean="0">
                      <a:latin typeface="Hacen Egypt" pitchFamily="2" charset="-78"/>
                      <a:cs typeface="+mj-cs"/>
                    </a:rPr>
                    <a:t>في </a:t>
                  </a:r>
                  <a:r>
                    <a:rPr lang="ar-SA" sz="3600" b="1" dirty="0">
                      <a:latin typeface="Hacen Egypt" pitchFamily="2" charset="-78"/>
                      <a:cs typeface="+mj-cs"/>
                    </a:rPr>
                    <a:t>الشكل المقابل إذا </a:t>
                  </a:r>
                  <a:r>
                    <a:rPr lang="ar-SA" sz="3600" b="1" dirty="0" smtClean="0">
                      <a:latin typeface="Hacen Egypt" pitchFamily="2" charset="-78"/>
                      <a:cs typeface="+mj-cs"/>
                    </a:rPr>
                    <a:t>كان</a:t>
                  </a:r>
                  <a:r>
                    <a:rPr lang="ar-SA" sz="3600" b="1" dirty="0" smtClean="0">
                      <a:latin typeface="Hacen Egypt" pitchFamily="2" charset="-78"/>
                      <a:sym typeface="Aramath"/>
                    </a:rPr>
                    <a:t/>
                  </a:r>
                  <a14:m>
                    <m:oMath xmlns:m="http://schemas.openxmlformats.org/officeDocument/2006/math">
                      <m:r>
                        <a:rPr lang="ar-SA" sz="3600" b="1" i="1" dirty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sym typeface="Aramath"/>
                        </a:rPr>
                        <m:t>∆</m:t>
                      </m:r>
                    </m:oMath>
                  </a14:m>
                  <a:r>
                    <a:rPr lang="ar-SA" sz="3600" b="1" dirty="0" smtClean="0">
                      <a:latin typeface="Hacen Egypt" pitchFamily="2" charset="-78"/>
                      <a:sym typeface="Aramath"/>
                    </a:rPr>
                    <a:t>س ص ع </a:t>
                  </a:r>
                  <a14:m>
                    <m:oMath xmlns:m="http://schemas.openxmlformats.org/officeDocument/2006/math">
                      <m:r>
                        <a:rPr lang="ar-SA" sz="3600" b="1" i="1" dirty="0">
                          <a:latin typeface="Cambria Math"/>
                          <a:ea typeface="Cambria Math"/>
                          <a:sym typeface="Aramath"/>
                        </a:rPr>
                        <m:t>≅</m:t>
                      </m:r>
                    </m:oMath>
                  </a14:m>
                  <a:r>
                    <a:rPr lang="ar-SA" sz="3600" b="1" dirty="0">
                      <a:solidFill>
                        <a:srgbClr val="FF0000"/>
                      </a:solidFill>
                      <a:latin typeface="رموز الرياضيات العربية"/>
                      <a:sym typeface="Aramath"/>
                    </a:rPr>
                    <a:t/>
                  </a:r>
                  <a14:m>
                    <m:oMath xmlns:m="http://schemas.openxmlformats.org/officeDocument/2006/math">
                      <m:r>
                        <a:rPr lang="ar-SA" sz="3600" b="1" i="1" dirty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sym typeface="Aramath"/>
                        </a:rPr>
                        <m:t>∆</m:t>
                      </m:r>
                    </m:oMath>
                  </a14:m>
                  <a:r>
                    <a:rPr lang="ar-SA" sz="3600" b="1" dirty="0" smtClean="0">
                      <a:latin typeface="Hacen Egypt" pitchFamily="2" charset="-78"/>
                      <a:sym typeface="Aramath"/>
                    </a:rPr>
                    <a:t>ل م ن</a:t>
                  </a:r>
                  <a:endParaRPr lang="ar-SA" sz="3600" b="1" dirty="0">
                    <a:latin typeface="Hacen Egypt" pitchFamily="2" charset="-78"/>
                    <a:cs typeface="+mj-cs"/>
                  </a:endParaRPr>
                </a:p>
              </p:txBody>
            </p:sp>
          </mc:Choice>
          <mc:Fallback>
            <p:sp>
              <p:nvSpPr>
                <p:cNvPr id="6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6000" y="4757526"/>
                  <a:ext cx="3419032" cy="28724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4151" r="-2080" b="-34906"/>
                  </a:stretch>
                </a:blipFill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TextBox 4"/>
          <p:cNvSpPr txBox="1"/>
          <p:nvPr/>
        </p:nvSpPr>
        <p:spPr>
          <a:xfrm>
            <a:off x="5899679" y="2708920"/>
            <a:ext cx="3071834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>
                <a:solidFill>
                  <a:srgbClr val="0000CC"/>
                </a:solidFill>
                <a:latin typeface="Hacen Egypt" pitchFamily="2" charset="-78"/>
                <a:cs typeface="+mj-cs"/>
              </a:rPr>
              <a:t>أكمل ما يلي :-</a:t>
            </a:r>
            <a:endParaRPr lang="en-US" sz="3600" b="1" dirty="0">
              <a:solidFill>
                <a:srgbClr val="0000CC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7" name="TextBox 15"/>
          <p:cNvSpPr txBox="1"/>
          <p:nvPr/>
        </p:nvSpPr>
        <p:spPr>
          <a:xfrm>
            <a:off x="5662235" y="4368790"/>
            <a:ext cx="1358037" cy="718137"/>
          </a:xfrm>
          <a:prstGeom prst="rect">
            <a:avLst/>
          </a:prstGeom>
          <a:noFill/>
        </p:spPr>
        <p:txBody>
          <a:bodyPr wrap="square" lIns="162553" tIns="81276" rIns="162553" bIns="81276" rtlCol="0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 </a:t>
            </a:r>
            <a:r>
              <a:rPr lang="ar-SA" sz="3600" b="1" baseline="30000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5</a:t>
            </a:r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50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2" name="TextBox 15"/>
          <p:cNvSpPr txBox="1"/>
          <p:nvPr/>
        </p:nvSpPr>
        <p:spPr>
          <a:xfrm>
            <a:off x="5478663" y="5015118"/>
            <a:ext cx="1224136" cy="718137"/>
          </a:xfrm>
          <a:prstGeom prst="rect">
            <a:avLst/>
          </a:prstGeom>
          <a:noFill/>
        </p:spPr>
        <p:txBody>
          <a:bodyPr wrap="square" lIns="162553" tIns="81276" rIns="162553" bIns="81276" rtlCol="0">
            <a:spAutoFit/>
          </a:bodyPr>
          <a:lstStyle/>
          <a:p>
            <a:r>
              <a:rPr lang="ar-SA" sz="3600" b="1" baseline="30000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5</a:t>
            </a:r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30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46" name="Isosceles Triangle 6">
            <a:hlinkClick r:id="rId5"/>
          </p:cNvPr>
          <p:cNvSpPr/>
          <p:nvPr/>
        </p:nvSpPr>
        <p:spPr>
          <a:xfrm>
            <a:off x="5194924" y="1227989"/>
            <a:ext cx="2833460" cy="1024923"/>
          </a:xfrm>
          <a:prstGeom prst="triangle">
            <a:avLst>
              <a:gd name="adj" fmla="val 26719"/>
            </a:avLst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b="1">
              <a:cs typeface="+mj-cs"/>
            </a:endParaRPr>
          </a:p>
        </p:txBody>
      </p:sp>
      <p:sp>
        <p:nvSpPr>
          <p:cNvPr id="47" name="TextBox 7"/>
          <p:cNvSpPr txBox="1"/>
          <p:nvPr/>
        </p:nvSpPr>
        <p:spPr>
          <a:xfrm>
            <a:off x="6012160" y="838453"/>
            <a:ext cx="541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b="1" dirty="0" smtClean="0">
                <a:latin typeface="Hacen Egypt" pitchFamily="2" charset="-78"/>
                <a:cs typeface="+mj-cs"/>
              </a:rPr>
              <a:t>س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8063235" y="1928628"/>
            <a:ext cx="541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b="1" dirty="0" smtClean="0">
                <a:latin typeface="Hacen Egypt" pitchFamily="2" charset="-78"/>
                <a:cs typeface="+mj-cs"/>
              </a:rPr>
              <a:t>ص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49" name="TextBox 9"/>
          <p:cNvSpPr txBox="1"/>
          <p:nvPr/>
        </p:nvSpPr>
        <p:spPr>
          <a:xfrm>
            <a:off x="4743152" y="1844427"/>
            <a:ext cx="541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b="1" dirty="0" smtClean="0">
                <a:latin typeface="Hacen Egypt" pitchFamily="2" charset="-78"/>
                <a:cs typeface="+mj-cs"/>
              </a:rPr>
              <a:t>ع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50" name="TextBox 17"/>
          <p:cNvSpPr txBox="1"/>
          <p:nvPr/>
        </p:nvSpPr>
        <p:spPr>
          <a:xfrm rot="1957204">
            <a:off x="6774713" y="1247523"/>
            <a:ext cx="73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cs typeface="+mj-cs"/>
              </a:rPr>
              <a:t>7سم 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2" name="TextBox 7"/>
          <p:cNvSpPr txBox="1"/>
          <p:nvPr/>
        </p:nvSpPr>
        <p:spPr>
          <a:xfrm>
            <a:off x="2627784" y="900009"/>
            <a:ext cx="541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b="1" dirty="0" smtClean="0">
                <a:latin typeface="Hacen Egypt" pitchFamily="2" charset="-78"/>
                <a:cs typeface="+mj-cs"/>
              </a:rPr>
              <a:t>ل</a:t>
            </a:r>
            <a:endParaRPr lang="en-US" sz="3200" b="1" dirty="0">
              <a:latin typeface="Hacen Egypt" pitchFamily="2" charset="-78"/>
              <a:cs typeface="+mj-cs"/>
            </a:endParaRPr>
          </a:p>
        </p:txBody>
      </p:sp>
      <p:sp>
        <p:nvSpPr>
          <p:cNvPr id="53" name="TextBox 8"/>
          <p:cNvSpPr txBox="1"/>
          <p:nvPr/>
        </p:nvSpPr>
        <p:spPr>
          <a:xfrm>
            <a:off x="3707904" y="193661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b="1" dirty="0" smtClean="0">
                <a:latin typeface="Hacen Egypt" pitchFamily="2" charset="-78"/>
                <a:cs typeface="+mj-cs"/>
              </a:rPr>
              <a:t>م</a:t>
            </a:r>
            <a:endParaRPr lang="en-US" sz="3200" b="1" dirty="0">
              <a:latin typeface="Hacen Egypt" pitchFamily="2" charset="-78"/>
              <a:cs typeface="+mj-cs"/>
            </a:endParaRPr>
          </a:p>
        </p:txBody>
      </p:sp>
      <p:sp>
        <p:nvSpPr>
          <p:cNvPr id="54" name="TextBox 9"/>
          <p:cNvSpPr txBox="1"/>
          <p:nvPr/>
        </p:nvSpPr>
        <p:spPr>
          <a:xfrm>
            <a:off x="611560" y="1885629"/>
            <a:ext cx="541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b="1" dirty="0" smtClean="0">
                <a:latin typeface="Hacen Egypt" pitchFamily="2" charset="-78"/>
                <a:cs typeface="+mj-cs"/>
              </a:rPr>
              <a:t>ن</a:t>
            </a:r>
            <a:endParaRPr lang="en-US" sz="3200" b="1" dirty="0">
              <a:latin typeface="Hacen Egypt" pitchFamily="2" charset="-78"/>
              <a:cs typeface="+mj-cs"/>
            </a:endParaRPr>
          </a:p>
        </p:txBody>
      </p:sp>
      <p:sp>
        <p:nvSpPr>
          <p:cNvPr id="56" name="TextBox 17"/>
          <p:cNvSpPr txBox="1"/>
          <p:nvPr/>
        </p:nvSpPr>
        <p:spPr>
          <a:xfrm rot="3200016">
            <a:off x="3480891" y="1418690"/>
            <a:ext cx="73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cs typeface="+mj-cs"/>
              </a:rPr>
              <a:t>6سم 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7" name="TextBox 17"/>
          <p:cNvSpPr txBox="1"/>
          <p:nvPr/>
        </p:nvSpPr>
        <p:spPr>
          <a:xfrm>
            <a:off x="2035015" y="2257708"/>
            <a:ext cx="1030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cs typeface="+mj-cs"/>
              </a:rPr>
              <a:t>10سم 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8" name="TextBox 17"/>
          <p:cNvSpPr txBox="1"/>
          <p:nvPr/>
        </p:nvSpPr>
        <p:spPr>
          <a:xfrm>
            <a:off x="1547664" y="1959223"/>
            <a:ext cx="738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baseline="30000" dirty="0" smtClean="0">
                <a:solidFill>
                  <a:srgbClr val="FF0000"/>
                </a:solidFill>
                <a:cs typeface="+mj-cs"/>
              </a:rPr>
              <a:t>5</a:t>
            </a:r>
            <a:r>
              <a:rPr lang="ar-SA" sz="2400" b="1" dirty="0" smtClean="0">
                <a:solidFill>
                  <a:srgbClr val="FF0000"/>
                </a:solidFill>
                <a:cs typeface="+mj-cs"/>
              </a:rPr>
              <a:t>30</a:t>
            </a:r>
            <a:endParaRPr lang="en-US" sz="24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9" name="TextBox 17"/>
          <p:cNvSpPr txBox="1"/>
          <p:nvPr/>
        </p:nvSpPr>
        <p:spPr>
          <a:xfrm>
            <a:off x="5220072" y="1916435"/>
            <a:ext cx="738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baseline="30000" dirty="0" smtClean="0">
                <a:solidFill>
                  <a:srgbClr val="FF0000"/>
                </a:solidFill>
                <a:cs typeface="+mj-cs"/>
              </a:rPr>
              <a:t>5</a:t>
            </a:r>
            <a:r>
              <a:rPr lang="ar-SA" sz="2400" b="1" dirty="0" smtClean="0">
                <a:solidFill>
                  <a:srgbClr val="FF0000"/>
                </a:solidFill>
                <a:cs typeface="+mj-cs"/>
              </a:rPr>
              <a:t>50</a:t>
            </a:r>
            <a:endParaRPr lang="en-US" sz="24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60" name="TextBox 15"/>
          <p:cNvSpPr txBox="1"/>
          <p:nvPr/>
        </p:nvSpPr>
        <p:spPr>
          <a:xfrm>
            <a:off x="5529524" y="3300866"/>
            <a:ext cx="3456384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 smtClean="0">
                <a:latin typeface="Hacen Egypt" pitchFamily="2" charset="-78"/>
                <a:cs typeface="+mj-cs"/>
                <a:sym typeface="Aramath"/>
              </a:rPr>
              <a:t>طول ل ن= </a:t>
            </a:r>
            <a:r>
              <a:rPr lang="ar-SA" sz="3600" b="1" dirty="0">
                <a:latin typeface="Hacen Egypt" pitchFamily="2" charset="-78"/>
                <a:cs typeface="+mj-cs"/>
                <a:sym typeface="Aramath"/>
              </a:rPr>
              <a:t>ــــــــــ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61" name="TextBox 15"/>
          <p:cNvSpPr txBox="1"/>
          <p:nvPr/>
        </p:nvSpPr>
        <p:spPr>
          <a:xfrm>
            <a:off x="5868144" y="3144654"/>
            <a:ext cx="1358037" cy="718137"/>
          </a:xfrm>
          <a:prstGeom prst="rect">
            <a:avLst/>
          </a:prstGeom>
          <a:noFill/>
        </p:spPr>
        <p:txBody>
          <a:bodyPr wrap="square" lIns="162553" tIns="81276" rIns="162553" bIns="81276" rtlCol="0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7سم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2" name="TextBox 15"/>
          <p:cNvSpPr txBox="1"/>
          <p:nvPr/>
        </p:nvSpPr>
        <p:spPr>
          <a:xfrm>
            <a:off x="5589037" y="3948938"/>
            <a:ext cx="3396871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 smtClean="0">
                <a:latin typeface="Hacen Egypt" pitchFamily="2" charset="-78"/>
                <a:cs typeface="+mj-cs"/>
                <a:sym typeface="Aramath"/>
              </a:rPr>
              <a:t>طول ص ع= </a:t>
            </a:r>
            <a:r>
              <a:rPr lang="ar-SA" sz="3600" b="1" dirty="0">
                <a:latin typeface="Hacen Egypt" pitchFamily="2" charset="-78"/>
                <a:cs typeface="+mj-cs"/>
                <a:sym typeface="Aramath"/>
              </a:rPr>
              <a:t>ــــــــــ</a:t>
            </a:r>
            <a:endParaRPr lang="en-US" sz="3600" b="1" dirty="0">
              <a:latin typeface="Hacen Egypt" pitchFamily="2" charset="-78"/>
              <a:cs typeface="+mj-cs"/>
            </a:endParaRPr>
          </a:p>
        </p:txBody>
      </p:sp>
      <p:sp>
        <p:nvSpPr>
          <p:cNvPr id="63" name="TextBox 15"/>
          <p:cNvSpPr txBox="1"/>
          <p:nvPr/>
        </p:nvSpPr>
        <p:spPr>
          <a:xfrm>
            <a:off x="5529524" y="3805121"/>
            <a:ext cx="1418740" cy="718137"/>
          </a:xfrm>
          <a:prstGeom prst="rect">
            <a:avLst/>
          </a:prstGeom>
          <a:noFill/>
        </p:spPr>
        <p:txBody>
          <a:bodyPr wrap="square" lIns="162553" tIns="81276" rIns="162553" bIns="81276" rtlCol="0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10سم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65" name="TextBox 15"/>
          <p:cNvSpPr txBox="1"/>
          <p:nvPr/>
        </p:nvSpPr>
        <p:spPr>
          <a:xfrm>
            <a:off x="2035014" y="5663190"/>
            <a:ext cx="4812658" cy="718137"/>
          </a:xfrm>
          <a:prstGeom prst="rect">
            <a:avLst/>
          </a:prstGeom>
          <a:noFill/>
        </p:spPr>
        <p:txBody>
          <a:bodyPr wrap="square" lIns="162553" tIns="81276" rIns="162553" bIns="81276" rtlCol="0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sym typeface="Aramath"/>
              </a:rPr>
              <a:t>180-(50+30) =</a:t>
            </a:r>
            <a:r>
              <a:rPr lang="ar-SA" sz="3600" b="1" baseline="30000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5</a:t>
            </a:r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100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9" name="Isosceles Triangle 6"/>
          <p:cNvSpPr/>
          <p:nvPr/>
        </p:nvSpPr>
        <p:spPr>
          <a:xfrm flipH="1">
            <a:off x="1167631" y="1345124"/>
            <a:ext cx="2833460" cy="931748"/>
          </a:xfrm>
          <a:prstGeom prst="triangle">
            <a:avLst>
              <a:gd name="adj" fmla="val 2671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b="1">
              <a:cs typeface="+mj-cs"/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5499767" y="4525002"/>
            <a:ext cx="3456384" cy="646329"/>
            <a:chOff x="5499767" y="4525002"/>
            <a:chExt cx="3456384" cy="646329"/>
          </a:xfrm>
        </p:grpSpPr>
        <p:sp>
          <p:nvSpPr>
            <p:cNvPr id="36" name="TextBox 15"/>
            <p:cNvSpPr txBox="1"/>
            <p:nvPr/>
          </p:nvSpPr>
          <p:spPr>
            <a:xfrm>
              <a:off x="5499767" y="4525002"/>
              <a:ext cx="3456384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3600" b="1" dirty="0" smtClean="0">
                  <a:latin typeface="Hacen Egypt" pitchFamily="2" charset="-78"/>
                  <a:cs typeface="+mj-cs"/>
                  <a:sym typeface="Aramath"/>
                </a:rPr>
                <a:t>قياس     م = </a:t>
              </a:r>
              <a:r>
                <a:rPr lang="ar-SA" sz="3600" b="1" dirty="0">
                  <a:latin typeface="Hacen Egypt" pitchFamily="2" charset="-78"/>
                  <a:cs typeface="+mj-cs"/>
                  <a:sym typeface="Aramath"/>
                </a:rPr>
                <a:t>ــــــــــ</a:t>
              </a:r>
              <a:endParaRPr lang="en-US" sz="3600" b="1" dirty="0"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30" name="كائن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792558962"/>
                </p:ext>
              </p:extLst>
            </p:nvPr>
          </p:nvGraphicFramePr>
          <p:xfrm>
            <a:off x="7596336" y="4581128"/>
            <a:ext cx="481592" cy="421164"/>
          </p:xfrm>
          <a:graphic>
            <a:graphicData uri="http://schemas.openxmlformats.org/presentationml/2006/ole">
              <p:oleObj spid="_x0000_s7245" name="Equation" r:id="rId6" imgW="203040" imgH="177480" progId="">
                <p:embed/>
              </p:oleObj>
            </a:graphicData>
          </a:graphic>
        </p:graphicFrame>
      </p:grpSp>
      <p:grpSp>
        <p:nvGrpSpPr>
          <p:cNvPr id="3" name="مجموعة 2"/>
          <p:cNvGrpSpPr/>
          <p:nvPr/>
        </p:nvGrpSpPr>
        <p:grpSpPr>
          <a:xfrm>
            <a:off x="5284366" y="5158935"/>
            <a:ext cx="3650682" cy="646329"/>
            <a:chOff x="5284366" y="5158935"/>
            <a:chExt cx="3650682" cy="646329"/>
          </a:xfrm>
        </p:grpSpPr>
        <p:sp>
          <p:nvSpPr>
            <p:cNvPr id="41" name="TextBox 15"/>
            <p:cNvSpPr txBox="1"/>
            <p:nvPr/>
          </p:nvSpPr>
          <p:spPr>
            <a:xfrm>
              <a:off x="5284366" y="5158935"/>
              <a:ext cx="3650682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3600" b="1" dirty="0">
                  <a:latin typeface="Hacen Egypt" pitchFamily="2" charset="-78"/>
                  <a:cs typeface="+mj-cs"/>
                  <a:sym typeface="Aramath"/>
                </a:rPr>
                <a:t>قياس </a:t>
              </a:r>
              <a:r>
                <a:rPr lang="ar-SA" sz="3600" b="1" dirty="0" smtClean="0">
                  <a:latin typeface="Hacen Egypt" pitchFamily="2" charset="-78"/>
                  <a:cs typeface="+mj-cs"/>
                  <a:sym typeface="Aramath"/>
                </a:rPr>
                <a:t>   ص = </a:t>
              </a:r>
              <a:r>
                <a:rPr lang="ar-SA" sz="3600" b="1" dirty="0">
                  <a:latin typeface="Hacen Egypt" pitchFamily="2" charset="-78"/>
                  <a:cs typeface="+mj-cs"/>
                  <a:sym typeface="Aramath"/>
                </a:rPr>
                <a:t>ــــــــــ</a:t>
              </a:r>
              <a:endParaRPr lang="en-US" sz="3600" b="1" dirty="0"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31" name="كائن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483805845"/>
                </p:ext>
              </p:extLst>
            </p:nvPr>
          </p:nvGraphicFramePr>
          <p:xfrm>
            <a:off x="7524328" y="5229200"/>
            <a:ext cx="481592" cy="421164"/>
          </p:xfrm>
          <a:graphic>
            <a:graphicData uri="http://schemas.openxmlformats.org/presentationml/2006/ole">
              <p:oleObj spid="_x0000_s7246" name="Equation" r:id="rId7" imgW="203040" imgH="177480" progId="">
                <p:embed/>
              </p:oleObj>
            </a:graphicData>
          </a:graphic>
        </p:graphicFrame>
      </p:grpSp>
      <p:grpSp>
        <p:nvGrpSpPr>
          <p:cNvPr id="7" name="مجموعة 6"/>
          <p:cNvGrpSpPr/>
          <p:nvPr/>
        </p:nvGrpSpPr>
        <p:grpSpPr>
          <a:xfrm>
            <a:off x="2035013" y="5807007"/>
            <a:ext cx="6938766" cy="646329"/>
            <a:chOff x="2035013" y="5807007"/>
            <a:chExt cx="6938766" cy="646329"/>
          </a:xfrm>
        </p:grpSpPr>
        <p:sp>
          <p:nvSpPr>
            <p:cNvPr id="64" name="TextBox 15"/>
            <p:cNvSpPr txBox="1"/>
            <p:nvPr/>
          </p:nvSpPr>
          <p:spPr>
            <a:xfrm>
              <a:off x="2035013" y="5807007"/>
              <a:ext cx="6938766" cy="646329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3600" b="1" dirty="0">
                  <a:latin typeface="Hacen Egypt" pitchFamily="2" charset="-78"/>
                  <a:cs typeface="+mj-cs"/>
                  <a:sym typeface="Aramath"/>
                </a:rPr>
                <a:t>قياس </a:t>
              </a:r>
              <a:r>
                <a:rPr lang="ar-SA" sz="3600" b="1" dirty="0" smtClean="0">
                  <a:latin typeface="Hacen Egypt" pitchFamily="2" charset="-78"/>
                  <a:cs typeface="+mj-cs"/>
                  <a:sym typeface="Aramath"/>
                </a:rPr>
                <a:t>    س </a:t>
              </a:r>
              <a:r>
                <a:rPr lang="ar-SA" sz="3600" b="1" dirty="0">
                  <a:latin typeface="Hacen Egypt" pitchFamily="2" charset="-78"/>
                  <a:cs typeface="+mj-cs"/>
                  <a:sym typeface="Aramath"/>
                </a:rPr>
                <a:t>= </a:t>
              </a:r>
              <a:r>
                <a:rPr lang="ar-SA" sz="3600" b="1" dirty="0" smtClean="0">
                  <a:latin typeface="Hacen Egypt" pitchFamily="2" charset="-78"/>
                  <a:cs typeface="+mj-cs"/>
                  <a:sym typeface="Aramath"/>
                </a:rPr>
                <a:t>ـــــــــــــــــــــــــــــــــــــــ</a:t>
              </a:r>
              <a:endParaRPr lang="en-US" sz="3600" b="1" dirty="0">
                <a:latin typeface="Hacen Egypt" pitchFamily="2" charset="-78"/>
                <a:cs typeface="+mj-cs"/>
              </a:endParaRPr>
            </a:p>
          </p:txBody>
        </p:sp>
        <p:graphicFrame>
          <p:nvGraphicFramePr>
            <p:cNvPr id="33" name="كائن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822667785"/>
                </p:ext>
              </p:extLst>
            </p:nvPr>
          </p:nvGraphicFramePr>
          <p:xfrm>
            <a:off x="7524328" y="5888156"/>
            <a:ext cx="481592" cy="421164"/>
          </p:xfrm>
          <a:graphic>
            <a:graphicData uri="http://schemas.openxmlformats.org/presentationml/2006/ole">
              <p:oleObj spid="_x0000_s7247" name="Equation" r:id="rId8" imgW="203040" imgH="177480" progId="">
                <p:embed/>
              </p:oleObj>
            </a:graphicData>
          </a:graphic>
        </p:graphicFrame>
      </p:grpSp>
    </p:spTree>
    <p:extLst>
      <p:ext uri="{BB962C8B-B14F-4D97-AF65-F5344CB8AC3E}">
        <p14:creationId xmlns="" xmlns:p14="http://schemas.microsoft.com/office/powerpoint/2010/main" val="33167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42" grpId="0"/>
      <p:bldP spid="46" grpId="0" animBg="1"/>
      <p:bldP spid="47" grpId="0"/>
      <p:bldP spid="48" grpId="0"/>
      <p:bldP spid="49" grpId="0"/>
      <p:bldP spid="50" grpId="0"/>
      <p:bldP spid="52" grpId="0"/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مربع نص 23"/>
          <p:cNvSpPr txBox="1"/>
          <p:nvPr/>
        </p:nvSpPr>
        <p:spPr>
          <a:xfrm>
            <a:off x="826564" y="1363297"/>
            <a:ext cx="7181115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187624" y="692696"/>
            <a:ext cx="4572000" cy="54014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11500" dirty="0" smtClean="0">
                <a:solidFill>
                  <a:srgbClr val="000099"/>
                </a:solidFill>
                <a:latin typeface="Hacen Egypt" pitchFamily="2" charset="-78"/>
                <a:cs typeface="Hacen Egypt" pitchFamily="2" charset="-78"/>
              </a:rPr>
              <a:t>حالات تطابق </a:t>
            </a:r>
            <a:r>
              <a:rPr lang="ar-SA" sz="11500" dirty="0">
                <a:solidFill>
                  <a:srgbClr val="000099"/>
                </a:solidFill>
                <a:latin typeface="Hacen Egypt" pitchFamily="2" charset="-78"/>
                <a:cs typeface="Hacen Egypt" pitchFamily="2" charset="-78"/>
              </a:rPr>
              <a:t>مثلثين</a:t>
            </a:r>
            <a:endParaRPr lang="ar-SA" sz="115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93551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6168217" y="1020525"/>
            <a:ext cx="2628718" cy="824299"/>
            <a:chOff x="2679967" y="3604022"/>
            <a:chExt cx="3001983" cy="2588925"/>
          </a:xfrm>
        </p:grpSpPr>
        <p:sp>
          <p:nvSpPr>
            <p:cNvPr id="7" name="Rounded Rectangle 6"/>
            <p:cNvSpPr/>
            <p:nvPr/>
          </p:nvSpPr>
          <p:spPr>
            <a:xfrm>
              <a:off x="2714602" y="3604022"/>
              <a:ext cx="2902316" cy="25889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3600" b="1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79967" y="3799951"/>
              <a:ext cx="3001983" cy="16796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/>
              <a:r>
                <a:rPr lang="ar-SA" sz="3600" b="1" dirty="0">
                  <a:solidFill>
                    <a:srgbClr val="0000FF"/>
                  </a:solidFill>
                  <a:latin typeface="Hacen Egypt" pitchFamily="2" charset="-78"/>
                  <a:cs typeface="+mj-cs"/>
                </a:rPr>
                <a:t>الأضلاع الثلاثة</a:t>
              </a:r>
              <a:endParaRPr lang="en-US" sz="36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40" name="Group 4"/>
          <p:cNvGrpSpPr/>
          <p:nvPr/>
        </p:nvGrpSpPr>
        <p:grpSpPr>
          <a:xfrm>
            <a:off x="2761340" y="3152858"/>
            <a:ext cx="3986088" cy="996222"/>
            <a:chOff x="3042083" y="3604020"/>
            <a:chExt cx="2645996" cy="2588925"/>
          </a:xfrm>
        </p:grpSpPr>
        <p:sp>
          <p:nvSpPr>
            <p:cNvPr id="41" name="Rounded Rectangle 6"/>
            <p:cNvSpPr/>
            <p:nvPr/>
          </p:nvSpPr>
          <p:spPr>
            <a:xfrm>
              <a:off x="3153048" y="3604020"/>
              <a:ext cx="2463869" cy="258892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sz="4400" b="1">
                <a:ln w="57150">
                  <a:solidFill>
                    <a:srgbClr val="FF0000"/>
                  </a:solidFill>
                </a:ln>
                <a:solidFill>
                  <a:prstClr val="white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42" name="TextBox 7"/>
            <p:cNvSpPr txBox="1"/>
            <p:nvPr/>
          </p:nvSpPr>
          <p:spPr>
            <a:xfrm>
              <a:off x="3042083" y="3769134"/>
              <a:ext cx="2645996" cy="1999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ar-SA" sz="4400" b="1" dirty="0">
                  <a:solidFill>
                    <a:srgbClr val="0000FF"/>
                  </a:solidFill>
                  <a:latin typeface="Hacen Egypt" pitchFamily="2" charset="-78"/>
                  <a:cs typeface="+mj-cs"/>
                </a:rPr>
                <a:t>حالات تطابق مثلثين</a:t>
              </a:r>
              <a:endParaRPr lang="en-US" sz="44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46" name="Group 4"/>
          <p:cNvGrpSpPr/>
          <p:nvPr/>
        </p:nvGrpSpPr>
        <p:grpSpPr>
          <a:xfrm>
            <a:off x="372632" y="1016477"/>
            <a:ext cx="3879535" cy="856256"/>
            <a:chOff x="2508737" y="3604022"/>
            <a:chExt cx="3108181" cy="2225185"/>
          </a:xfrm>
        </p:grpSpPr>
        <p:sp>
          <p:nvSpPr>
            <p:cNvPr id="47" name="Rounded Rectangle 6"/>
            <p:cNvSpPr/>
            <p:nvPr/>
          </p:nvSpPr>
          <p:spPr>
            <a:xfrm>
              <a:off x="2797192" y="3604022"/>
              <a:ext cx="2819726" cy="2225185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3600" b="1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48" name="TextBox 7"/>
            <p:cNvSpPr txBox="1"/>
            <p:nvPr/>
          </p:nvSpPr>
          <p:spPr>
            <a:xfrm>
              <a:off x="2508737" y="4209972"/>
              <a:ext cx="3059623" cy="1519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/>
              <a:r>
                <a:rPr lang="ar-SA" sz="3200" b="1" dirty="0">
                  <a:solidFill>
                    <a:srgbClr val="0000FF"/>
                  </a:solidFill>
                  <a:latin typeface="Hacen Egypt" pitchFamily="2" charset="-78"/>
                  <a:cs typeface="+mj-cs"/>
                </a:rPr>
                <a:t>ضلعان وزاوية محصورة</a:t>
              </a:r>
              <a:endParaRPr lang="en-US" sz="32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15" name="Group 4"/>
          <p:cNvGrpSpPr/>
          <p:nvPr/>
        </p:nvGrpSpPr>
        <p:grpSpPr>
          <a:xfrm>
            <a:off x="2026105" y="5412413"/>
            <a:ext cx="2478308" cy="778318"/>
            <a:chOff x="2626135" y="3604022"/>
            <a:chExt cx="3037974" cy="2588925"/>
          </a:xfrm>
        </p:grpSpPr>
        <p:sp>
          <p:nvSpPr>
            <p:cNvPr id="16" name="Rounded Rectangle 6"/>
            <p:cNvSpPr/>
            <p:nvPr/>
          </p:nvSpPr>
          <p:spPr>
            <a:xfrm>
              <a:off x="2714602" y="3604022"/>
              <a:ext cx="2902316" cy="258892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3600" b="1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17" name="TextBox 7"/>
            <p:cNvSpPr txBox="1"/>
            <p:nvPr/>
          </p:nvSpPr>
          <p:spPr>
            <a:xfrm>
              <a:off x="2626135" y="3877682"/>
              <a:ext cx="3037974" cy="1679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/>
              <a:r>
                <a:rPr lang="ar-SA" sz="3600" b="1" dirty="0">
                  <a:solidFill>
                    <a:srgbClr val="0000FF"/>
                  </a:solidFill>
                  <a:latin typeface="Hacen Egypt" pitchFamily="2" charset="-78"/>
                  <a:cs typeface="+mj-cs"/>
                </a:rPr>
                <a:t>زاويتان وضلع</a:t>
              </a:r>
            </a:p>
          </p:txBody>
        </p:sp>
      </p:grpSp>
      <p:grpSp>
        <p:nvGrpSpPr>
          <p:cNvPr id="28" name="Group 4"/>
          <p:cNvGrpSpPr/>
          <p:nvPr/>
        </p:nvGrpSpPr>
        <p:grpSpPr>
          <a:xfrm>
            <a:off x="5485810" y="5350502"/>
            <a:ext cx="3621484" cy="840228"/>
            <a:chOff x="2382297" y="3604022"/>
            <a:chExt cx="3234621" cy="2588925"/>
          </a:xfrm>
        </p:grpSpPr>
        <p:sp>
          <p:nvSpPr>
            <p:cNvPr id="29" name="Rounded Rectangle 6"/>
            <p:cNvSpPr/>
            <p:nvPr/>
          </p:nvSpPr>
          <p:spPr>
            <a:xfrm>
              <a:off x="2714602" y="3604022"/>
              <a:ext cx="2902316" cy="2588925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3600" b="1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30" name="TextBox 7"/>
            <p:cNvSpPr txBox="1"/>
            <p:nvPr/>
          </p:nvSpPr>
          <p:spPr>
            <a:xfrm>
              <a:off x="2382297" y="4282186"/>
              <a:ext cx="3059623" cy="16796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/>
              <a:r>
                <a:rPr lang="ar-SA" sz="3600" b="1" dirty="0" smtClean="0">
                  <a:solidFill>
                    <a:srgbClr val="0000FF"/>
                  </a:solidFill>
                  <a:latin typeface="Hacen Egypt" pitchFamily="2" charset="-78"/>
                  <a:cs typeface="+mj-cs"/>
                </a:rPr>
                <a:t>ضلع  ووتر وقائمة</a:t>
              </a:r>
              <a:endParaRPr lang="en-US" sz="36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sp>
        <p:nvSpPr>
          <p:cNvPr id="3" name="سهم إلى اليمين 2"/>
          <p:cNvSpPr/>
          <p:nvPr/>
        </p:nvSpPr>
        <p:spPr>
          <a:xfrm rot="18725792">
            <a:off x="5848601" y="2167096"/>
            <a:ext cx="1581547" cy="691450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سهم إلى اليمين 30"/>
          <p:cNvSpPr/>
          <p:nvPr/>
        </p:nvSpPr>
        <p:spPr>
          <a:xfrm rot="13271218">
            <a:off x="2314097" y="2167096"/>
            <a:ext cx="1581547" cy="691450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سهم إلى اليمين 31"/>
          <p:cNvSpPr/>
          <p:nvPr/>
        </p:nvSpPr>
        <p:spPr>
          <a:xfrm rot="7849820">
            <a:off x="2508106" y="4395106"/>
            <a:ext cx="1581547" cy="691450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سهم إلى اليمين 32"/>
          <p:cNvSpPr/>
          <p:nvPr/>
        </p:nvSpPr>
        <p:spPr>
          <a:xfrm rot="2463578">
            <a:off x="5983106" y="4401053"/>
            <a:ext cx="1497194" cy="691450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2276591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1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409" y="1646888"/>
            <a:ext cx="8286808" cy="144654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4400" b="1" dirty="0">
                <a:latin typeface="Hacen Egypt" pitchFamily="2" charset="-78"/>
                <a:cs typeface="+mj-cs"/>
              </a:rPr>
              <a:t>وهي الحالة التي يتساوى فيها </a:t>
            </a:r>
            <a:r>
              <a:rPr lang="ar-SA" sz="4400" b="1" dirty="0" smtClean="0">
                <a:latin typeface="Hacen Egypt" pitchFamily="2" charset="-78"/>
                <a:cs typeface="+mj-cs"/>
              </a:rPr>
              <a:t>أطوال الاضلاع المتناظرة في كل من </a:t>
            </a:r>
            <a:r>
              <a:rPr lang="ar-SA" sz="4400" b="1" dirty="0">
                <a:latin typeface="Hacen Egypt" pitchFamily="2" charset="-78"/>
                <a:cs typeface="+mj-cs"/>
              </a:rPr>
              <a:t>المثلثين </a:t>
            </a:r>
            <a:endParaRPr lang="en-US" sz="4400" b="1" dirty="0">
              <a:latin typeface="Hacen Egypt" pitchFamily="2" charset="-78"/>
              <a:cs typeface="+mj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368341" y="2835190"/>
            <a:ext cx="4591853" cy="2394488"/>
            <a:chOff x="3729363" y="3835226"/>
            <a:chExt cx="4591852" cy="2394488"/>
          </a:xfrm>
        </p:grpSpPr>
        <p:sp>
          <p:nvSpPr>
            <p:cNvPr id="11" name="Isosceles Triangle 10"/>
            <p:cNvSpPr/>
            <p:nvPr/>
          </p:nvSpPr>
          <p:spPr>
            <a:xfrm>
              <a:off x="4286248" y="4286256"/>
              <a:ext cx="3500462" cy="1571636"/>
            </a:xfrm>
            <a:prstGeom prst="triangle">
              <a:avLst>
                <a:gd name="adj" fmla="val 76217"/>
              </a:avLst>
            </a:prstGeom>
            <a:noFill/>
            <a:ln w="3810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400000">
              <a:off x="7250925" y="4964917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6074866" y="5772769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6179355" y="5800139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5822165" y="4822041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5701323" y="4908339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5772761" y="4865765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676033" y="3835226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أ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678273" y="5439995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ب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29363" y="5506439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ج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-219472" y="2636912"/>
            <a:ext cx="4510170" cy="2784254"/>
            <a:chOff x="3819786" y="3636951"/>
            <a:chExt cx="4510167" cy="2784251"/>
          </a:xfrm>
        </p:grpSpPr>
        <p:sp>
          <p:nvSpPr>
            <p:cNvPr id="25" name="Isosceles Triangle 24"/>
            <p:cNvSpPr/>
            <p:nvPr/>
          </p:nvSpPr>
          <p:spPr>
            <a:xfrm>
              <a:off x="4286248" y="4286256"/>
              <a:ext cx="3500462" cy="1571636"/>
            </a:xfrm>
            <a:prstGeom prst="triangle">
              <a:avLst>
                <a:gd name="adj" fmla="val 76217"/>
              </a:avLst>
            </a:prstGeom>
            <a:noFill/>
            <a:ln w="3810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5400000">
              <a:off x="7250925" y="4964917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6074866" y="5772769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79355" y="5800139"/>
              <a:ext cx="214314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5822165" y="4822041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5701323" y="4908339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 flipH="1">
              <a:off x="5772761" y="4865765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546875" y="3636951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س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687011" y="5575391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ص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19786" y="5697928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ع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</p:grpSp>
      <p:cxnSp>
        <p:nvCxnSpPr>
          <p:cNvPr id="36" name="Straight Connector 35"/>
          <p:cNvCxnSpPr/>
          <p:nvPr/>
        </p:nvCxnSpPr>
        <p:spPr>
          <a:xfrm rot="16200000" flipH="1">
            <a:off x="7228754" y="3653805"/>
            <a:ext cx="1571635" cy="8364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951223" y="4857857"/>
            <a:ext cx="3494782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40207" y="3286223"/>
            <a:ext cx="2671724" cy="157163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مجموعة 2"/>
          <p:cNvGrpSpPr/>
          <p:nvPr/>
        </p:nvGrpSpPr>
        <p:grpSpPr>
          <a:xfrm>
            <a:off x="6357949" y="5373212"/>
            <a:ext cx="2643206" cy="755863"/>
            <a:chOff x="4005729" y="2753062"/>
            <a:chExt cx="1665312" cy="375120"/>
          </a:xfrm>
        </p:grpSpPr>
        <p:sp>
          <p:nvSpPr>
            <p:cNvPr id="2" name="مستطيل 1"/>
            <p:cNvSpPr/>
            <p:nvPr/>
          </p:nvSpPr>
          <p:spPr>
            <a:xfrm>
              <a:off x="4005729" y="2753062"/>
              <a:ext cx="1567128" cy="37512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000" b="1">
                <a:cs typeface="+mj-cs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4005729" y="2761127"/>
              <a:ext cx="1665312" cy="334443"/>
              <a:chOff x="6357950" y="5729154"/>
              <a:chExt cx="2643206" cy="707886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6357950" y="5729154"/>
                <a:ext cx="264320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0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 أ ب = س ص </a:t>
                </a:r>
                <a:endParaRPr lang="en-US" sz="40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rot="10800000">
                <a:off x="8050710" y="5811257"/>
                <a:ext cx="714379" cy="1444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6508110" y="5835488"/>
                <a:ext cx="1097058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مجموعة 4"/>
          <p:cNvGrpSpPr/>
          <p:nvPr/>
        </p:nvGrpSpPr>
        <p:grpSpPr>
          <a:xfrm>
            <a:off x="3150563" y="5321847"/>
            <a:ext cx="2863924" cy="780194"/>
            <a:chOff x="1935086" y="2733416"/>
            <a:chExt cx="1804372" cy="368606"/>
          </a:xfrm>
        </p:grpSpPr>
        <p:sp>
          <p:nvSpPr>
            <p:cNvPr id="58" name="مستطيل 57"/>
            <p:cNvSpPr/>
            <p:nvPr/>
          </p:nvSpPr>
          <p:spPr>
            <a:xfrm>
              <a:off x="2015617" y="2733416"/>
              <a:ext cx="1723841" cy="36860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000" b="1">
                <a:cs typeface="+mj-cs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1935086" y="2767579"/>
              <a:ext cx="1800594" cy="334443"/>
              <a:chOff x="3071395" y="5857892"/>
              <a:chExt cx="2857927" cy="707887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3071395" y="5857892"/>
                <a:ext cx="2857927" cy="707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0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ب ج  = ص ع </a:t>
                </a:r>
                <a:endParaRPr lang="en-US" sz="40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10800000">
                <a:off x="4978527" y="6004611"/>
                <a:ext cx="824235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0800000">
                <a:off x="3446500" y="5993594"/>
                <a:ext cx="906659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مجموعة 5"/>
          <p:cNvGrpSpPr/>
          <p:nvPr/>
        </p:nvGrpSpPr>
        <p:grpSpPr>
          <a:xfrm>
            <a:off x="343192" y="5286662"/>
            <a:ext cx="2643206" cy="803664"/>
            <a:chOff x="216223" y="2722332"/>
            <a:chExt cx="1665312" cy="379694"/>
          </a:xfrm>
        </p:grpSpPr>
        <p:sp>
          <p:nvSpPr>
            <p:cNvPr id="59" name="مستطيل 58"/>
            <p:cNvSpPr/>
            <p:nvPr/>
          </p:nvSpPr>
          <p:spPr>
            <a:xfrm>
              <a:off x="288231" y="2722332"/>
              <a:ext cx="1567128" cy="379694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000" b="1">
                <a:cs typeface="+mj-cs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216223" y="2767583"/>
              <a:ext cx="1665312" cy="334443"/>
              <a:chOff x="642910" y="5857892"/>
              <a:chExt cx="2643206" cy="707886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42910" y="5857892"/>
                <a:ext cx="264320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A" sz="4000" b="1" dirty="0">
                    <a:solidFill>
                      <a:srgbClr val="FF0000"/>
                    </a:solidFill>
                    <a:latin typeface="Hacen Egypt" pitchFamily="2" charset="-78"/>
                    <a:cs typeface="+mj-cs"/>
                    <a:sym typeface="Aramath"/>
                  </a:rPr>
                  <a:t> أ ج  = س ع</a:t>
                </a:r>
                <a:endParaRPr lang="en-US" sz="40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10800000">
                <a:off x="2437930" y="5915830"/>
                <a:ext cx="619259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0800000">
                <a:off x="936478" y="5936321"/>
                <a:ext cx="906659" cy="158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مجموعة 54"/>
          <p:cNvGrpSpPr/>
          <p:nvPr/>
        </p:nvGrpSpPr>
        <p:grpSpPr>
          <a:xfrm>
            <a:off x="107503" y="316010"/>
            <a:ext cx="8737813" cy="1155084"/>
            <a:chOff x="1501877" y="2621429"/>
            <a:chExt cx="3662466" cy="545724"/>
          </a:xfrm>
        </p:grpSpPr>
        <p:sp>
          <p:nvSpPr>
            <p:cNvPr id="56" name="Rounded Rectangle 6"/>
            <p:cNvSpPr/>
            <p:nvPr/>
          </p:nvSpPr>
          <p:spPr>
            <a:xfrm>
              <a:off x="1600899" y="2621429"/>
              <a:ext cx="3563444" cy="545724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4400" b="1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57" name="TextBox 20"/>
            <p:cNvSpPr txBox="1"/>
            <p:nvPr/>
          </p:nvSpPr>
          <p:spPr>
            <a:xfrm>
              <a:off x="1501877" y="2676051"/>
              <a:ext cx="3609434" cy="344441"/>
            </a:xfrm>
            <a:prstGeom prst="rect">
              <a:avLst/>
            </a:prstGeom>
            <a:noFill/>
          </p:spPr>
          <p:txBody>
            <a:bodyPr wrap="square" lIns="51435" tIns="25718" rIns="51435" bIns="25718" rtlCol="1">
              <a:spAutoFit/>
            </a:bodyPr>
            <a:lstStyle/>
            <a:p>
              <a:r>
                <a:rPr lang="ar-SA" sz="4400" b="1" dirty="0">
                  <a:solidFill>
                    <a:srgbClr val="000099"/>
                  </a:solidFill>
                  <a:latin typeface="Hacen Egypt" pitchFamily="2" charset="-78"/>
                  <a:cs typeface="+mj-cs"/>
                </a:rPr>
                <a:t>الحالة الأولى لتطابق مثلثين  </a:t>
              </a:r>
              <a:r>
                <a:rPr lang="ar-SA" sz="44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( </a:t>
              </a:r>
              <a:r>
                <a:rPr lang="ar-SA" sz="44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ض ،ض ،ض)</a:t>
              </a:r>
              <a:endParaRPr lang="ar-SA" sz="44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sp>
        <p:nvSpPr>
          <p:cNvPr id="60" name="TextBox 3"/>
          <p:cNvSpPr txBox="1"/>
          <p:nvPr/>
        </p:nvSpPr>
        <p:spPr>
          <a:xfrm>
            <a:off x="145143" y="6218150"/>
            <a:ext cx="8840474" cy="52321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2800" b="1" dirty="0" smtClean="0">
                <a:latin typeface="Hacen Egypt" pitchFamily="2" charset="-78"/>
                <a:cs typeface="+mj-cs"/>
              </a:rPr>
              <a:t>وينتج من التطابق تساوي قياس الزوايا المتناظرة في كل من </a:t>
            </a:r>
            <a:r>
              <a:rPr lang="ar-SA" sz="2800" b="1" dirty="0">
                <a:latin typeface="Hacen Egypt" pitchFamily="2" charset="-78"/>
                <a:cs typeface="+mj-cs"/>
              </a:rPr>
              <a:t>المثلثين </a:t>
            </a:r>
            <a:endParaRPr lang="en-US" sz="2800" b="1" dirty="0"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466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9.02151E-8 L -0.51007 0.0018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-0.00046 L -0.51319 0.0013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0.00278 L -0.51372 0.00463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816</Words>
  <PresentationFormat>عرض على الشاشة (3:4)‏</PresentationFormat>
  <Paragraphs>199</Paragraphs>
  <Slides>19</Slides>
  <Notes>2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1" baseType="lpstr">
      <vt:lpstr>نسق Office</vt:lpstr>
      <vt:lpstr>Equation</vt:lpstr>
      <vt:lpstr>تطابق المثلثات</vt:lpstr>
      <vt:lpstr>الاهداف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مع تمنياتنا لكم بالتوفيق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رياضيات درس تطابق المثلثات للصف الثامن الفصل الأول</dc:title>
  <dc:subject>عرض بوربوينت شرح درس تطابق المثلثات في الرياضيات للصف الثامن الأساسي الفصل الأول للأستاذ ايمن الصالحي.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رياضيات درس تطابق المثلثات للصف الثامن الفصل الأول_x000d_
عرض بوربوينت شرح درس تطابق المثلثات في الرياضيات للصف الثامن الأساسي الفصل الأول للأستاذ ايمن الصالحي._x000d_
_x000d_
- أن يتعرف مفهوم تطابق المثلثات._x000d_
- أن يستنتج الطالب حالات تطابق المثلثات._x000d_
- أن يوظف تطابق المثلثات في حل تمارين ومسائل منتمية.</dc:description>
  <cp:lastModifiedBy>الملتقى التربوي</cp:lastModifiedBy>
  <cp:revision>1</cp:revision>
  <dcterms:created xsi:type="dcterms:W3CDTF">2021-01-01T11:44:21Z</dcterms:created>
  <dcterms:modified xsi:type="dcterms:W3CDTF">2021-01-02T00:05:47Z</dcterms:modified>
  <cp:category>رياضيات;الفصل الدراسي الأول;عرض بوربوينت;الملتقى التربوي;الصف الثامن</cp:category>
</cp:coreProperties>
</file>