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9"/>
  </p:notesMasterIdLst>
  <p:sldIdLst>
    <p:sldId id="256" r:id="rId2"/>
    <p:sldId id="268" r:id="rId3"/>
    <p:sldId id="282" r:id="rId4"/>
    <p:sldId id="295" r:id="rId5"/>
    <p:sldId id="297" r:id="rId6"/>
    <p:sldId id="269" r:id="rId7"/>
    <p:sldId id="285" r:id="rId8"/>
    <p:sldId id="294" r:id="rId9"/>
    <p:sldId id="286" r:id="rId10"/>
    <p:sldId id="298" r:id="rId11"/>
    <p:sldId id="271" r:id="rId12"/>
    <p:sldId id="288" r:id="rId13"/>
    <p:sldId id="277" r:id="rId14"/>
    <p:sldId id="289" r:id="rId15"/>
    <p:sldId id="278" r:id="rId16"/>
    <p:sldId id="292" r:id="rId17"/>
    <p:sldId id="274" r:id="rId1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  <a:srgbClr val="FFFF00"/>
    <a:srgbClr val="66FFFF"/>
    <a:srgbClr val="000099"/>
    <a:srgbClr val="FF33CC"/>
    <a:srgbClr val="808080"/>
    <a:srgbClr val="990000"/>
    <a:srgbClr val="9933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6453" autoAdjust="0"/>
    <p:restoredTop sz="96705" autoAdjust="0"/>
  </p:normalViewPr>
  <p:slideViewPr>
    <p:cSldViewPr>
      <p:cViewPr>
        <p:scale>
          <a:sx n="66" d="100"/>
          <a:sy n="66" d="100"/>
        </p:scale>
        <p:origin x="-3024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image" Target="../media/image35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12" Type="http://schemas.openxmlformats.org/officeDocument/2006/relationships/image" Target="../media/image34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27.wmf"/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A278317-0DF5-46BD-9550-2606A72A0BBA}" type="datetimeFigureOut">
              <a:rPr lang="ar-SA" smtClean="0"/>
              <a:pPr/>
              <a:t>19/05/1442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18F9BAE-BAC0-4F95-A8E8-E9D40DD06178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59977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5E477-6C24-49D5-9929-BF6BB7960A39}" type="slidenum">
              <a:rPr lang="ar-SA" smtClean="0"/>
              <a:pPr/>
              <a:t>7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043737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32172-78A8-4269-B175-9128A10E9A33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5856-A932-4614-87F7-2737009C394D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639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BE0F-83C1-49CB-B791-F40D9408ECE0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368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EA658-EFA7-4C8D-B1E1-095D28D5A342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483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2EF5E-31F4-4F8B-8769-1D9C86C71A35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276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F810-74C6-4C6B-9BD6-AB57F32F85B7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903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CBD0-666F-440B-B1FB-842782DD3616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433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DB83-2A82-4BFD-82E2-607CE2504DA6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063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8281-393E-4DEB-9F51-E58D9DC27DB2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787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CD43-9E13-4BBE-845B-E8C249333CF3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322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7145-2765-4A9B-8911-92D051794568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983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F2BB-A064-4CDB-ABC3-562FE05B9D9F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1778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EFE1A-2B90-4B30-A12B-2C2FFBEF52B3}" type="slidenum">
              <a:rPr lang="ar-SA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079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www.wepal.net/library/?app=content.list&amp;level=8&amp;semester=1&amp;subject=2&amp;type=2&amp;submit=submit" TargetMode="Externa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5.jpeg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24" Type="http://schemas.openxmlformats.org/officeDocument/2006/relationships/oleObject" Target="../embeddings/oleObject19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11.bin"/><Relationship Id="rId23" Type="http://schemas.openxmlformats.org/officeDocument/2006/relationships/hyperlink" Target="https://www.wepal.net/library/?app=content.list&amp;level=8&amp;semester=1&amp;subject=2&amp;type=2&amp;submit=submit" TargetMode="External"/><Relationship Id="rId10" Type="http://schemas.openxmlformats.org/officeDocument/2006/relationships/oleObject" Target="../embeddings/oleObject6.bin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36.png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epal.net/library/?app=content.list&amp;level=8&amp;semester=1&amp;subject=2&amp;type=2&amp;submit=submit" TargetMode="External"/><Relationship Id="rId4" Type="http://schemas.openxmlformats.org/officeDocument/2006/relationships/image" Target="../media/image4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25449"/>
            <a:ext cx="5545038" cy="1470025"/>
          </a:xfrm>
        </p:spPr>
        <p:txBody>
          <a:bodyPr/>
          <a:lstStyle/>
          <a:p>
            <a:r>
              <a:rPr lang="ar-SA" sz="6600" dirty="0" smtClean="0">
                <a:solidFill>
                  <a:schemeClr val="tx2">
                    <a:lumMod val="75000"/>
                  </a:schemeClr>
                </a:solidFill>
              </a:rPr>
              <a:t>تشابه المثلثات</a:t>
            </a:r>
            <a:endParaRPr lang="en-US" sz="6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0936" y="2358172"/>
            <a:ext cx="3169096" cy="1081088"/>
          </a:xfrm>
        </p:spPr>
        <p:txBody>
          <a:bodyPr>
            <a:norm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 </a:t>
            </a:r>
            <a:r>
              <a:rPr lang="ar-SA" sz="4800" b="1" dirty="0">
                <a:solidFill>
                  <a:srgbClr val="FF0000"/>
                </a:solidFill>
              </a:rPr>
              <a:t>أيمن الصالحي</a:t>
            </a:r>
          </a:p>
          <a:p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16427" y="4940647"/>
            <a:ext cx="4119669" cy="936625"/>
          </a:xfrm>
          <a:prstGeom prst="rect">
            <a:avLst/>
          </a:prstGeom>
          <a:solidFill>
            <a:srgbClr val="00B050"/>
          </a:solidFill>
          <a:ln w="57150" cmpd="thinThick">
            <a:solidFill>
              <a:srgbClr val="FF33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ar-SA" sz="4000" b="1" dirty="0">
                <a:solidFill>
                  <a:schemeClr val="bg1"/>
                </a:solidFill>
              </a:rPr>
              <a:t>مدرسة </a:t>
            </a:r>
            <a:r>
              <a:rPr lang="ar-SA" sz="4000" b="1" dirty="0" smtClean="0">
                <a:solidFill>
                  <a:schemeClr val="bg1"/>
                </a:solidFill>
              </a:rPr>
              <a:t>الكندي الثانوية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-268245" y="3573016"/>
            <a:ext cx="6913562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1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ar-SA" sz="4800" b="1" dirty="0" smtClean="0">
                <a:solidFill>
                  <a:schemeClr val="tx2"/>
                </a:solidFill>
              </a:rPr>
              <a:t>الصف الثامن الاساسي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2309129" y="1988840"/>
            <a:ext cx="17588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u="sng" dirty="0"/>
              <a:t>اعداد الأستاذ </a:t>
            </a:r>
            <a:endParaRPr lang="ar-SA" sz="28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 animBg="1"/>
      <p:bldP spid="10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خطط انسيابي: متعدد المستندات 4"/>
          <p:cNvSpPr/>
          <p:nvPr/>
        </p:nvSpPr>
        <p:spPr>
          <a:xfrm>
            <a:off x="8100392" y="53752"/>
            <a:ext cx="1008112" cy="853225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TextBox 3"/>
          <p:cNvSpPr txBox="1"/>
          <p:nvPr/>
        </p:nvSpPr>
        <p:spPr>
          <a:xfrm>
            <a:off x="-186416" y="260648"/>
            <a:ext cx="8286808" cy="523218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2800" b="1" dirty="0" smtClean="0">
                <a:latin typeface="Hacen Egypt" pitchFamily="2" charset="-78"/>
                <a:cs typeface="+mj-cs"/>
              </a:rPr>
              <a:t>في الشكل المجاور أثبت أن المثلثين ن س ص ، ن م ي متشابهان  </a:t>
            </a:r>
            <a:endParaRPr lang="en-US" sz="2800" b="1" dirty="0">
              <a:latin typeface="Hacen Egypt" pitchFamily="2" charset="-78"/>
              <a:cs typeface="+mj-cs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812360" y="53752"/>
            <a:ext cx="1296144" cy="854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3600" b="1" dirty="0" smtClean="0">
                <a:solidFill>
                  <a:srgbClr val="FF3300"/>
                </a:solidFill>
              </a:rPr>
              <a:t>مثال:</a:t>
            </a:r>
            <a:endParaRPr lang="en-US" sz="3600" b="1" dirty="0">
              <a:solidFill>
                <a:srgbClr val="FF3300"/>
              </a:solidFill>
            </a:endParaRPr>
          </a:p>
        </p:txBody>
      </p:sp>
      <p:pic>
        <p:nvPicPr>
          <p:cNvPr id="12291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8720"/>
            <a:ext cx="2743200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710116" y="908720"/>
            <a:ext cx="144085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3300"/>
                </a:solidFill>
              </a:rPr>
              <a:t>الحل:</a:t>
            </a:r>
            <a:endParaRPr lang="en-US" sz="4400" b="1" dirty="0">
              <a:solidFill>
                <a:srgbClr val="FF3300"/>
              </a:solidFill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3347864" y="2132856"/>
            <a:ext cx="5686563" cy="1077216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200" b="1" dirty="0" smtClean="0">
                <a:latin typeface="Hacen Egypt" pitchFamily="2" charset="-78"/>
                <a:cs typeface="+mj-cs"/>
              </a:rPr>
              <a:t>نبحث عن الزوايا المتساوية في المثلثين </a:t>
            </a:r>
          </a:p>
          <a:p>
            <a:pPr algn="ctr"/>
            <a:r>
              <a:rPr lang="ar-SA" sz="3200" b="1" dirty="0" smtClean="0">
                <a:latin typeface="Hacen Egypt" pitchFamily="2" charset="-78"/>
                <a:cs typeface="+mj-cs"/>
              </a:rPr>
              <a:t>ن س ص ، ن م ي </a:t>
            </a:r>
            <a:endParaRPr lang="en-US" sz="3200" b="1" dirty="0">
              <a:latin typeface="Hacen Egypt" pitchFamily="2" charset="-78"/>
              <a:cs typeface="+mj-cs"/>
            </a:endParaRPr>
          </a:p>
        </p:txBody>
      </p:sp>
      <p:grpSp>
        <p:nvGrpSpPr>
          <p:cNvPr id="8" name="مجموعة 7"/>
          <p:cNvGrpSpPr/>
          <p:nvPr/>
        </p:nvGrpSpPr>
        <p:grpSpPr>
          <a:xfrm>
            <a:off x="6311188" y="3212976"/>
            <a:ext cx="2653300" cy="701708"/>
            <a:chOff x="1596560" y="1406302"/>
            <a:chExt cx="4086729" cy="527673"/>
          </a:xfrm>
        </p:grpSpPr>
        <p:sp>
          <p:nvSpPr>
            <p:cNvPr id="9" name="مستطيل مستدير الزوايا 8"/>
            <p:cNvSpPr/>
            <p:nvPr/>
          </p:nvSpPr>
          <p:spPr>
            <a:xfrm>
              <a:off x="1676138" y="1406302"/>
              <a:ext cx="3852051" cy="527673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b="1" dirty="0">
                <a:cs typeface="+mj-cs"/>
              </a:endParaRPr>
            </a:p>
          </p:txBody>
        </p:sp>
        <p:sp>
          <p:nvSpPr>
            <p:cNvPr id="10" name="TextBox 15"/>
            <p:cNvSpPr txBox="1"/>
            <p:nvPr/>
          </p:nvSpPr>
          <p:spPr>
            <a:xfrm>
              <a:off x="1596560" y="1460451"/>
              <a:ext cx="4086729" cy="409366"/>
            </a:xfrm>
            <a:prstGeom prst="rect">
              <a:avLst/>
            </a:prstGeom>
            <a:noFill/>
          </p:spPr>
          <p:txBody>
            <a:bodyPr wrap="square" lIns="51435" tIns="25718" rIns="51435" bIns="25718" rtlCol="0" anchor="ctr">
              <a:spAutoFit/>
            </a:bodyPr>
            <a:lstStyle/>
            <a:p>
              <a:pPr algn="ctr"/>
              <a:r>
                <a:rPr lang="ar-SA" sz="3200" b="1" dirty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1</a:t>
              </a:r>
              <a:r>
                <a:rPr lang="ar-SA" sz="32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) </a:t>
              </a:r>
              <a:r>
                <a:rPr lang="ar-SA" sz="3200" b="1" dirty="0" smtClean="0">
                  <a:solidFill>
                    <a:srgbClr val="0000CC"/>
                  </a:solidFill>
                  <a:latin typeface="Cambria Math"/>
                  <a:ea typeface="Cambria Math"/>
                  <a:cs typeface="+mj-cs"/>
                  <a:sym typeface="Aramath"/>
                </a:rPr>
                <a:t>⦠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 ي =</a:t>
              </a:r>
              <a:r>
                <a:rPr lang="ar-SA" sz="3200" b="1" dirty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</a:t>
              </a:r>
              <a:r>
                <a:rPr lang="ar-SA" sz="3200" b="1" dirty="0" smtClean="0">
                  <a:solidFill>
                    <a:srgbClr val="0000CC"/>
                  </a:solidFill>
                  <a:latin typeface="Cambria Math"/>
                  <a:ea typeface="Cambria Math"/>
                  <a:cs typeface="+mj-cs"/>
                  <a:sym typeface="Aramath"/>
                </a:rPr>
                <a:t>⦠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 س</a:t>
              </a:r>
              <a:endParaRPr lang="ar-SA" sz="3200" b="1" dirty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endParaRPr>
            </a:p>
          </p:txBody>
        </p:sp>
      </p:grpSp>
      <p:grpSp>
        <p:nvGrpSpPr>
          <p:cNvPr id="11" name="مجموعة 10"/>
          <p:cNvGrpSpPr/>
          <p:nvPr/>
        </p:nvGrpSpPr>
        <p:grpSpPr>
          <a:xfrm>
            <a:off x="6300192" y="4149080"/>
            <a:ext cx="2653300" cy="701709"/>
            <a:chOff x="1497747" y="1406302"/>
            <a:chExt cx="4086729" cy="527673"/>
          </a:xfrm>
        </p:grpSpPr>
        <p:sp>
          <p:nvSpPr>
            <p:cNvPr id="12" name="مستطيل مستدير الزوايا 11"/>
            <p:cNvSpPr/>
            <p:nvPr/>
          </p:nvSpPr>
          <p:spPr>
            <a:xfrm>
              <a:off x="1585514" y="1406302"/>
              <a:ext cx="3887293" cy="527673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b="1" dirty="0">
                <a:cs typeface="+mj-cs"/>
              </a:endParaRPr>
            </a:p>
          </p:txBody>
        </p:sp>
        <p:sp>
          <p:nvSpPr>
            <p:cNvPr id="13" name="TextBox 15"/>
            <p:cNvSpPr txBox="1"/>
            <p:nvPr/>
          </p:nvSpPr>
          <p:spPr>
            <a:xfrm>
              <a:off x="1497747" y="1477068"/>
              <a:ext cx="4086729" cy="409365"/>
            </a:xfrm>
            <a:prstGeom prst="rect">
              <a:avLst/>
            </a:prstGeom>
            <a:noFill/>
          </p:spPr>
          <p:txBody>
            <a:bodyPr wrap="square" lIns="51435" tIns="25718" rIns="51435" bIns="25718" rtlCol="0" anchor="ctr">
              <a:spAutoFit/>
            </a:bodyPr>
            <a:lstStyle/>
            <a:p>
              <a:pPr algn="ctr"/>
              <a:r>
                <a:rPr lang="ar-SA" sz="32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2)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200" b="1" dirty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⦠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م = </a:t>
              </a:r>
              <a:r>
                <a:rPr lang="ar-SA" sz="3200" b="1" dirty="0" smtClean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⦠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ص</a:t>
              </a:r>
              <a:endParaRPr lang="ar-SA" sz="3200" b="1" dirty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endParaRPr>
            </a:p>
          </p:txBody>
        </p:sp>
      </p:grpSp>
      <p:grpSp>
        <p:nvGrpSpPr>
          <p:cNvPr id="14" name="مجموعة 13"/>
          <p:cNvGrpSpPr/>
          <p:nvPr/>
        </p:nvGrpSpPr>
        <p:grpSpPr>
          <a:xfrm>
            <a:off x="6412108" y="5085184"/>
            <a:ext cx="2624388" cy="701709"/>
            <a:chOff x="1585514" y="1406302"/>
            <a:chExt cx="4042196" cy="527673"/>
          </a:xfrm>
        </p:grpSpPr>
        <p:sp>
          <p:nvSpPr>
            <p:cNvPr id="15" name="مستطيل مستدير الزوايا 14"/>
            <p:cNvSpPr/>
            <p:nvPr/>
          </p:nvSpPr>
          <p:spPr>
            <a:xfrm>
              <a:off x="1585514" y="1406302"/>
              <a:ext cx="3887293" cy="527673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b="1" dirty="0">
                <a:cs typeface="+mj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58321" y="1477068"/>
              <a:ext cx="3969389" cy="409365"/>
            </a:xfrm>
            <a:prstGeom prst="rect">
              <a:avLst/>
            </a:prstGeom>
            <a:noFill/>
          </p:spPr>
          <p:txBody>
            <a:bodyPr wrap="square" lIns="51435" tIns="25718" rIns="51435" bIns="25718" rtlCol="0" anchor="ctr">
              <a:spAutoFit/>
            </a:bodyPr>
            <a:lstStyle/>
            <a:p>
              <a:pPr algn="ctr"/>
              <a:r>
                <a:rPr lang="ar-SA" sz="32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3)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 </a:t>
              </a:r>
              <a:r>
                <a:rPr lang="ar-SA" sz="3200" b="1" dirty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⦠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ن =</a:t>
              </a:r>
              <a:r>
                <a:rPr lang="ar-SA" sz="3200" b="1" dirty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 ⦠</a:t>
              </a:r>
              <a:r>
                <a:rPr lang="ar-SA" sz="3200" b="1" dirty="0">
                  <a:solidFill>
                    <a:srgbClr val="0000CC"/>
                  </a:solidFill>
                  <a:latin typeface="Hacen Egypt" pitchFamily="2" charset="-78"/>
                  <a:sym typeface="Aramath"/>
                </a:rPr>
                <a:t> ن</a:t>
              </a:r>
              <a:endParaRPr lang="ar-SA" sz="3200" b="1" dirty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endParaRPr>
            </a:p>
          </p:txBody>
        </p:sp>
      </p:grpSp>
      <p:sp>
        <p:nvSpPr>
          <p:cNvPr id="17" name="مربع نص 16"/>
          <p:cNvSpPr txBox="1"/>
          <p:nvPr/>
        </p:nvSpPr>
        <p:spPr>
          <a:xfrm>
            <a:off x="4655368" y="3284984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السبب: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727376" y="4202125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السبب: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799384" y="5157192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السبب: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898877" y="3284984"/>
            <a:ext cx="1889147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متناظرتان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322813" y="5157192"/>
            <a:ext cx="2753243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مشتركة بين المثلثين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2898877" y="4221088"/>
            <a:ext cx="1889147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متناظرتان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4915101" y="980728"/>
            <a:ext cx="2753243" cy="1025914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نلاحظ أن الضلع م ي يوازي الضلع ص س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31" name="إطار 30"/>
          <p:cNvSpPr/>
          <p:nvPr/>
        </p:nvSpPr>
        <p:spPr>
          <a:xfrm>
            <a:off x="7812360" y="1124744"/>
            <a:ext cx="1296144" cy="6895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2562831" y="6093296"/>
            <a:ext cx="6192689" cy="5950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اذا المثلثان متشابهان بحالة (ز ، ز ، ز )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918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9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4" grpId="0"/>
      <p:bldP spid="6" grpId="0"/>
      <p:bldP spid="7" grpId="0"/>
      <p:bldP spid="17" grpId="0"/>
      <p:bldP spid="18" grpId="0"/>
      <p:bldP spid="19" grpId="0"/>
      <p:bldP spid="20" grpId="0"/>
      <p:bldP spid="22" grpId="0"/>
      <p:bldP spid="29" grpId="0"/>
      <p:bldP spid="30" grpId="0"/>
      <p:bldP spid="31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436096" y="333375"/>
            <a:ext cx="3420443" cy="107464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 dirty="0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4842284" y="-7312"/>
            <a:ext cx="358449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تعليمية1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4055" y="1412776"/>
            <a:ext cx="867645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400" dirty="0"/>
              <a:t> </a:t>
            </a:r>
            <a:r>
              <a:rPr lang="ar-SA" sz="4400" dirty="0" smtClean="0"/>
              <a:t> في الأشكال المجاورة ، تحقق من تشابه كل زوج من المثلثات  </a:t>
            </a:r>
            <a:endParaRPr lang="ar-SA" sz="44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 dirty="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 dirty="0">
              <a:ea typeface="Times New Roman" pitchFamily="18" charset="0"/>
              <a:cs typeface="Simplified Arabic" pitchFamily="2" charset="-78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8324" y="3033652"/>
            <a:ext cx="283845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979511"/>
            <a:ext cx="193357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4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1838" y="5301208"/>
            <a:ext cx="260032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مربع نص 9"/>
          <p:cNvSpPr txBox="1"/>
          <p:nvPr/>
        </p:nvSpPr>
        <p:spPr>
          <a:xfrm>
            <a:off x="8471792" y="3858528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1)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863280" y="3590032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2)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925809" y="5689494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3)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3" name="مستطيل 12">
            <a:hlinkClick r:id="rId5"/>
          </p:cNvPr>
          <p:cNvSpPr/>
          <p:nvPr/>
        </p:nvSpPr>
        <p:spPr>
          <a:xfrm>
            <a:off x="5214958" y="1111077"/>
            <a:ext cx="21431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000" dirty="0" smtClean="0">
                <a:hlinkClick r:id="rId5"/>
              </a:rPr>
              <a:t>امتحان رياضيات للصف الثامن الفصل الأول</a:t>
            </a:r>
            <a:endParaRPr lang="ar-SA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4"/>
          <p:cNvSpPr txBox="1"/>
          <p:nvPr/>
        </p:nvSpPr>
        <p:spPr>
          <a:xfrm>
            <a:off x="4716016" y="1196752"/>
            <a:ext cx="404262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dirty="0" smtClean="0">
                <a:latin typeface="Hacen Egypt" pitchFamily="2" charset="-78"/>
                <a:cs typeface="Hacen Egypt" pitchFamily="2" charset="-78"/>
                <a:sym typeface="Aramath"/>
              </a:rPr>
              <a:t>أتأمل المثلثين في الشكل المجاور</a:t>
            </a:r>
            <a:endParaRPr lang="en-US" sz="3600" dirty="0"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18" name="TextBox 5"/>
          <p:cNvSpPr txBox="1"/>
          <p:nvPr/>
        </p:nvSpPr>
        <p:spPr>
          <a:xfrm>
            <a:off x="274861" y="4410980"/>
            <a:ext cx="4292868" cy="1754324"/>
          </a:xfrm>
          <a:prstGeom prst="rect">
            <a:avLst/>
          </a:prstGeom>
          <a:solidFill>
            <a:srgbClr val="FFFF00"/>
          </a:solidFill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  <a:sym typeface="Aramath"/>
              </a:rPr>
              <a:t>ألاحظ أن اطوال الاضلاع المتناظرة متناسبة يعني أن المثلث أ ب جـ تكبير مرتين للمثلث س ص ع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20" name="TextBox 3"/>
          <p:cNvSpPr txBox="1"/>
          <p:nvPr/>
        </p:nvSpPr>
        <p:spPr>
          <a:xfrm>
            <a:off x="5148064" y="188640"/>
            <a:ext cx="3823080" cy="646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lIns="91436" tIns="45719" rIns="91436" bIns="45719" rtlCol="0" anchor="ctr">
            <a:spAutoFit/>
          </a:bodyPr>
          <a:lstStyle/>
          <a:p>
            <a:pPr algn="just"/>
            <a:r>
              <a:rPr lang="ar-SA" sz="3600" dirty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الحالة الثانية </a:t>
            </a:r>
            <a:r>
              <a:rPr lang="ar-SA" sz="3600" dirty="0" smtClean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لتشابه </a:t>
            </a:r>
            <a:r>
              <a:rPr lang="ar-SA" sz="3600" dirty="0">
                <a:solidFill>
                  <a:srgbClr val="162CFC"/>
                </a:solidFill>
                <a:latin typeface="Hacen Egypt" pitchFamily="2" charset="-78"/>
                <a:cs typeface="Hacen Egypt" pitchFamily="2" charset="-78"/>
              </a:rPr>
              <a:t>مثلثين:</a:t>
            </a:r>
            <a:endParaRPr lang="en-US" sz="3600" dirty="0">
              <a:solidFill>
                <a:srgbClr val="162CFC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21" name="TextBox 4"/>
          <p:cNvSpPr txBox="1"/>
          <p:nvPr/>
        </p:nvSpPr>
        <p:spPr>
          <a:xfrm>
            <a:off x="4283968" y="1774559"/>
            <a:ext cx="4627072" cy="584773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200" dirty="0" smtClean="0">
                <a:latin typeface="Hacen Egypt" pitchFamily="2" charset="-78"/>
                <a:cs typeface="Hacen Egypt" pitchFamily="2" charset="-78"/>
                <a:sym typeface="Aramath"/>
              </a:rPr>
              <a:t>هل تستطيع اثبات ان الزوايا متساوية؟</a:t>
            </a:r>
            <a:endParaRPr lang="en-US" sz="3200" dirty="0"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22" name="TextBox 4"/>
          <p:cNvSpPr txBox="1"/>
          <p:nvPr/>
        </p:nvSpPr>
        <p:spPr>
          <a:xfrm>
            <a:off x="4868416" y="2206607"/>
            <a:ext cx="404262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dirty="0" smtClean="0">
                <a:latin typeface="Hacen Egypt" pitchFamily="2" charset="-78"/>
                <a:cs typeface="Hacen Egypt" pitchFamily="2" charset="-78"/>
                <a:sym typeface="Aramath"/>
              </a:rPr>
              <a:t>ما هي المعطيات في الشكل؟</a:t>
            </a:r>
            <a:endParaRPr lang="en-US" sz="3600" dirty="0">
              <a:latin typeface="Hacen Egypt" pitchFamily="2" charset="-78"/>
              <a:cs typeface="Hacen Egypt" pitchFamily="2" charset="-78"/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274861" y="1086851"/>
            <a:ext cx="4441155" cy="2846205"/>
            <a:chOff x="-205178" y="817981"/>
            <a:chExt cx="4933950" cy="2846205"/>
          </a:xfrm>
        </p:grpSpPr>
        <p:pic>
          <p:nvPicPr>
            <p:cNvPr id="1434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5178" y="817981"/>
              <a:ext cx="4933950" cy="2657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TextBox 4"/>
            <p:cNvSpPr txBox="1"/>
            <p:nvPr/>
          </p:nvSpPr>
          <p:spPr>
            <a:xfrm>
              <a:off x="2897685" y="3140968"/>
              <a:ext cx="874271" cy="523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36" tIns="45719" rIns="91436" bIns="45719" rtlCol="0">
              <a:spAutoFit/>
            </a:bodyPr>
            <a:lstStyle/>
            <a:p>
              <a:r>
                <a:rPr lang="ar-SA" sz="2800" dirty="0" smtClean="0">
                  <a:latin typeface="Hacen Egypt" pitchFamily="2" charset="-78"/>
                  <a:cs typeface="Hacen Egypt" pitchFamily="2" charset="-78"/>
                  <a:sym typeface="Aramath"/>
                </a:rPr>
                <a:t>14سم</a:t>
              </a:r>
              <a:endParaRPr lang="en-US" sz="2800" dirty="0"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31" name="TextBox 4"/>
            <p:cNvSpPr txBox="1"/>
            <p:nvPr/>
          </p:nvSpPr>
          <p:spPr>
            <a:xfrm rot="17449345">
              <a:off x="1997264" y="1512117"/>
              <a:ext cx="737822" cy="523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36" tIns="45719" rIns="91436" bIns="45719" rtlCol="0">
              <a:spAutoFit/>
            </a:bodyPr>
            <a:lstStyle/>
            <a:p>
              <a:r>
                <a:rPr lang="ar-SA" sz="2800" dirty="0" smtClean="0">
                  <a:latin typeface="Hacen Egypt" pitchFamily="2" charset="-78"/>
                  <a:cs typeface="Hacen Egypt" pitchFamily="2" charset="-78"/>
                  <a:sym typeface="Aramath"/>
                </a:rPr>
                <a:t>8سم</a:t>
              </a:r>
              <a:endParaRPr lang="en-US" sz="2800" dirty="0"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25" name="TextBox 4"/>
            <p:cNvSpPr txBox="1"/>
            <p:nvPr/>
          </p:nvSpPr>
          <p:spPr>
            <a:xfrm rot="2958498">
              <a:off x="1119609" y="1467365"/>
              <a:ext cx="730255" cy="5214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36" tIns="45719" rIns="91436" bIns="45719" rtlCol="0">
              <a:spAutoFit/>
            </a:bodyPr>
            <a:lstStyle/>
            <a:p>
              <a:r>
                <a:rPr lang="ar-SA" sz="2800" dirty="0" smtClean="0">
                  <a:latin typeface="Hacen Egypt" pitchFamily="2" charset="-78"/>
                  <a:cs typeface="Hacen Egypt" pitchFamily="2" charset="-78"/>
                  <a:sym typeface="Aramath"/>
                </a:rPr>
                <a:t>6سم</a:t>
              </a:r>
              <a:endParaRPr lang="en-US" sz="2800" dirty="0"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30" name="TextBox 4"/>
            <p:cNvSpPr txBox="1"/>
            <p:nvPr/>
          </p:nvSpPr>
          <p:spPr>
            <a:xfrm>
              <a:off x="677869" y="3121806"/>
              <a:ext cx="806867" cy="523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36" tIns="45719" rIns="91436" bIns="45719" rtlCol="0">
              <a:spAutoFit/>
            </a:bodyPr>
            <a:lstStyle/>
            <a:p>
              <a:r>
                <a:rPr lang="ar-SA" sz="2800" dirty="0" smtClean="0">
                  <a:latin typeface="Hacen Egypt" pitchFamily="2" charset="-78"/>
                  <a:cs typeface="Hacen Egypt" pitchFamily="2" charset="-78"/>
                  <a:sym typeface="Aramath"/>
                </a:rPr>
                <a:t>7سم</a:t>
              </a:r>
              <a:endParaRPr lang="en-US" sz="2800" dirty="0">
                <a:latin typeface="Hacen Egypt" pitchFamily="2" charset="-78"/>
                <a:cs typeface="Hacen Egypt" pitchFamily="2" charset="-78"/>
              </a:endParaRPr>
            </a:p>
          </p:txBody>
        </p:sp>
      </p:grpSp>
      <p:sp>
        <p:nvSpPr>
          <p:cNvPr id="33" name="TextBox 4"/>
          <p:cNvSpPr txBox="1"/>
          <p:nvPr/>
        </p:nvSpPr>
        <p:spPr>
          <a:xfrm>
            <a:off x="4567730" y="2710663"/>
            <a:ext cx="4334926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dirty="0" smtClean="0">
                <a:latin typeface="Hacen Egypt" pitchFamily="2" charset="-78"/>
                <a:cs typeface="Hacen Egypt" pitchFamily="2" charset="-78"/>
                <a:sym typeface="Aramath"/>
              </a:rPr>
              <a:t>ما هي العلاقة بين اطوال الاضلاع؟</a:t>
            </a:r>
            <a:endParaRPr lang="en-US" sz="3600" dirty="0">
              <a:latin typeface="Hacen Egypt" pitchFamily="2" charset="-78"/>
              <a:cs typeface="Hacen Egypt" pitchFamily="2" charset="-78"/>
            </a:endParaRPr>
          </a:p>
        </p:txBody>
      </p:sp>
      <p:graphicFrame>
        <p:nvGraphicFramePr>
          <p:cNvPr id="34" name="كائن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5396020"/>
              </p:ext>
            </p:extLst>
          </p:nvPr>
        </p:nvGraphicFramePr>
        <p:xfrm>
          <a:off x="7956376" y="3717032"/>
          <a:ext cx="648072" cy="930103"/>
        </p:xfrm>
        <a:graphic>
          <a:graphicData uri="http://schemas.openxmlformats.org/presentationml/2006/ole">
            <p:oleObj spid="_x0000_s14934" name="Equation" r:id="rId5" imgW="215640" imgH="457200" progId="">
              <p:embed/>
            </p:oleObj>
          </a:graphicData>
        </a:graphic>
      </p:graphicFrame>
      <p:sp>
        <p:nvSpPr>
          <p:cNvPr id="35" name="TextBox 4"/>
          <p:cNvSpPr txBox="1"/>
          <p:nvPr/>
        </p:nvSpPr>
        <p:spPr>
          <a:xfrm>
            <a:off x="4644008" y="3214719"/>
            <a:ext cx="4334926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3600" dirty="0" smtClean="0">
                <a:latin typeface="Hacen Egypt" pitchFamily="2" charset="-78"/>
                <a:cs typeface="Hacen Egypt" pitchFamily="2" charset="-78"/>
                <a:sym typeface="Aramath"/>
              </a:rPr>
              <a:t>اطوال الاضلاع متناسبة كما يلي:</a:t>
            </a:r>
            <a:endParaRPr lang="en-US" sz="3600" dirty="0">
              <a:latin typeface="Hacen Egypt" pitchFamily="2" charset="-78"/>
              <a:cs typeface="Hacen Egypt" pitchFamily="2" charset="-78"/>
            </a:endParaRPr>
          </a:p>
        </p:txBody>
      </p:sp>
      <p:graphicFrame>
        <p:nvGraphicFramePr>
          <p:cNvPr id="12" name="كائن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40287806"/>
              </p:ext>
            </p:extLst>
          </p:nvPr>
        </p:nvGraphicFramePr>
        <p:xfrm>
          <a:off x="6876256" y="3754438"/>
          <a:ext cx="723900" cy="852487"/>
        </p:xfrm>
        <a:graphic>
          <a:graphicData uri="http://schemas.openxmlformats.org/presentationml/2006/ole">
            <p:oleObj spid="_x0000_s14935" name="Equation" r:id="rId6" imgW="241200" imgH="419040" progId="">
              <p:embed/>
            </p:oleObj>
          </a:graphicData>
        </a:graphic>
      </p:graphicFrame>
      <p:graphicFrame>
        <p:nvGraphicFramePr>
          <p:cNvPr id="14" name="كائن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56505166"/>
              </p:ext>
            </p:extLst>
          </p:nvPr>
        </p:nvGraphicFramePr>
        <p:xfrm>
          <a:off x="5652120" y="3760788"/>
          <a:ext cx="800100" cy="852487"/>
        </p:xfrm>
        <a:graphic>
          <a:graphicData uri="http://schemas.openxmlformats.org/presentationml/2006/ole">
            <p:oleObj spid="_x0000_s14936" name="Equation" r:id="rId7" imgW="266400" imgH="419040" progId="">
              <p:embed/>
            </p:oleObj>
          </a:graphicData>
        </a:graphic>
      </p:graphicFrame>
      <p:graphicFrame>
        <p:nvGraphicFramePr>
          <p:cNvPr id="15" name="كائن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79829971"/>
              </p:ext>
            </p:extLst>
          </p:nvPr>
        </p:nvGraphicFramePr>
        <p:xfrm>
          <a:off x="6444207" y="4005064"/>
          <a:ext cx="432049" cy="379299"/>
        </p:xfrm>
        <a:graphic>
          <a:graphicData uri="http://schemas.openxmlformats.org/presentationml/2006/ole">
            <p:oleObj spid="_x0000_s14937" name="Equation" r:id="rId8" imgW="164880" imgH="139680" progId="">
              <p:embed/>
            </p:oleObj>
          </a:graphicData>
        </a:graphic>
      </p:graphicFrame>
      <p:graphicFrame>
        <p:nvGraphicFramePr>
          <p:cNvPr id="16" name="كائن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64419092"/>
              </p:ext>
            </p:extLst>
          </p:nvPr>
        </p:nvGraphicFramePr>
        <p:xfrm>
          <a:off x="5148064" y="4005064"/>
          <a:ext cx="431800" cy="379412"/>
        </p:xfrm>
        <a:graphic>
          <a:graphicData uri="http://schemas.openxmlformats.org/presentationml/2006/ole">
            <p:oleObj spid="_x0000_s14938" name="Equation" r:id="rId9" imgW="164957" imgH="139579" progId="">
              <p:embed/>
            </p:oleObj>
          </a:graphicData>
        </a:graphic>
      </p:graphicFrame>
      <p:graphicFrame>
        <p:nvGraphicFramePr>
          <p:cNvPr id="19" name="كائن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47144265"/>
              </p:ext>
            </p:extLst>
          </p:nvPr>
        </p:nvGraphicFramePr>
        <p:xfrm>
          <a:off x="7596336" y="4023795"/>
          <a:ext cx="431800" cy="379412"/>
        </p:xfrm>
        <a:graphic>
          <a:graphicData uri="http://schemas.openxmlformats.org/presentationml/2006/ole">
            <p:oleObj spid="_x0000_s14939" name="Equation" r:id="rId10" imgW="164957" imgH="139579" progId="">
              <p:embed/>
            </p:oleObj>
          </a:graphicData>
        </a:graphic>
      </p:graphicFrame>
      <p:graphicFrame>
        <p:nvGraphicFramePr>
          <p:cNvPr id="14336" name="كائن 143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62370586"/>
              </p:ext>
            </p:extLst>
          </p:nvPr>
        </p:nvGraphicFramePr>
        <p:xfrm>
          <a:off x="4788024" y="3861048"/>
          <a:ext cx="331787" cy="484188"/>
        </p:xfrm>
        <a:graphic>
          <a:graphicData uri="http://schemas.openxmlformats.org/presentationml/2006/ole">
            <p:oleObj spid="_x0000_s14940" name="Equation" r:id="rId11" imgW="126720" imgH="177480" progId="">
              <p:embed/>
            </p:oleObj>
          </a:graphicData>
        </a:graphic>
      </p:graphicFrame>
      <p:graphicFrame>
        <p:nvGraphicFramePr>
          <p:cNvPr id="14337" name="كائن 143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60771594"/>
              </p:ext>
            </p:extLst>
          </p:nvPr>
        </p:nvGraphicFramePr>
        <p:xfrm>
          <a:off x="7956550" y="4697413"/>
          <a:ext cx="647700" cy="854075"/>
        </p:xfrm>
        <a:graphic>
          <a:graphicData uri="http://schemas.openxmlformats.org/presentationml/2006/ole">
            <p:oleObj spid="_x0000_s14941" name="Equation" r:id="rId12" imgW="215640" imgH="419040" progId="">
              <p:embed/>
            </p:oleObj>
          </a:graphicData>
        </a:graphic>
      </p:graphicFrame>
      <p:graphicFrame>
        <p:nvGraphicFramePr>
          <p:cNvPr id="14341" name="كائن 143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81760691"/>
              </p:ext>
            </p:extLst>
          </p:nvPr>
        </p:nvGraphicFramePr>
        <p:xfrm>
          <a:off x="7596312" y="4966940"/>
          <a:ext cx="431800" cy="379412"/>
        </p:xfrm>
        <a:graphic>
          <a:graphicData uri="http://schemas.openxmlformats.org/presentationml/2006/ole">
            <p:oleObj spid="_x0000_s14942" name="Equation" r:id="rId13" imgW="164957" imgH="139579" progId="">
              <p:embed/>
            </p:oleObj>
          </a:graphicData>
        </a:graphic>
      </p:graphicFrame>
      <p:graphicFrame>
        <p:nvGraphicFramePr>
          <p:cNvPr id="14342" name="كائن 143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55872210"/>
              </p:ext>
            </p:extLst>
          </p:nvPr>
        </p:nvGraphicFramePr>
        <p:xfrm>
          <a:off x="6875587" y="4697065"/>
          <a:ext cx="723900" cy="852487"/>
        </p:xfrm>
        <a:graphic>
          <a:graphicData uri="http://schemas.openxmlformats.org/presentationml/2006/ole">
            <p:oleObj spid="_x0000_s14943" name="Equation" r:id="rId14" imgW="241200" imgH="419040" progId="">
              <p:embed/>
            </p:oleObj>
          </a:graphicData>
        </a:graphic>
      </p:graphicFrame>
      <p:graphicFrame>
        <p:nvGraphicFramePr>
          <p:cNvPr id="14343" name="كائن 143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52658684"/>
              </p:ext>
            </p:extLst>
          </p:nvPr>
        </p:nvGraphicFramePr>
        <p:xfrm>
          <a:off x="6443787" y="4947890"/>
          <a:ext cx="431800" cy="379412"/>
        </p:xfrm>
        <a:graphic>
          <a:graphicData uri="http://schemas.openxmlformats.org/presentationml/2006/ole">
            <p:oleObj spid="_x0000_s14944" name="Equation" r:id="rId15" imgW="164957" imgH="139579" progId="">
              <p:embed/>
            </p:oleObj>
          </a:graphicData>
        </a:graphic>
      </p:graphicFrame>
      <p:graphicFrame>
        <p:nvGraphicFramePr>
          <p:cNvPr id="14344" name="كائن 143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7636787"/>
              </p:ext>
            </p:extLst>
          </p:nvPr>
        </p:nvGraphicFramePr>
        <p:xfrm>
          <a:off x="5651624" y="4703415"/>
          <a:ext cx="800100" cy="852487"/>
        </p:xfrm>
        <a:graphic>
          <a:graphicData uri="http://schemas.openxmlformats.org/presentationml/2006/ole">
            <p:oleObj spid="_x0000_s14945" name="Equation" r:id="rId16" imgW="266400" imgH="419040" progId="">
              <p:embed/>
            </p:oleObj>
          </a:graphicData>
        </a:graphic>
      </p:graphicFrame>
      <p:graphicFrame>
        <p:nvGraphicFramePr>
          <p:cNvPr id="14345" name="كائن 143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95873088"/>
              </p:ext>
            </p:extLst>
          </p:nvPr>
        </p:nvGraphicFramePr>
        <p:xfrm>
          <a:off x="5148387" y="4947890"/>
          <a:ext cx="431800" cy="379412"/>
        </p:xfrm>
        <a:graphic>
          <a:graphicData uri="http://schemas.openxmlformats.org/presentationml/2006/ole">
            <p:oleObj spid="_x0000_s14946" name="Equation" r:id="rId17" imgW="164957" imgH="139579" progId="">
              <p:embed/>
            </p:oleObj>
          </a:graphicData>
        </a:graphic>
      </p:graphicFrame>
      <p:graphicFrame>
        <p:nvGraphicFramePr>
          <p:cNvPr id="14346" name="كائن 143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30432927"/>
              </p:ext>
            </p:extLst>
          </p:nvPr>
        </p:nvGraphicFramePr>
        <p:xfrm>
          <a:off x="4788024" y="4803427"/>
          <a:ext cx="331788" cy="484188"/>
        </p:xfrm>
        <a:graphic>
          <a:graphicData uri="http://schemas.openxmlformats.org/presentationml/2006/ole">
            <p:oleObj spid="_x0000_s14947" name="Equation" r:id="rId18" imgW="126725" imgH="177415" progId="">
              <p:embed/>
            </p:oleObj>
          </a:graphicData>
        </a:graphic>
      </p:graphicFrame>
      <p:graphicFrame>
        <p:nvGraphicFramePr>
          <p:cNvPr id="14347" name="كائن 143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05334711"/>
              </p:ext>
            </p:extLst>
          </p:nvPr>
        </p:nvGraphicFramePr>
        <p:xfrm>
          <a:off x="8128000" y="5489575"/>
          <a:ext cx="609600" cy="852488"/>
        </p:xfrm>
        <a:graphic>
          <a:graphicData uri="http://schemas.openxmlformats.org/presentationml/2006/ole">
            <p:oleObj spid="_x0000_s14948" name="Equation" r:id="rId19" imgW="203040" imgH="419040" progId="">
              <p:embed/>
            </p:oleObj>
          </a:graphicData>
        </a:graphic>
      </p:graphicFrame>
      <p:graphicFrame>
        <p:nvGraphicFramePr>
          <p:cNvPr id="14348" name="كائن 143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61396762"/>
              </p:ext>
            </p:extLst>
          </p:nvPr>
        </p:nvGraphicFramePr>
        <p:xfrm>
          <a:off x="7748588" y="5759028"/>
          <a:ext cx="431800" cy="379412"/>
        </p:xfrm>
        <a:graphic>
          <a:graphicData uri="http://schemas.openxmlformats.org/presentationml/2006/ole">
            <p:oleObj spid="_x0000_s14949" name="Equation" r:id="rId20" imgW="164957" imgH="139579" progId="">
              <p:embed/>
            </p:oleObj>
          </a:graphicData>
        </a:graphic>
      </p:graphicFrame>
      <p:graphicFrame>
        <p:nvGraphicFramePr>
          <p:cNvPr id="14349" name="كائن 143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06974556"/>
              </p:ext>
            </p:extLst>
          </p:nvPr>
        </p:nvGraphicFramePr>
        <p:xfrm>
          <a:off x="7046913" y="5489575"/>
          <a:ext cx="685800" cy="852488"/>
        </p:xfrm>
        <a:graphic>
          <a:graphicData uri="http://schemas.openxmlformats.org/presentationml/2006/ole">
            <p:oleObj spid="_x0000_s14950" name="Equation" r:id="rId21" imgW="228600" imgH="419040" progId="">
              <p:embed/>
            </p:oleObj>
          </a:graphicData>
        </a:graphic>
      </p:graphicFrame>
      <p:graphicFrame>
        <p:nvGraphicFramePr>
          <p:cNvPr id="14350" name="كائن 143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77678169"/>
              </p:ext>
            </p:extLst>
          </p:nvPr>
        </p:nvGraphicFramePr>
        <p:xfrm>
          <a:off x="6596063" y="5739978"/>
          <a:ext cx="431800" cy="379412"/>
        </p:xfrm>
        <a:graphic>
          <a:graphicData uri="http://schemas.openxmlformats.org/presentationml/2006/ole">
            <p:oleObj spid="_x0000_s14951" name="Equation" r:id="rId22" imgW="164957" imgH="139579" progId="">
              <p:embed/>
            </p:oleObj>
          </a:graphicData>
        </a:graphic>
      </p:graphicFrame>
      <p:graphicFrame>
        <p:nvGraphicFramePr>
          <p:cNvPr id="14351" name="كائن 14350">
            <a:hlinkClick r:id="rId23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56973962"/>
              </p:ext>
            </p:extLst>
          </p:nvPr>
        </p:nvGraphicFramePr>
        <p:xfrm>
          <a:off x="5937250" y="5495925"/>
          <a:ext cx="533400" cy="852488"/>
        </p:xfrm>
        <a:graphic>
          <a:graphicData uri="http://schemas.openxmlformats.org/presentationml/2006/ole">
            <p:oleObj spid="_x0000_s14952" name="Equation" r:id="rId24" imgW="177480" imgH="419040" progId="">
              <p:embed/>
            </p:oleObj>
          </a:graphicData>
        </a:graphic>
      </p:graphicFrame>
      <p:graphicFrame>
        <p:nvGraphicFramePr>
          <p:cNvPr id="14352" name="كائن 143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16797664"/>
              </p:ext>
            </p:extLst>
          </p:nvPr>
        </p:nvGraphicFramePr>
        <p:xfrm>
          <a:off x="5300663" y="5739978"/>
          <a:ext cx="431800" cy="379412"/>
        </p:xfrm>
        <a:graphic>
          <a:graphicData uri="http://schemas.openxmlformats.org/presentationml/2006/ole">
            <p:oleObj spid="_x0000_s14953" name="Equation" r:id="rId25" imgW="164957" imgH="139579" progId="">
              <p:embed/>
            </p:oleObj>
          </a:graphicData>
        </a:graphic>
      </p:graphicFrame>
      <p:graphicFrame>
        <p:nvGraphicFramePr>
          <p:cNvPr id="14353" name="كائن 143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96663598"/>
              </p:ext>
            </p:extLst>
          </p:nvPr>
        </p:nvGraphicFramePr>
        <p:xfrm>
          <a:off x="4940300" y="5595515"/>
          <a:ext cx="331788" cy="484188"/>
        </p:xfrm>
        <a:graphic>
          <a:graphicData uri="http://schemas.openxmlformats.org/presentationml/2006/ole">
            <p:oleObj spid="_x0000_s14954" name="Equation" r:id="rId26" imgW="126725" imgH="177415" progId="">
              <p:embed/>
            </p:oleObj>
          </a:graphicData>
        </a:graphic>
      </p:graphicFrame>
      <p:sp>
        <p:nvSpPr>
          <p:cNvPr id="56" name="TextBox 4"/>
          <p:cNvSpPr txBox="1"/>
          <p:nvPr/>
        </p:nvSpPr>
        <p:spPr>
          <a:xfrm>
            <a:off x="687344" y="180706"/>
            <a:ext cx="4042623" cy="954105"/>
          </a:xfrm>
          <a:prstGeom prst="rect">
            <a:avLst/>
          </a:prstGeom>
          <a:solidFill>
            <a:srgbClr val="FFFF00"/>
          </a:solidFill>
        </p:spPr>
        <p:txBody>
          <a:bodyPr wrap="square" lIns="91436" tIns="45719" rIns="91436" bIns="45719" rtlCol="0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Hacen Egypt" pitchFamily="2" charset="-78"/>
                <a:cs typeface="Hacen Egypt" pitchFamily="2" charset="-78"/>
                <a:sym typeface="Aramath"/>
              </a:rPr>
              <a:t>يتشابه مثلثان اذا كانت أطوال الاضلاع المتناظرة فيهما متناسبة</a:t>
            </a:r>
            <a:endParaRPr lang="en-US" sz="2800" b="1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432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0" grpId="0" animBg="1"/>
      <p:bldP spid="21" grpId="0"/>
      <p:bldP spid="22" grpId="0"/>
      <p:bldP spid="33" grpId="0"/>
      <p:bldP spid="35" grpId="0"/>
      <p:bldP spid="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34628" y="116632"/>
            <a:ext cx="728900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2400" b="1" dirty="0" smtClean="0"/>
              <a:t>اراد جهاد قياس ارتفاع اشارة المرور اعتمادا على انعكاس الضوء ، فقام بوضع مرآة مستوية بحيث تبعد 12 م عن أسفل الاشارة و 3 م عن شخص طوله 1,5 م ، كما في الشكل التالي ، جد ارتفاع اشارة المرور؟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7523633" y="211248"/>
            <a:ext cx="1350091" cy="719859"/>
          </a:xfrm>
          <a:prstGeom prst="plaque">
            <a:avLst>
              <a:gd name="adj" fmla="val 2909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 dirty="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7523633" y="-27384"/>
            <a:ext cx="144085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3300"/>
                </a:solidFill>
              </a:rPr>
              <a:t>سؤال:</a:t>
            </a:r>
            <a:endParaRPr lang="en-US" sz="4400" b="1" dirty="0">
              <a:solidFill>
                <a:srgbClr val="FF3300"/>
              </a:solidFill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7667649" y="1052736"/>
            <a:ext cx="1440855" cy="8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u="sng" dirty="0" smtClean="0">
                <a:solidFill>
                  <a:srgbClr val="FF3300"/>
                </a:solidFill>
              </a:rPr>
              <a:t>الحل:</a:t>
            </a:r>
            <a:endParaRPr lang="en-US" sz="4400" b="1" u="sng" dirty="0">
              <a:solidFill>
                <a:srgbClr val="FF3300"/>
              </a:solidFill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-36512" y="1556792"/>
            <a:ext cx="806489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3200" b="1" dirty="0" smtClean="0"/>
              <a:t>نبحث في تشابه المثلثين وهما من الشكل قائمي الزاوية </a:t>
            </a:r>
            <a:r>
              <a:rPr lang="en-US" sz="3200" b="1" dirty="0" smtClean="0"/>
              <a:t>  </a:t>
            </a:r>
            <a:endParaRPr lang="en-US" sz="3200" b="1" dirty="0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628" y="2216461"/>
            <a:ext cx="8729860" cy="308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1864423" y="4509120"/>
            <a:ext cx="357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7454570" y="4551511"/>
            <a:ext cx="357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40" name="مستطيل 39"/>
          <p:cNvSpPr/>
          <p:nvPr/>
        </p:nvSpPr>
        <p:spPr>
          <a:xfrm>
            <a:off x="7481174" y="4325034"/>
            <a:ext cx="3289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5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1837946" y="2636912"/>
            <a:ext cx="357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6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42" name="مستطيل 41"/>
          <p:cNvSpPr/>
          <p:nvPr/>
        </p:nvSpPr>
        <p:spPr>
          <a:xfrm>
            <a:off x="5798386" y="4479503"/>
            <a:ext cx="357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4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6876256" y="4541058"/>
            <a:ext cx="3289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3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53" name="TextBox 15"/>
          <p:cNvSpPr txBox="1"/>
          <p:nvPr/>
        </p:nvSpPr>
        <p:spPr>
          <a:xfrm>
            <a:off x="6527212" y="2204864"/>
            <a:ext cx="2653300" cy="544381"/>
          </a:xfrm>
          <a:prstGeom prst="rect">
            <a:avLst/>
          </a:prstGeom>
          <a:noFill/>
        </p:spPr>
        <p:txBody>
          <a:bodyPr wrap="square" lIns="51435" tIns="25718" rIns="51435" bIns="25718" rtlCol="0" anchor="ctr">
            <a:sp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1</a:t>
            </a:r>
            <a:r>
              <a:rPr lang="ar-SA" sz="32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) </a:t>
            </a:r>
            <a:r>
              <a:rPr lang="ar-SA" sz="3200" b="1" dirty="0" smtClean="0">
                <a:solidFill>
                  <a:srgbClr val="0000CC"/>
                </a:solidFill>
                <a:latin typeface="Cambria Math"/>
                <a:ea typeface="Cambria Math"/>
                <a:cs typeface="+mj-cs"/>
                <a:sym typeface="Aramath"/>
              </a:rPr>
              <a:t>⦠</a:t>
            </a:r>
            <a:r>
              <a:rPr lang="ar-SA" sz="3200" b="1" dirty="0" smtClean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rPr>
              <a:t>  1 =</a:t>
            </a:r>
            <a:r>
              <a:rPr lang="ar-SA" sz="3200" b="1" dirty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rPr>
              <a:t> </a:t>
            </a:r>
            <a:r>
              <a:rPr lang="ar-SA" sz="3200" b="1" dirty="0" smtClean="0">
                <a:solidFill>
                  <a:srgbClr val="0000CC"/>
                </a:solidFill>
                <a:latin typeface="Cambria Math"/>
                <a:ea typeface="Cambria Math"/>
                <a:cs typeface="+mj-cs"/>
                <a:sym typeface="Aramath"/>
              </a:rPr>
              <a:t>⦠</a:t>
            </a:r>
            <a:r>
              <a:rPr lang="ar-SA" sz="3200" b="1" dirty="0" smtClean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rPr>
              <a:t>  2</a:t>
            </a:r>
            <a:endParaRPr lang="ar-SA" sz="3200" b="1" dirty="0">
              <a:solidFill>
                <a:srgbClr val="0000CC"/>
              </a:solidFill>
              <a:latin typeface="Hacen Egypt" pitchFamily="2" charset="-78"/>
              <a:cs typeface="+mj-cs"/>
              <a:sym typeface="Aramath"/>
            </a:endParaRPr>
          </a:p>
        </p:txBody>
      </p:sp>
      <p:sp>
        <p:nvSpPr>
          <p:cNvPr id="54" name="TextBox 15"/>
          <p:cNvSpPr txBox="1"/>
          <p:nvPr/>
        </p:nvSpPr>
        <p:spPr>
          <a:xfrm>
            <a:off x="3368010" y="2204864"/>
            <a:ext cx="2653300" cy="544381"/>
          </a:xfrm>
          <a:prstGeom prst="rect">
            <a:avLst/>
          </a:prstGeom>
          <a:noFill/>
        </p:spPr>
        <p:txBody>
          <a:bodyPr wrap="square" lIns="51435" tIns="25718" rIns="51435" bIns="25718" rtlCol="0" anchor="ctr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3)</a:t>
            </a:r>
            <a:r>
              <a:rPr lang="ar-SA" sz="3200" b="1" dirty="0" smtClean="0">
                <a:latin typeface="رموز الرياضيات العربية"/>
                <a:cs typeface="+mj-cs"/>
                <a:sym typeface="Aramath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Cambria Math"/>
                <a:ea typeface="Cambria Math"/>
                <a:sym typeface="Aramath"/>
              </a:rPr>
              <a:t>⦠</a:t>
            </a:r>
            <a:r>
              <a:rPr lang="ar-SA" sz="3200" b="1" dirty="0" smtClean="0">
                <a:latin typeface="رموز الرياضيات العربية"/>
                <a:cs typeface="+mj-cs"/>
                <a:sym typeface="Aramath"/>
              </a:rPr>
              <a:t> </a:t>
            </a:r>
            <a:r>
              <a:rPr lang="ar-SA" sz="3200" b="1" dirty="0" smtClean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rPr>
              <a:t> 5 = </a:t>
            </a:r>
            <a:r>
              <a:rPr lang="ar-SA" sz="3200" b="1" dirty="0" smtClean="0">
                <a:solidFill>
                  <a:srgbClr val="0000CC"/>
                </a:solidFill>
                <a:latin typeface="Cambria Math"/>
                <a:ea typeface="Cambria Math"/>
                <a:sym typeface="Aramath"/>
              </a:rPr>
              <a:t>⦠</a:t>
            </a:r>
            <a:r>
              <a:rPr lang="ar-SA" sz="3200" b="1" dirty="0" smtClean="0">
                <a:latin typeface="رموز الرياضيات العربية"/>
                <a:cs typeface="+mj-cs"/>
                <a:sym typeface="Aramath"/>
              </a:rPr>
              <a:t> </a:t>
            </a:r>
            <a:r>
              <a:rPr lang="ar-SA" sz="3200" b="1" dirty="0" smtClean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rPr>
              <a:t> 6</a:t>
            </a:r>
            <a:endParaRPr lang="ar-SA" sz="3200" b="1" dirty="0">
              <a:solidFill>
                <a:srgbClr val="0000CC"/>
              </a:solidFill>
              <a:latin typeface="Hacen Egypt" pitchFamily="2" charset="-78"/>
              <a:cs typeface="+mj-cs"/>
              <a:sym typeface="Aramath"/>
            </a:endParaRPr>
          </a:p>
        </p:txBody>
      </p:sp>
      <p:sp>
        <p:nvSpPr>
          <p:cNvPr id="55" name="TextBox 15"/>
          <p:cNvSpPr txBox="1"/>
          <p:nvPr/>
        </p:nvSpPr>
        <p:spPr>
          <a:xfrm>
            <a:off x="6747410" y="2708920"/>
            <a:ext cx="2577118" cy="544381"/>
          </a:xfrm>
          <a:prstGeom prst="rect">
            <a:avLst/>
          </a:prstGeom>
          <a:noFill/>
        </p:spPr>
        <p:txBody>
          <a:bodyPr wrap="square" lIns="51435" tIns="25718" rIns="51435" bIns="25718" rtlCol="0" anchor="ctr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  <a:latin typeface="Hacen Egypt" pitchFamily="2" charset="-78"/>
                <a:cs typeface="+mj-cs"/>
                <a:sym typeface="Aramath"/>
              </a:rPr>
              <a:t>2)</a:t>
            </a:r>
            <a:r>
              <a:rPr lang="ar-SA" sz="3200" b="1" dirty="0" smtClean="0">
                <a:latin typeface="رموز الرياضيات العربية"/>
                <a:cs typeface="+mj-cs"/>
                <a:sym typeface="Aramath"/>
              </a:rPr>
              <a:t>  </a:t>
            </a:r>
            <a:r>
              <a:rPr lang="ar-SA" sz="3200" b="1" dirty="0">
                <a:solidFill>
                  <a:srgbClr val="0000CC"/>
                </a:solidFill>
                <a:latin typeface="Cambria Math"/>
                <a:ea typeface="Cambria Math"/>
                <a:sym typeface="Aramath"/>
              </a:rPr>
              <a:t>⦠</a:t>
            </a:r>
            <a:r>
              <a:rPr lang="ar-SA" sz="3200" b="1" dirty="0" smtClean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rPr>
              <a:t> 3 =</a:t>
            </a:r>
            <a:r>
              <a:rPr lang="ar-SA" sz="3200" b="1" dirty="0">
                <a:solidFill>
                  <a:srgbClr val="0000CC"/>
                </a:solidFill>
                <a:latin typeface="Cambria Math"/>
                <a:ea typeface="Cambria Math"/>
                <a:sym typeface="Aramath"/>
              </a:rPr>
              <a:t> ⦠</a:t>
            </a:r>
            <a:r>
              <a:rPr lang="ar-SA" sz="3200" b="1" dirty="0">
                <a:solidFill>
                  <a:srgbClr val="0000CC"/>
                </a:solidFill>
                <a:latin typeface="Hacen Egypt" pitchFamily="2" charset="-78"/>
                <a:sym typeface="Aramath"/>
              </a:rPr>
              <a:t> </a:t>
            </a:r>
            <a:r>
              <a:rPr lang="ar-SA" sz="3200" b="1" dirty="0" smtClean="0">
                <a:solidFill>
                  <a:srgbClr val="0000CC"/>
                </a:solidFill>
                <a:latin typeface="Hacen Egypt" pitchFamily="2" charset="-78"/>
                <a:sym typeface="Aramath"/>
              </a:rPr>
              <a:t>4</a:t>
            </a:r>
            <a:endParaRPr lang="ar-SA" sz="3200" b="1" dirty="0">
              <a:solidFill>
                <a:srgbClr val="0000CC"/>
              </a:solidFill>
              <a:latin typeface="Hacen Egypt" pitchFamily="2" charset="-78"/>
              <a:cs typeface="+mj-cs"/>
              <a:sym typeface="Aramath"/>
            </a:endParaRPr>
          </a:p>
        </p:txBody>
      </p:sp>
      <p:sp>
        <p:nvSpPr>
          <p:cNvPr id="56" name="TextBox 15"/>
          <p:cNvSpPr txBox="1"/>
          <p:nvPr/>
        </p:nvSpPr>
        <p:spPr>
          <a:xfrm>
            <a:off x="4024189" y="2884039"/>
            <a:ext cx="2924075" cy="328937"/>
          </a:xfrm>
          <a:prstGeom prst="rect">
            <a:avLst/>
          </a:prstGeom>
          <a:noFill/>
        </p:spPr>
        <p:txBody>
          <a:bodyPr wrap="square" lIns="51435" tIns="25718" rIns="51435" bIns="25718" rtlCol="0" anchor="ctr">
            <a:spAutoFit/>
          </a:bodyPr>
          <a:lstStyle/>
          <a:p>
            <a:pPr algn="ctr"/>
            <a:r>
              <a:rPr lang="ar-SA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 (زاوية السقوط = زاوية الانعكاس)</a:t>
            </a:r>
            <a:endParaRPr lang="ar-SA" b="1" dirty="0">
              <a:solidFill>
                <a:srgbClr val="FF0000"/>
              </a:solidFill>
              <a:latin typeface="Hacen Egypt" pitchFamily="2" charset="-78"/>
              <a:cs typeface="+mj-cs"/>
              <a:sym typeface="Aramath"/>
            </a:endParaRPr>
          </a:p>
        </p:txBody>
      </p:sp>
      <p:sp>
        <p:nvSpPr>
          <p:cNvPr id="57" name="TextBox 15"/>
          <p:cNvSpPr txBox="1"/>
          <p:nvPr/>
        </p:nvSpPr>
        <p:spPr>
          <a:xfrm>
            <a:off x="5824389" y="3228690"/>
            <a:ext cx="2924075" cy="359715"/>
          </a:xfrm>
          <a:prstGeom prst="rect">
            <a:avLst/>
          </a:prstGeom>
          <a:noFill/>
        </p:spPr>
        <p:txBody>
          <a:bodyPr wrap="square" lIns="51435" tIns="25718" rIns="51435" bIns="25718" rtlCol="0" anchor="ctr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المثلثان متشابهان (</a:t>
            </a:r>
            <a:r>
              <a:rPr lang="ar-SA" sz="2000" b="1" dirty="0" err="1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ز،ز،ز</a:t>
            </a:r>
            <a:r>
              <a:rPr lang="ar-SA" sz="20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)</a:t>
            </a:r>
            <a:endParaRPr lang="ar-SA" sz="2000" b="1" dirty="0">
              <a:solidFill>
                <a:srgbClr val="FF0000"/>
              </a:solidFill>
              <a:latin typeface="Hacen Egypt" pitchFamily="2" charset="-78"/>
              <a:cs typeface="+mj-cs"/>
              <a:sym typeface="Aramath"/>
            </a:endParaRPr>
          </a:p>
        </p:txBody>
      </p:sp>
      <p:sp>
        <p:nvSpPr>
          <p:cNvPr id="58" name="TextBox 15"/>
          <p:cNvSpPr txBox="1"/>
          <p:nvPr/>
        </p:nvSpPr>
        <p:spPr>
          <a:xfrm>
            <a:off x="6544469" y="5260303"/>
            <a:ext cx="2924075" cy="328937"/>
          </a:xfrm>
          <a:prstGeom prst="rect">
            <a:avLst/>
          </a:prstGeom>
          <a:noFill/>
        </p:spPr>
        <p:txBody>
          <a:bodyPr wrap="square" lIns="51435" tIns="25718" rIns="51435" bIns="25718" rtlCol="0" anchor="ctr">
            <a:spAutoFit/>
          </a:bodyPr>
          <a:lstStyle/>
          <a:p>
            <a:pPr algn="ctr"/>
            <a:r>
              <a:rPr lang="ar-SA" b="1" u="sng" dirty="0" smtClean="0">
                <a:latin typeface="رموز الرياضيات العربية"/>
                <a:cs typeface="+mj-cs"/>
                <a:sym typeface="Aramath"/>
              </a:rPr>
              <a:t>اذا الاضلاع متناسبة</a:t>
            </a:r>
            <a:endParaRPr lang="ar-SA" b="1" u="sng" dirty="0">
              <a:latin typeface="Hacen Egypt" pitchFamily="2" charset="-78"/>
              <a:cs typeface="+mj-cs"/>
              <a:sym typeface="Aramath"/>
            </a:endParaRP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3989683"/>
              </p:ext>
            </p:extLst>
          </p:nvPr>
        </p:nvGraphicFramePr>
        <p:xfrm>
          <a:off x="7994650" y="5705475"/>
          <a:ext cx="571500" cy="852488"/>
        </p:xfrm>
        <a:graphic>
          <a:graphicData uri="http://schemas.openxmlformats.org/presentationml/2006/ole">
            <p:oleObj spid="_x0000_s15432" name="Equation" r:id="rId5" imgW="190440" imgH="419040" progId="">
              <p:embed/>
            </p:oleObj>
          </a:graphicData>
        </a:graphic>
      </p:graphicFrame>
      <p:graphicFrame>
        <p:nvGraphicFramePr>
          <p:cNvPr id="19" name="كائن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78114288"/>
              </p:ext>
            </p:extLst>
          </p:nvPr>
        </p:nvGraphicFramePr>
        <p:xfrm>
          <a:off x="7596188" y="5975052"/>
          <a:ext cx="431800" cy="379412"/>
        </p:xfrm>
        <a:graphic>
          <a:graphicData uri="http://schemas.openxmlformats.org/presentationml/2006/ole">
            <p:oleObj spid="_x0000_s15433" name="Equation" r:id="rId6" imgW="164957" imgH="139579" progId="">
              <p:embed/>
            </p:oleObj>
          </a:graphicData>
        </a:graphic>
      </p:graphicFrame>
      <p:graphicFrame>
        <p:nvGraphicFramePr>
          <p:cNvPr id="20" name="كائن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81770325"/>
              </p:ext>
            </p:extLst>
          </p:nvPr>
        </p:nvGraphicFramePr>
        <p:xfrm>
          <a:off x="6837363" y="5705475"/>
          <a:ext cx="800100" cy="852488"/>
        </p:xfrm>
        <a:graphic>
          <a:graphicData uri="http://schemas.openxmlformats.org/presentationml/2006/ole">
            <p:oleObj spid="_x0000_s15434" name="Equation" r:id="rId7" imgW="266400" imgH="419040" progId="">
              <p:embed/>
            </p:oleObj>
          </a:graphicData>
        </a:graphic>
      </p:graphicFrame>
      <p:sp>
        <p:nvSpPr>
          <p:cNvPr id="33" name="مستطيل 32"/>
          <p:cNvSpPr/>
          <p:nvPr/>
        </p:nvSpPr>
        <p:spPr>
          <a:xfrm>
            <a:off x="7899105" y="6165304"/>
            <a:ext cx="615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/>
              <a:t>1,5</a:t>
            </a:r>
            <a:endParaRPr lang="ar-SA" sz="2400" dirty="0"/>
          </a:p>
        </p:txBody>
      </p:sp>
      <p:sp>
        <p:nvSpPr>
          <p:cNvPr id="64" name="TextBox 15"/>
          <p:cNvSpPr txBox="1"/>
          <p:nvPr/>
        </p:nvSpPr>
        <p:spPr>
          <a:xfrm>
            <a:off x="4283968" y="5157192"/>
            <a:ext cx="2924075" cy="328937"/>
          </a:xfrm>
          <a:prstGeom prst="rect">
            <a:avLst/>
          </a:prstGeom>
          <a:noFill/>
        </p:spPr>
        <p:txBody>
          <a:bodyPr wrap="square" lIns="51435" tIns="25718" rIns="51435" bIns="25718" rtlCol="0" anchor="ctr">
            <a:spAutoFit/>
          </a:bodyPr>
          <a:lstStyle/>
          <a:p>
            <a:pPr algn="ctr"/>
            <a:r>
              <a:rPr lang="ar-SA" b="1" u="sng" dirty="0" smtClean="0">
                <a:latin typeface="رموز الرياضيات العربية"/>
                <a:cs typeface="+mj-cs"/>
                <a:sym typeface="Aramath"/>
              </a:rPr>
              <a:t>بالضرب التبادلي</a:t>
            </a:r>
            <a:endParaRPr lang="ar-SA" b="1" u="sng" dirty="0">
              <a:latin typeface="Hacen Egypt" pitchFamily="2" charset="-78"/>
              <a:cs typeface="+mj-cs"/>
              <a:sym typeface="Aramath"/>
            </a:endParaRPr>
          </a:p>
        </p:txBody>
      </p:sp>
      <p:sp>
        <p:nvSpPr>
          <p:cNvPr id="66" name="مستطيل 65"/>
          <p:cNvSpPr/>
          <p:nvPr/>
        </p:nvSpPr>
        <p:spPr>
          <a:xfrm>
            <a:off x="3923928" y="5589240"/>
            <a:ext cx="24597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/>
              <a:t>3ع = 12 × 1,5</a:t>
            </a:r>
            <a:endParaRPr lang="ar-SA" sz="2800" dirty="0"/>
          </a:p>
        </p:txBody>
      </p:sp>
      <p:sp>
        <p:nvSpPr>
          <p:cNvPr id="67" name="مستطيل 66"/>
          <p:cNvSpPr/>
          <p:nvPr/>
        </p:nvSpPr>
        <p:spPr>
          <a:xfrm>
            <a:off x="4608009" y="6237424"/>
            <a:ext cx="17396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/>
              <a:t>3ع = 18</a:t>
            </a:r>
            <a:endParaRPr lang="ar-SA" sz="2800" dirty="0"/>
          </a:p>
        </p:txBody>
      </p:sp>
      <p:sp>
        <p:nvSpPr>
          <p:cNvPr id="68" name="مستطيل 67"/>
          <p:cNvSpPr/>
          <p:nvPr/>
        </p:nvSpPr>
        <p:spPr>
          <a:xfrm>
            <a:off x="0" y="5483893"/>
            <a:ext cx="24597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/>
              <a:t>ع = 6</a:t>
            </a:r>
            <a:endParaRPr lang="ar-SA" sz="2800" dirty="0"/>
          </a:p>
        </p:txBody>
      </p:sp>
      <p:sp>
        <p:nvSpPr>
          <p:cNvPr id="69" name="مستطيل 68"/>
          <p:cNvSpPr/>
          <p:nvPr/>
        </p:nvSpPr>
        <p:spPr>
          <a:xfrm>
            <a:off x="0" y="6129625"/>
            <a:ext cx="24597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/>
              <a:t>الارتفاع = 6 م</a:t>
            </a:r>
            <a:endParaRPr lang="ar-SA" sz="2800" dirty="0"/>
          </a:p>
        </p:txBody>
      </p:sp>
      <p:sp>
        <p:nvSpPr>
          <p:cNvPr id="36" name="مستطيل 35"/>
          <p:cNvSpPr/>
          <p:nvPr/>
        </p:nvSpPr>
        <p:spPr>
          <a:xfrm>
            <a:off x="3150018" y="6300673"/>
            <a:ext cx="1449540" cy="369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u="sng" dirty="0" smtClean="0">
                <a:solidFill>
                  <a:srgbClr val="FF3300"/>
                </a:solidFill>
              </a:rPr>
              <a:t>نقسم على 3</a:t>
            </a:r>
            <a:endParaRPr lang="ar-SA" u="sng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4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3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8" grpId="0" animBg="1"/>
      <p:bldP spid="18439" grpId="0"/>
      <p:bldP spid="21" grpId="0"/>
      <p:bldP spid="22" grpId="0"/>
      <p:bldP spid="2" grpId="0"/>
      <p:bldP spid="39" grpId="0"/>
      <p:bldP spid="40" grpId="0"/>
      <p:bldP spid="41" grpId="0"/>
      <p:bldP spid="42" grpId="0"/>
      <p:bldP spid="43" grpId="0"/>
      <p:bldP spid="53" grpId="0"/>
      <p:bldP spid="54" grpId="0"/>
      <p:bldP spid="55" grpId="0"/>
      <p:bldP spid="56" grpId="0"/>
      <p:bldP spid="57" grpId="0"/>
      <p:bldP spid="58" grpId="0"/>
      <p:bldP spid="33" grpId="0"/>
      <p:bldP spid="64" grpId="0"/>
      <p:bldP spid="66" grpId="0"/>
      <p:bldP spid="67" grpId="0"/>
      <p:bldP spid="68" grpId="0"/>
      <p:bldP spid="69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256013" y="260648"/>
            <a:ext cx="3636467" cy="107464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5364088" y="-7312"/>
            <a:ext cx="306268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تعليمية2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419872" y="1196752"/>
            <a:ext cx="534634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4400" dirty="0"/>
              <a:t> </a:t>
            </a:r>
            <a:r>
              <a:rPr lang="ar-SA" sz="4400" dirty="0" smtClean="0"/>
              <a:t> في الشكل المجاور :اذا كان </a:t>
            </a:r>
            <a:endParaRPr lang="ar-SA" sz="44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>
              <a:ea typeface="Times New Roman" pitchFamily="18" charset="0"/>
              <a:cs typeface="Simplified Arabic" pitchFamily="2" charset="-78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88840"/>
            <a:ext cx="3551871" cy="4876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مجموعة 6"/>
          <p:cNvGrpSpPr/>
          <p:nvPr/>
        </p:nvGrpSpPr>
        <p:grpSpPr>
          <a:xfrm>
            <a:off x="2123728" y="1268760"/>
            <a:ext cx="1381601" cy="584775"/>
            <a:chOff x="6070719" y="2340169"/>
            <a:chExt cx="1381601" cy="584775"/>
          </a:xfrm>
        </p:grpSpPr>
        <p:sp>
          <p:nvSpPr>
            <p:cNvPr id="4" name="مثلث متساوي الساقين 3"/>
            <p:cNvSpPr/>
            <p:nvPr/>
          </p:nvSpPr>
          <p:spPr>
            <a:xfrm>
              <a:off x="7164288" y="2454424"/>
              <a:ext cx="288032" cy="32650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3300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6070719" y="2340169"/>
              <a:ext cx="1093569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200" dirty="0" smtClean="0"/>
                <a:t>أ ب جـ</a:t>
              </a:r>
              <a:endParaRPr lang="ar-SA" sz="3200" dirty="0"/>
            </a:p>
          </p:txBody>
        </p:sp>
      </p:grpSp>
      <p:sp>
        <p:nvSpPr>
          <p:cNvPr id="6" name="مستطيل 5"/>
          <p:cNvSpPr/>
          <p:nvPr/>
        </p:nvSpPr>
        <p:spPr>
          <a:xfrm>
            <a:off x="1918837" y="1268760"/>
            <a:ext cx="3434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dirty="0" smtClean="0">
                <a:solidFill>
                  <a:srgbClr val="FF3300"/>
                </a:solidFill>
                <a:latin typeface="Cambria Math"/>
                <a:ea typeface="Cambria Math"/>
              </a:rPr>
              <a:t>⋍</a:t>
            </a:r>
            <a:endParaRPr lang="ar-SA" sz="3200" dirty="0">
              <a:solidFill>
                <a:srgbClr val="FF3300"/>
              </a:solidFill>
            </a:endParaRPr>
          </a:p>
        </p:txBody>
      </p:sp>
      <p:grpSp>
        <p:nvGrpSpPr>
          <p:cNvPr id="8" name="مجموعة 7"/>
          <p:cNvGrpSpPr/>
          <p:nvPr/>
        </p:nvGrpSpPr>
        <p:grpSpPr>
          <a:xfrm>
            <a:off x="179512" y="1196752"/>
            <a:ext cx="1531404" cy="584775"/>
            <a:chOff x="5920916" y="2916233"/>
            <a:chExt cx="1531404" cy="584775"/>
          </a:xfrm>
        </p:grpSpPr>
        <p:sp>
          <p:nvSpPr>
            <p:cNvPr id="34" name="مثلث متساوي الساقين 33"/>
            <p:cNvSpPr/>
            <p:nvPr/>
          </p:nvSpPr>
          <p:spPr>
            <a:xfrm>
              <a:off x="7164288" y="3030488"/>
              <a:ext cx="288032" cy="32650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3300"/>
                </a:solidFill>
              </a:endParaRPr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5920916" y="2916233"/>
              <a:ext cx="111280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200" dirty="0" smtClean="0"/>
                <a:t>د ب هـ</a:t>
              </a:r>
              <a:endParaRPr lang="ar-SA" sz="3200" dirty="0"/>
            </a:p>
          </p:txBody>
        </p:sp>
      </p:grpSp>
      <p:sp>
        <p:nvSpPr>
          <p:cNvPr id="37" name="مستطيل 36"/>
          <p:cNvSpPr/>
          <p:nvPr/>
        </p:nvSpPr>
        <p:spPr>
          <a:xfrm>
            <a:off x="5796137" y="2132856"/>
            <a:ext cx="2520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dirty="0" smtClean="0"/>
              <a:t>جد طول  أ ب </a:t>
            </a:r>
            <a:endParaRPr lang="ar-SA" sz="4000" dirty="0"/>
          </a:p>
        </p:txBody>
      </p:sp>
      <p:sp>
        <p:nvSpPr>
          <p:cNvPr id="15" name="مستطيل 14">
            <a:hlinkClick r:id="rId4"/>
          </p:cNvPr>
          <p:cNvSpPr/>
          <p:nvPr/>
        </p:nvSpPr>
        <p:spPr>
          <a:xfrm>
            <a:off x="5143504" y="1039639"/>
            <a:ext cx="21431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000" dirty="0" smtClean="0">
                <a:hlinkClick r:id="rId4"/>
              </a:rPr>
              <a:t>امتحان رياضيات للصف الثامن الفصل الأول</a:t>
            </a:r>
            <a:endParaRPr lang="ar-SA" sz="1000" dirty="0"/>
          </a:p>
        </p:txBody>
      </p:sp>
    </p:spTree>
    <p:extLst>
      <p:ext uri="{BB962C8B-B14F-4D97-AF65-F5344CB8AC3E}">
        <p14:creationId xmlns:p14="http://schemas.microsoft.com/office/powerpoint/2010/main" xmlns="" val="32052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1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  <p:bldP spid="6" grpId="0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"/>
          <p:cNvSpPr/>
          <p:nvPr/>
        </p:nvSpPr>
        <p:spPr>
          <a:xfrm>
            <a:off x="4932040" y="188640"/>
            <a:ext cx="3398936" cy="646331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99591" y="847166"/>
            <a:ext cx="756662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400" dirty="0" smtClean="0"/>
              <a:t>اذا كان المثلثان متطابقان فإنهما متشابهان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294484" y="188640"/>
            <a:ext cx="27959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ar-SA" sz="3600" b="1" dirty="0">
                <a:solidFill>
                  <a:srgbClr val="FF3300"/>
                </a:solidFill>
                <a:cs typeface="الشهيد محمد الدره" pitchFamily="2" charset="-78"/>
              </a:rPr>
              <a:t>حالة </a:t>
            </a:r>
            <a:r>
              <a:rPr lang="ar-SA" sz="3600" b="1" dirty="0" smtClean="0">
                <a:solidFill>
                  <a:srgbClr val="FF3300"/>
                </a:solidFill>
                <a:cs typeface="الشهيد محمد الدره" pitchFamily="2" charset="-78"/>
              </a:rPr>
              <a:t>التشابه </a:t>
            </a:r>
            <a:r>
              <a:rPr lang="ar-SA" sz="3600" b="1" dirty="0">
                <a:solidFill>
                  <a:srgbClr val="FF3300"/>
                </a:solidFill>
                <a:cs typeface="الشهيد محمد الدره" pitchFamily="2" charset="-78"/>
              </a:rPr>
              <a:t>الثالثة:</a:t>
            </a:r>
            <a:endParaRPr lang="ar-SA" sz="3600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611560" y="1990001"/>
            <a:ext cx="7801488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square" anchor="ctr">
            <a:spAutoFit/>
          </a:bodyPr>
          <a:lstStyle/>
          <a:p>
            <a:r>
              <a:rPr lang="ar-SA" sz="2800" dirty="0" smtClean="0"/>
              <a:t>كما أخذنا في الدرس السابق اذا تحققت شروط التطابق في المثلثين فالنتيجة أنهما متشابهان</a:t>
            </a:r>
            <a:endParaRPr lang="ar-SA" sz="2800" dirty="0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3707903" y="3158751"/>
            <a:ext cx="48965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ar-SA" sz="2800" b="1" dirty="0" smtClean="0"/>
              <a:t>المثلثات التالية متطابقة فهي متشابهة</a:t>
            </a:r>
            <a:endParaRPr lang="ar-SA" sz="280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017146" y="4078389"/>
            <a:ext cx="2648216" cy="2086915"/>
            <a:chOff x="1991821" y="1689394"/>
            <a:chExt cx="2648215" cy="2086914"/>
          </a:xfrm>
        </p:grpSpPr>
        <p:sp>
          <p:nvSpPr>
            <p:cNvPr id="19" name="Isosceles Triangle 2"/>
            <p:cNvSpPr/>
            <p:nvPr/>
          </p:nvSpPr>
          <p:spPr>
            <a:xfrm>
              <a:off x="2606857" y="2000240"/>
              <a:ext cx="1643074" cy="1214446"/>
            </a:xfrm>
            <a:prstGeom prst="triangle">
              <a:avLst>
                <a:gd name="adj" fmla="val 94253"/>
              </a:avLst>
            </a:prstGeom>
            <a:noFill/>
            <a:ln w="38100">
              <a:solidFill>
                <a:srgbClr val="162C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>
                <a:latin typeface="Hacen Egypt" pitchFamily="2" charset="-78"/>
                <a:cs typeface="+mj-cs"/>
              </a:endParaRPr>
            </a:p>
          </p:txBody>
        </p:sp>
        <p:sp>
          <p:nvSpPr>
            <p:cNvPr id="21" name="TextBox 3"/>
            <p:cNvSpPr txBox="1"/>
            <p:nvPr/>
          </p:nvSpPr>
          <p:spPr>
            <a:xfrm>
              <a:off x="3720012" y="1689394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أ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27" name="TextBox 4"/>
            <p:cNvSpPr txBox="1"/>
            <p:nvPr/>
          </p:nvSpPr>
          <p:spPr>
            <a:xfrm>
              <a:off x="3982594" y="2984888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ب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30" name="TextBox 5"/>
            <p:cNvSpPr txBox="1"/>
            <p:nvPr/>
          </p:nvSpPr>
          <p:spPr>
            <a:xfrm>
              <a:off x="1991821" y="3044441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ج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31" name="TextBox 10"/>
            <p:cNvSpPr txBox="1"/>
            <p:nvPr/>
          </p:nvSpPr>
          <p:spPr>
            <a:xfrm rot="5123910">
              <a:off x="3909661" y="2439246"/>
              <a:ext cx="9375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10سم</a:t>
              </a:r>
              <a:endParaRPr lang="en-US" sz="28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32" name="TextBox 12"/>
            <p:cNvSpPr txBox="1"/>
            <p:nvPr/>
          </p:nvSpPr>
          <p:spPr>
            <a:xfrm>
              <a:off x="2892018" y="3253088"/>
              <a:ext cx="110847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12سم</a:t>
              </a:r>
              <a:endParaRPr lang="en-US" sz="28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33" name="TextBox 14"/>
            <p:cNvSpPr txBox="1"/>
            <p:nvPr/>
          </p:nvSpPr>
          <p:spPr>
            <a:xfrm rot="19803934">
              <a:off x="2507796" y="2239196"/>
              <a:ext cx="12887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15سم</a:t>
              </a:r>
              <a:endParaRPr lang="en-US" sz="28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34" name="Group 17"/>
          <p:cNvGrpSpPr/>
          <p:nvPr/>
        </p:nvGrpSpPr>
        <p:grpSpPr>
          <a:xfrm>
            <a:off x="6521346" y="3772371"/>
            <a:ext cx="2371134" cy="2375527"/>
            <a:chOff x="327977" y="793857"/>
            <a:chExt cx="2371133" cy="2375525"/>
          </a:xfrm>
        </p:grpSpPr>
        <p:sp>
          <p:nvSpPr>
            <p:cNvPr id="35" name="Isosceles Triangle 6"/>
            <p:cNvSpPr/>
            <p:nvPr/>
          </p:nvSpPr>
          <p:spPr>
            <a:xfrm flipH="1">
              <a:off x="856451" y="1403508"/>
              <a:ext cx="1643075" cy="1214446"/>
            </a:xfrm>
            <a:prstGeom prst="triangle">
              <a:avLst>
                <a:gd name="adj" fmla="val 92881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>
                <a:latin typeface="Hacen Egypt" pitchFamily="2" charset="-78"/>
                <a:cs typeface="+mj-cs"/>
              </a:endParaRPr>
            </a:p>
          </p:txBody>
        </p:sp>
        <p:sp>
          <p:nvSpPr>
            <p:cNvPr id="36" name="TextBox 7"/>
            <p:cNvSpPr txBox="1"/>
            <p:nvPr/>
          </p:nvSpPr>
          <p:spPr>
            <a:xfrm>
              <a:off x="2056168" y="2540034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ن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37" name="TextBox 8"/>
            <p:cNvSpPr txBox="1"/>
            <p:nvPr/>
          </p:nvSpPr>
          <p:spPr>
            <a:xfrm>
              <a:off x="556561" y="793857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ل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38" name="TextBox 9"/>
            <p:cNvSpPr txBox="1"/>
            <p:nvPr/>
          </p:nvSpPr>
          <p:spPr>
            <a:xfrm>
              <a:off x="327977" y="2386037"/>
              <a:ext cx="642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latin typeface="Hacen Egypt" pitchFamily="2" charset="-78"/>
                  <a:cs typeface="+mj-cs"/>
                </a:rPr>
                <a:t>م</a:t>
              </a:r>
              <a:endParaRPr lang="en-US" sz="28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39" name="TextBox 11"/>
            <p:cNvSpPr txBox="1"/>
            <p:nvPr/>
          </p:nvSpPr>
          <p:spPr>
            <a:xfrm rot="16682242">
              <a:off x="-66614" y="2013334"/>
              <a:ext cx="15433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0000CC"/>
                  </a:solidFill>
                  <a:latin typeface="Hacen Egypt" pitchFamily="2" charset="-78"/>
                  <a:cs typeface="+mj-cs"/>
                </a:rPr>
                <a:t>10سم</a:t>
              </a:r>
              <a:endParaRPr lang="en-US" sz="28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40" name="TextBox 13"/>
            <p:cNvSpPr txBox="1"/>
            <p:nvPr/>
          </p:nvSpPr>
          <p:spPr>
            <a:xfrm>
              <a:off x="749857" y="2646162"/>
              <a:ext cx="1162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0000CC"/>
                  </a:solidFill>
                  <a:latin typeface="Hacen Egypt" pitchFamily="2" charset="-78"/>
                  <a:cs typeface="+mj-cs"/>
                </a:rPr>
                <a:t>12سم</a:t>
              </a:r>
              <a:endParaRPr lang="en-US" sz="28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41" name="TextBox 15"/>
            <p:cNvSpPr txBox="1"/>
            <p:nvPr/>
          </p:nvSpPr>
          <p:spPr>
            <a:xfrm rot="2005287">
              <a:off x="1159021" y="1481877"/>
              <a:ext cx="10895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800" b="1" dirty="0">
                  <a:solidFill>
                    <a:srgbClr val="0000CC"/>
                  </a:solidFill>
                  <a:latin typeface="Hacen Egypt" pitchFamily="2" charset="-78"/>
                  <a:cs typeface="+mj-cs"/>
                </a:rPr>
                <a:t>15سم</a:t>
              </a:r>
              <a:endParaRPr lang="en-US" sz="2800" b="1" dirty="0">
                <a:solidFill>
                  <a:srgbClr val="0000CC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584409" y="3258861"/>
            <a:ext cx="3868918" cy="2654924"/>
            <a:chOff x="584409" y="3258861"/>
            <a:chExt cx="3868918" cy="2654924"/>
          </a:xfrm>
        </p:grpSpPr>
        <p:grpSp>
          <p:nvGrpSpPr>
            <p:cNvPr id="42" name="مجموعة 41"/>
            <p:cNvGrpSpPr/>
            <p:nvPr/>
          </p:nvGrpSpPr>
          <p:grpSpPr>
            <a:xfrm rot="951146">
              <a:off x="584409" y="3258861"/>
              <a:ext cx="3868918" cy="2654924"/>
              <a:chOff x="2557648" y="1697666"/>
              <a:chExt cx="4423884" cy="3480615"/>
            </a:xfrm>
          </p:grpSpPr>
          <p:grpSp>
            <p:nvGrpSpPr>
              <p:cNvPr id="43" name="مجموعة 42"/>
              <p:cNvGrpSpPr/>
              <p:nvPr/>
            </p:nvGrpSpPr>
            <p:grpSpPr>
              <a:xfrm rot="5400000" flipV="1">
                <a:off x="3029282" y="1226032"/>
                <a:ext cx="3480615" cy="4423884"/>
                <a:chOff x="832263" y="-172414"/>
                <a:chExt cx="1935153" cy="2337489"/>
              </a:xfrm>
            </p:grpSpPr>
            <p:grpSp>
              <p:nvGrpSpPr>
                <p:cNvPr id="46" name="Group 16"/>
                <p:cNvGrpSpPr/>
                <p:nvPr/>
              </p:nvGrpSpPr>
              <p:grpSpPr>
                <a:xfrm>
                  <a:off x="832263" y="-172414"/>
                  <a:ext cx="1935153" cy="2337489"/>
                  <a:chOff x="2288853" y="-429196"/>
                  <a:chExt cx="3071502" cy="4947550"/>
                </a:xfrm>
              </p:grpSpPr>
              <p:sp>
                <p:nvSpPr>
                  <p:cNvPr id="49" name="Isosceles Triangle 2"/>
                  <p:cNvSpPr/>
                  <p:nvPr/>
                </p:nvSpPr>
                <p:spPr>
                  <a:xfrm>
                    <a:off x="2606857" y="2000240"/>
                    <a:ext cx="2361555" cy="1974152"/>
                  </a:xfrm>
                  <a:prstGeom prst="triangle">
                    <a:avLst>
                      <a:gd name="adj" fmla="val 49734"/>
                    </a:avLst>
                  </a:prstGeom>
                  <a:noFill/>
                  <a:ln w="38100">
                    <a:solidFill>
                      <a:srgbClr val="162CFC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>
                      <a:solidFill>
                        <a:prstClr val="white"/>
                      </a:solidFill>
                      <a:latin typeface="Hacen Egypt" pitchFamily="2" charset="-78"/>
                      <a:cs typeface="Hacen Egypt" pitchFamily="2" charset="-78"/>
                    </a:endParaRPr>
                  </a:p>
                </p:txBody>
              </p:sp>
              <p:sp>
                <p:nvSpPr>
                  <p:cNvPr id="50" name="TextBox 3"/>
                  <p:cNvSpPr txBox="1"/>
                  <p:nvPr/>
                </p:nvSpPr>
                <p:spPr>
                  <a:xfrm rot="16200000">
                    <a:off x="2227320" y="-112021"/>
                    <a:ext cx="639106" cy="5160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ar-SA" sz="3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Hacen Egypt" pitchFamily="2" charset="-78"/>
                        <a:cs typeface="Hacen Egypt" pitchFamily="2" charset="-78"/>
                      </a:rPr>
                      <a:t>أ</a:t>
                    </a:r>
                    <a:endParaRPr lang="en-US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endParaRPr>
                  </a:p>
                </p:txBody>
              </p:sp>
              <p:sp>
                <p:nvSpPr>
                  <p:cNvPr id="51" name="TextBox 4"/>
                  <p:cNvSpPr txBox="1"/>
                  <p:nvPr/>
                </p:nvSpPr>
                <p:spPr>
                  <a:xfrm rot="16200000">
                    <a:off x="4641496" y="3954823"/>
                    <a:ext cx="611023" cy="5160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ar-SA" sz="3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Hacen Egypt" pitchFamily="2" charset="-78"/>
                        <a:cs typeface="Hacen Egypt" pitchFamily="2" charset="-78"/>
                      </a:rPr>
                      <a:t>ب</a:t>
                    </a:r>
                    <a:endParaRPr lang="en-US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endParaRPr>
                  </a:p>
                </p:txBody>
              </p:sp>
              <p:sp>
                <p:nvSpPr>
                  <p:cNvPr id="52" name="TextBox 5"/>
                  <p:cNvSpPr txBox="1"/>
                  <p:nvPr/>
                </p:nvSpPr>
                <p:spPr>
                  <a:xfrm rot="16200000">
                    <a:off x="2241362" y="3935158"/>
                    <a:ext cx="611023" cy="5160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ar-SA" sz="3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Hacen Egypt" pitchFamily="2" charset="-78"/>
                        <a:cs typeface="Hacen Egypt" pitchFamily="2" charset="-78"/>
                      </a:rPr>
                      <a:t>ج</a:t>
                    </a:r>
                    <a:endParaRPr lang="en-US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endParaRPr>
                  </a:p>
                </p:txBody>
              </p:sp>
              <p:sp>
                <p:nvSpPr>
                  <p:cNvPr id="53" name="TextBox 4"/>
                  <p:cNvSpPr txBox="1"/>
                  <p:nvPr/>
                </p:nvSpPr>
                <p:spPr>
                  <a:xfrm rot="16200000">
                    <a:off x="4796823" y="-381704"/>
                    <a:ext cx="611024" cy="5160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ar-SA" sz="3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Hacen Egypt" pitchFamily="2" charset="-78"/>
                        <a:cs typeface="Hacen Egypt" pitchFamily="2" charset="-78"/>
                      </a:rPr>
                      <a:t>د</a:t>
                    </a:r>
                    <a:endParaRPr lang="en-US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endParaRPr>
                  </a:p>
                </p:txBody>
              </p:sp>
              <p:sp>
                <p:nvSpPr>
                  <p:cNvPr id="54" name="Isosceles Triangle 2"/>
                  <p:cNvSpPr/>
                  <p:nvPr/>
                </p:nvSpPr>
                <p:spPr>
                  <a:xfrm rot="10800000" flipH="1">
                    <a:off x="2605442" y="25254"/>
                    <a:ext cx="2361556" cy="1974150"/>
                  </a:xfrm>
                  <a:prstGeom prst="triangle">
                    <a:avLst>
                      <a:gd name="adj" fmla="val 49734"/>
                    </a:avLst>
                  </a:prstGeom>
                  <a:noFill/>
                  <a:ln w="38100">
                    <a:solidFill>
                      <a:srgbClr val="162CFC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>
                      <a:solidFill>
                        <a:prstClr val="white"/>
                      </a:solidFill>
                      <a:latin typeface="Hacen Egypt" pitchFamily="2" charset="-78"/>
                      <a:cs typeface="Hacen Egypt" pitchFamily="2" charset="-78"/>
                    </a:endParaRPr>
                  </a:p>
                </p:txBody>
              </p:sp>
              <p:sp>
                <p:nvSpPr>
                  <p:cNvPr id="55" name="TextBox 5"/>
                  <p:cNvSpPr txBox="1"/>
                  <p:nvPr/>
                </p:nvSpPr>
                <p:spPr>
                  <a:xfrm rot="16200000">
                    <a:off x="3705649" y="1710030"/>
                    <a:ext cx="611024" cy="5160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ar-SA" sz="3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Hacen Egypt" pitchFamily="2" charset="-78"/>
                        <a:cs typeface="Hacen Egypt" pitchFamily="2" charset="-78"/>
                      </a:rPr>
                      <a:t>هـ</a:t>
                    </a:r>
                    <a:endParaRPr lang="en-US" sz="3200" b="1" dirty="0">
                      <a:solidFill>
                        <a:schemeClr val="bg2">
                          <a:lumMod val="10000"/>
                        </a:schemeClr>
                      </a:solidFill>
                      <a:latin typeface="Hacen Egypt" pitchFamily="2" charset="-78"/>
                      <a:cs typeface="Hacen Egypt" pitchFamily="2" charset="-78"/>
                    </a:endParaRPr>
                  </a:p>
                </p:txBody>
              </p:sp>
            </p:grpSp>
            <p:cxnSp>
              <p:nvCxnSpPr>
                <p:cNvPr id="47" name="رابط مستقيم 46"/>
                <p:cNvCxnSpPr/>
                <p:nvPr/>
              </p:nvCxnSpPr>
              <p:spPr>
                <a:xfrm rot="5400000">
                  <a:off x="1375011" y="437236"/>
                  <a:ext cx="60390" cy="169661"/>
                </a:xfrm>
                <a:prstGeom prst="line">
                  <a:avLst/>
                </a:prstGeom>
                <a:ln w="66675" cmpd="dbl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رابط مستقيم 47"/>
                <p:cNvCxnSpPr/>
                <p:nvPr/>
              </p:nvCxnSpPr>
              <p:spPr>
                <a:xfrm flipH="1" flipV="1">
                  <a:off x="1310973" y="1404020"/>
                  <a:ext cx="123213" cy="122071"/>
                </a:xfrm>
                <a:prstGeom prst="line">
                  <a:avLst/>
                </a:prstGeom>
                <a:ln w="66675" cmpd="dbl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رابط مستقيم 43"/>
              <p:cNvCxnSpPr/>
              <p:nvPr/>
            </p:nvCxnSpPr>
            <p:spPr>
              <a:xfrm flipH="1">
                <a:off x="5436096" y="3819007"/>
                <a:ext cx="176448" cy="2923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رابط مستقيم 44"/>
              <p:cNvCxnSpPr/>
              <p:nvPr/>
            </p:nvCxnSpPr>
            <p:spPr>
              <a:xfrm>
                <a:off x="3995936" y="3754717"/>
                <a:ext cx="0" cy="32235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ضرب 55"/>
            <p:cNvSpPr/>
            <p:nvPr/>
          </p:nvSpPr>
          <p:spPr>
            <a:xfrm>
              <a:off x="2717079" y="4509120"/>
              <a:ext cx="192327" cy="295683"/>
            </a:xfrm>
            <a:prstGeom prst="mathMultiply">
              <a:avLst/>
            </a:prstGeom>
            <a:solidFill>
              <a:schemeClr val="tx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7" name="ضرب 56"/>
            <p:cNvSpPr/>
            <p:nvPr/>
          </p:nvSpPr>
          <p:spPr>
            <a:xfrm>
              <a:off x="2069007" y="4293096"/>
              <a:ext cx="192327" cy="295683"/>
            </a:xfrm>
            <a:prstGeom prst="mathMultiply">
              <a:avLst/>
            </a:prstGeom>
            <a:solidFill>
              <a:schemeClr val="tx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xmlns="" val="372489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5" grpId="0" animBg="1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256013" y="410136"/>
            <a:ext cx="3636467" cy="107464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 dirty="0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 rot="10800000" flipH="1" flipV="1">
            <a:off x="5364088" y="97748"/>
            <a:ext cx="3062685" cy="123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 smtClean="0">
                <a:solidFill>
                  <a:srgbClr val="FF3300"/>
                </a:solidFill>
              </a:rPr>
              <a:t>مهمة تعليمية3</a:t>
            </a:r>
            <a:endParaRPr lang="ar-SA" sz="4400" b="1" dirty="0">
              <a:solidFill>
                <a:srgbClr val="FF33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06375" y="1562016"/>
            <a:ext cx="897413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ar-SA" sz="4800" dirty="0" smtClean="0"/>
              <a:t>في الشكل المجاور يبين أن المثلثين س ص ع ، ل م و متشابهان جد قيمة  أ ؟</a:t>
            </a:r>
            <a:endParaRPr lang="ar-SA" sz="480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 dirty="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 dirty="0">
              <a:ea typeface="Times New Roman" pitchFamily="18" charset="0"/>
              <a:cs typeface="Simplified Arabic" pitchFamily="2" charset="-78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294" y="3553150"/>
            <a:ext cx="2925699" cy="2610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024783"/>
            <a:ext cx="2364170" cy="3138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مستطيل 7">
            <a:hlinkClick r:id="rId5"/>
          </p:cNvPr>
          <p:cNvSpPr/>
          <p:nvPr/>
        </p:nvSpPr>
        <p:spPr>
          <a:xfrm>
            <a:off x="5214958" y="1167126"/>
            <a:ext cx="21431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000" dirty="0" smtClean="0">
                <a:hlinkClick r:id="rId5"/>
              </a:rPr>
              <a:t>امتحان رياضيات للصف الثامن الفصل الأول</a:t>
            </a:r>
            <a:endParaRPr lang="ar-SA" sz="1000" dirty="0"/>
          </a:p>
        </p:txBody>
      </p:sp>
    </p:spTree>
    <p:extLst>
      <p:ext uri="{BB962C8B-B14F-4D97-AF65-F5344CB8AC3E}">
        <p14:creationId xmlns:p14="http://schemas.microsoft.com/office/powerpoint/2010/main" xmlns="" val="947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5832648" cy="1143000"/>
          </a:xfrm>
        </p:spPr>
        <p:txBody>
          <a:bodyPr/>
          <a:lstStyle/>
          <a:p>
            <a:r>
              <a:rPr lang="ar-SA" sz="4800" b="1" dirty="0" smtClean="0">
                <a:solidFill>
                  <a:srgbClr val="FF3300"/>
                </a:solidFill>
              </a:rPr>
              <a:t>مع تمنياتنا لكم بالتوفيق</a:t>
            </a:r>
            <a:endParaRPr lang="ar-SA" sz="4800" b="1" dirty="0">
              <a:solidFill>
                <a:srgbClr val="FF33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824" y="2708920"/>
            <a:ext cx="6500392" cy="3168352"/>
          </a:xfrm>
        </p:spPr>
        <p:txBody>
          <a:bodyPr>
            <a:noAutofit/>
          </a:bodyPr>
          <a:lstStyle/>
          <a:p>
            <a:r>
              <a:rPr lang="ar-SA" sz="4800" b="1" dirty="0" smtClean="0">
                <a:solidFill>
                  <a:schemeClr val="tx2"/>
                </a:solidFill>
              </a:rPr>
              <a:t>الاستاذ ايمن الصالحي    </a:t>
            </a:r>
          </a:p>
          <a:p>
            <a:r>
              <a:rPr lang="ar-SA" sz="4800" b="1" dirty="0" smtClean="0">
                <a:solidFill>
                  <a:schemeClr val="tx2"/>
                </a:solidFill>
              </a:rPr>
              <a:t> مدير المدرسة: عصام دبابسة</a:t>
            </a:r>
          </a:p>
          <a:p>
            <a:pPr algn="ctr"/>
            <a:r>
              <a:rPr lang="ar-SA" sz="4800" b="1" dirty="0" smtClean="0">
                <a:solidFill>
                  <a:schemeClr val="tx2"/>
                </a:solidFill>
              </a:rPr>
              <a:t>مدرسة الكندي الثانوية</a:t>
            </a:r>
          </a:p>
          <a:p>
            <a:pPr marL="0" indent="0" algn="ctr">
              <a:buNone/>
            </a:pPr>
            <a:endParaRPr lang="ar-SA" sz="4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2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>
            <a:hlinkClick r:id="rId3"/>
          </p:cNvPr>
          <p:cNvSpPr/>
          <p:nvPr/>
        </p:nvSpPr>
        <p:spPr>
          <a:xfrm>
            <a:off x="2339752" y="116632"/>
            <a:ext cx="4392488" cy="1368450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شكل بيضاوي 1"/>
          <p:cNvSpPr/>
          <p:nvPr/>
        </p:nvSpPr>
        <p:spPr>
          <a:xfrm>
            <a:off x="6588224" y="1772816"/>
            <a:ext cx="2088232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302375" y="1565275"/>
            <a:ext cx="2590800" cy="1143000"/>
          </a:xfrm>
        </p:spPr>
        <p:txBody>
          <a:bodyPr/>
          <a:lstStyle/>
          <a:p>
            <a:r>
              <a:rPr lang="ar-SA" b="1" dirty="0">
                <a:solidFill>
                  <a:srgbClr val="FF3300"/>
                </a:solidFill>
              </a:rPr>
              <a:t>الاهداف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780928"/>
            <a:ext cx="8516938" cy="2519363"/>
          </a:xfrm>
          <a:noFill/>
          <a:ln w="76200" cmpd="tri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ar-SA" sz="3600" b="1" dirty="0"/>
              <a:t>أن </a:t>
            </a:r>
            <a:r>
              <a:rPr lang="ar-SA" sz="3600" b="1" dirty="0" smtClean="0"/>
              <a:t>يتعرف مفهوم تشابه المثلثات</a:t>
            </a:r>
            <a:endParaRPr lang="ar-SA" sz="3600" b="1" dirty="0"/>
          </a:p>
          <a:p>
            <a:r>
              <a:rPr lang="ar-SA" sz="3600" b="1" dirty="0"/>
              <a:t>أن </a:t>
            </a:r>
            <a:r>
              <a:rPr lang="ar-SA" sz="3600" b="1" dirty="0" smtClean="0"/>
              <a:t>يستنتج الطالب حالات تشابه المثلثات</a:t>
            </a:r>
            <a:endParaRPr lang="ar-SA" sz="3600" b="1" dirty="0"/>
          </a:p>
          <a:p>
            <a:r>
              <a:rPr lang="ar-SA" sz="3600" b="1" dirty="0"/>
              <a:t>أن يوظف </a:t>
            </a:r>
            <a:r>
              <a:rPr lang="ar-SA" sz="3600" b="1" dirty="0" smtClean="0"/>
              <a:t>تشابه المثلثات في حل تمارين ومسائل منتمية  </a:t>
            </a:r>
            <a:endParaRPr lang="en-US" sz="3600" b="1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50825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400" b="1" dirty="0" smtClean="0">
                <a:solidFill>
                  <a:srgbClr val="FF3300"/>
                </a:solidFill>
              </a:rPr>
              <a:t>تشابه المثلثات</a:t>
            </a:r>
            <a:endParaRPr lang="en-US" sz="44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16386" grpId="0"/>
      <p:bldP spid="16387" grpId="0" build="p"/>
      <p:bldP spid="163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مربع نص 56"/>
          <p:cNvSpPr txBox="1"/>
          <p:nvPr/>
        </p:nvSpPr>
        <p:spPr>
          <a:xfrm>
            <a:off x="3621015" y="1970649"/>
            <a:ext cx="5415481" cy="902803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زاويتان متناظرتان :زاوية داخلية وأخرى خارجية في نفس جهة القاطع وغير متجاورتين هما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58" name="TextBox 15"/>
          <p:cNvSpPr txBox="1"/>
          <p:nvPr/>
        </p:nvSpPr>
        <p:spPr>
          <a:xfrm>
            <a:off x="4716579" y="2885318"/>
            <a:ext cx="175795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2، 1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grpSp>
        <p:nvGrpSpPr>
          <p:cNvPr id="17" name="مجموعة 16"/>
          <p:cNvGrpSpPr/>
          <p:nvPr/>
        </p:nvGrpSpPr>
        <p:grpSpPr>
          <a:xfrm>
            <a:off x="1365969" y="1403486"/>
            <a:ext cx="1765871" cy="1449450"/>
            <a:chOff x="1365969" y="1403486"/>
            <a:chExt cx="1765871" cy="1449450"/>
          </a:xfrm>
        </p:grpSpPr>
        <p:sp>
          <p:nvSpPr>
            <p:cNvPr id="59" name="TextBox 15"/>
            <p:cNvSpPr txBox="1"/>
            <p:nvPr/>
          </p:nvSpPr>
          <p:spPr>
            <a:xfrm>
              <a:off x="1365969" y="2195574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1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69" name="TextBox 15"/>
            <p:cNvSpPr txBox="1"/>
            <p:nvPr/>
          </p:nvSpPr>
          <p:spPr>
            <a:xfrm>
              <a:off x="2302699" y="1403486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2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70" name="TextBox 15"/>
            <p:cNvSpPr txBox="1"/>
            <p:nvPr/>
          </p:nvSpPr>
          <p:spPr>
            <a:xfrm>
              <a:off x="2051720" y="1700808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3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71" name="TextBox 15"/>
            <p:cNvSpPr txBox="1"/>
            <p:nvPr/>
          </p:nvSpPr>
          <p:spPr>
            <a:xfrm>
              <a:off x="1518369" y="2483606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4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72" name="TextBox 15"/>
            <p:cNvSpPr txBox="1"/>
            <p:nvPr/>
          </p:nvSpPr>
          <p:spPr>
            <a:xfrm>
              <a:off x="2446715" y="1700808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5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1331640" y="1259470"/>
            <a:ext cx="2413317" cy="1543774"/>
            <a:chOff x="1331640" y="1259470"/>
            <a:chExt cx="2413317" cy="1543774"/>
          </a:xfrm>
        </p:grpSpPr>
        <p:cxnSp>
          <p:nvCxnSpPr>
            <p:cNvPr id="47" name="رابط كسهم مستقيم 46"/>
            <p:cNvCxnSpPr/>
            <p:nvPr/>
          </p:nvCxnSpPr>
          <p:spPr>
            <a:xfrm flipV="1">
              <a:off x="1331640" y="1268760"/>
              <a:ext cx="1972388" cy="1534484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15"/>
            <p:cNvSpPr txBox="1"/>
            <p:nvPr/>
          </p:nvSpPr>
          <p:spPr>
            <a:xfrm>
              <a:off x="3059832" y="1259470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ل3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18" name="مجموعة 17"/>
          <p:cNvGrpSpPr/>
          <p:nvPr/>
        </p:nvGrpSpPr>
        <p:grpSpPr>
          <a:xfrm>
            <a:off x="395536" y="1403486"/>
            <a:ext cx="4320480" cy="1396603"/>
            <a:chOff x="395536" y="1403486"/>
            <a:chExt cx="4320480" cy="1396603"/>
          </a:xfrm>
        </p:grpSpPr>
        <p:grpSp>
          <p:nvGrpSpPr>
            <p:cNvPr id="11" name="مجموعة 10"/>
            <p:cNvGrpSpPr/>
            <p:nvPr/>
          </p:nvGrpSpPr>
          <p:grpSpPr>
            <a:xfrm>
              <a:off x="395536" y="1531532"/>
              <a:ext cx="3880267" cy="1083892"/>
              <a:chOff x="395536" y="1531532"/>
              <a:chExt cx="3880267" cy="1083892"/>
            </a:xfrm>
          </p:grpSpPr>
          <p:cxnSp>
            <p:nvCxnSpPr>
              <p:cNvPr id="4" name="رابط كسهم مستقيم 3"/>
              <p:cNvCxnSpPr/>
              <p:nvPr/>
            </p:nvCxnSpPr>
            <p:spPr>
              <a:xfrm>
                <a:off x="1392639" y="1700808"/>
                <a:ext cx="288316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رابط كسهم مستقيم 44"/>
              <p:cNvCxnSpPr/>
              <p:nvPr/>
            </p:nvCxnSpPr>
            <p:spPr>
              <a:xfrm>
                <a:off x="395536" y="2420888"/>
                <a:ext cx="288316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15"/>
              <p:cNvSpPr txBox="1"/>
              <p:nvPr/>
            </p:nvSpPr>
            <p:spPr>
              <a:xfrm>
                <a:off x="2958063" y="1531532"/>
                <a:ext cx="685125" cy="338552"/>
              </a:xfrm>
              <a:prstGeom prst="rect">
                <a:avLst/>
              </a:prstGeom>
              <a:noFill/>
            </p:spPr>
            <p:txBody>
              <a:bodyPr wrap="square" lIns="91436" tIns="45719" rIns="91436" bIns="45719" rtlCol="0">
                <a:spAutoFit/>
              </a:bodyPr>
              <a:lstStyle/>
              <a:p>
                <a:pPr algn="ctr"/>
                <a:r>
                  <a:rPr lang="ar-SA" sz="1600" b="1" dirty="0" smtClean="0">
                    <a:solidFill>
                      <a:srgbClr val="FF0000"/>
                    </a:solidFill>
                    <a:latin typeface="رموز الرياضيات العربية"/>
                    <a:cs typeface="+mj-cs"/>
                    <a:sym typeface="Aramath"/>
                  </a:rPr>
                  <a:t>&lt;&lt;</a:t>
                </a:r>
                <a:endParaRPr lang="en-US" sz="1600" b="1" dirty="0">
                  <a:solidFill>
                    <a:srgbClr val="FF0000"/>
                  </a:solidFill>
                  <a:latin typeface="Hacen Egypt" pitchFamily="2" charset="-78"/>
                  <a:cs typeface="+mj-cs"/>
                </a:endParaRPr>
              </a:p>
            </p:txBody>
          </p:sp>
          <p:sp>
            <p:nvSpPr>
              <p:cNvPr id="52" name="TextBox 15"/>
              <p:cNvSpPr txBox="1"/>
              <p:nvPr/>
            </p:nvSpPr>
            <p:spPr>
              <a:xfrm>
                <a:off x="971600" y="2276872"/>
                <a:ext cx="685125" cy="338552"/>
              </a:xfrm>
              <a:prstGeom prst="rect">
                <a:avLst/>
              </a:prstGeom>
              <a:noFill/>
            </p:spPr>
            <p:txBody>
              <a:bodyPr wrap="square" lIns="91436" tIns="45719" rIns="91436" bIns="45719" rtlCol="0">
                <a:spAutoFit/>
              </a:bodyPr>
              <a:lstStyle/>
              <a:p>
                <a:pPr algn="ctr"/>
                <a:r>
                  <a:rPr lang="ar-SA" sz="1600" b="1" dirty="0" smtClean="0">
                    <a:solidFill>
                      <a:srgbClr val="FF0000"/>
                    </a:solidFill>
                    <a:latin typeface="رموز الرياضيات العربية"/>
                    <a:cs typeface="+mj-cs"/>
                    <a:sym typeface="Aramath"/>
                  </a:rPr>
                  <a:t>&lt;&lt;</a:t>
                </a:r>
                <a:endParaRPr lang="en-US" sz="1600" b="1" dirty="0">
                  <a:solidFill>
                    <a:srgbClr val="FF0000"/>
                  </a:solidFill>
                  <a:latin typeface="Hacen Egypt" pitchFamily="2" charset="-78"/>
                  <a:cs typeface="+mj-cs"/>
                </a:endParaRPr>
              </a:p>
            </p:txBody>
          </p:sp>
        </p:grpSp>
        <p:sp>
          <p:nvSpPr>
            <p:cNvPr id="73" name="TextBox 15"/>
            <p:cNvSpPr txBox="1"/>
            <p:nvPr/>
          </p:nvSpPr>
          <p:spPr>
            <a:xfrm>
              <a:off x="4030891" y="1403486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ل1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75" name="TextBox 15"/>
            <p:cNvSpPr txBox="1"/>
            <p:nvPr/>
          </p:nvSpPr>
          <p:spPr>
            <a:xfrm>
              <a:off x="409739" y="2430759"/>
              <a:ext cx="685125" cy="369330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ل2</a:t>
              </a:r>
              <a:endParaRPr lang="en-US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p:sp>
        <p:nvSpPr>
          <p:cNvPr id="76" name="مربع نص 75"/>
          <p:cNvSpPr txBox="1"/>
          <p:nvPr/>
        </p:nvSpPr>
        <p:spPr>
          <a:xfrm>
            <a:off x="-180528" y="116632"/>
            <a:ext cx="8900864" cy="1025914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 في الشكل المجاور المستقيمان ل1،ل2 متوازيان قطعهما المستقيم ل3 </a:t>
            </a:r>
          </a:p>
          <a:p>
            <a:r>
              <a:rPr lang="ar-SA" sz="2800" b="1" dirty="0" smtClean="0">
                <a:latin typeface="Hacen Egypt" pitchFamily="2" charset="-78"/>
                <a:cs typeface="+mj-cs"/>
              </a:rPr>
              <a:t>وعند نقاط التقاطع تتشكل الزوايا  ، العلاقة بين هذه الزوايا هي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54" name="TextBox 15"/>
          <p:cNvSpPr txBox="1"/>
          <p:nvPr/>
        </p:nvSpPr>
        <p:spPr>
          <a:xfrm>
            <a:off x="6328755" y="2868209"/>
            <a:ext cx="175795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5 ، 4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55" name="مربع نص 54"/>
          <p:cNvSpPr txBox="1"/>
          <p:nvPr/>
        </p:nvSpPr>
        <p:spPr>
          <a:xfrm>
            <a:off x="2681146" y="3718775"/>
            <a:ext cx="6118583" cy="1025914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زاويتان متبادلتان: زاويتان داخليتان في جهتين مختلفتين من القاطع  وغير متجاورتين </a:t>
            </a:r>
            <a:r>
              <a:rPr lang="ar-SA" sz="2800" b="1" dirty="0">
                <a:latin typeface="Hacen Egypt" pitchFamily="2" charset="-78"/>
              </a:rPr>
              <a:t>هما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77" name="TextBox 15"/>
          <p:cNvSpPr txBox="1"/>
          <p:nvPr/>
        </p:nvSpPr>
        <p:spPr>
          <a:xfrm>
            <a:off x="4254207" y="4654879"/>
            <a:ext cx="175795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5 ، 1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79" name="TextBox 15"/>
          <p:cNvSpPr txBox="1"/>
          <p:nvPr/>
        </p:nvSpPr>
        <p:spPr>
          <a:xfrm>
            <a:off x="5478343" y="5879015"/>
            <a:ext cx="1757953" cy="646329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latin typeface="رموز الرياضيات العربية"/>
                <a:cs typeface="+mj-cs"/>
                <a:sym typeface="Aramath"/>
              </a:rPr>
              <a:t>3 ، 1</a:t>
            </a:r>
            <a:endParaRPr lang="en-US" sz="36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80" name="مربع نص 79"/>
          <p:cNvSpPr txBox="1"/>
          <p:nvPr/>
        </p:nvSpPr>
        <p:spPr>
          <a:xfrm>
            <a:off x="251520" y="5355414"/>
            <a:ext cx="8568953" cy="533471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400" b="1" dirty="0" smtClean="0">
                <a:latin typeface="Hacen Egypt" pitchFamily="2" charset="-78"/>
                <a:cs typeface="+mj-cs"/>
              </a:rPr>
              <a:t>زاويتان متحالفتان: زاويتان داخليتان في نفس جهة  القاطع  غير متجاورتين هما </a:t>
            </a:r>
            <a:endParaRPr lang="ar-SA" sz="24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81" name="مربع نص 80"/>
          <p:cNvSpPr txBox="1"/>
          <p:nvPr/>
        </p:nvSpPr>
        <p:spPr>
          <a:xfrm>
            <a:off x="1606888" y="2833973"/>
            <a:ext cx="36131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وهما متساويتان في القياس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82" name="مربع نص 81"/>
          <p:cNvSpPr txBox="1"/>
          <p:nvPr/>
        </p:nvSpPr>
        <p:spPr>
          <a:xfrm>
            <a:off x="467544" y="4634173"/>
            <a:ext cx="36131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وهما متساويتان في القياس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83" name="مربع نص 82"/>
          <p:cNvSpPr txBox="1"/>
          <p:nvPr/>
        </p:nvSpPr>
        <p:spPr>
          <a:xfrm>
            <a:off x="971600" y="5858309"/>
            <a:ext cx="4081191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مجموع قياسهما يساوي 180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 flipH="1">
            <a:off x="6012160" y="2852936"/>
            <a:ext cx="462372" cy="5677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44304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76" grpId="0"/>
      <p:bldP spid="54" grpId="0"/>
      <p:bldP spid="55" grpId="0"/>
      <p:bldP spid="77" grpId="0"/>
      <p:bldP spid="79" grpId="0"/>
      <p:bldP spid="80" grpId="0"/>
      <p:bldP spid="81" grpId="0"/>
      <p:bldP spid="82" grpId="0"/>
      <p:bldP spid="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27584" y="116632"/>
            <a:ext cx="7892752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جد قياس الزوايا المجهولة  في الاشكال التالية وبين السبب ؟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grpSp>
        <p:nvGrpSpPr>
          <p:cNvPr id="8" name="مجموعة 7"/>
          <p:cNvGrpSpPr/>
          <p:nvPr/>
        </p:nvGrpSpPr>
        <p:grpSpPr>
          <a:xfrm>
            <a:off x="1078361" y="779835"/>
            <a:ext cx="2238375" cy="1524000"/>
            <a:chOff x="1475656" y="1484784"/>
            <a:chExt cx="2238375" cy="1524000"/>
          </a:xfrm>
        </p:grpSpPr>
        <p:pic>
          <p:nvPicPr>
            <p:cNvPr id="921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1484784"/>
              <a:ext cx="2238375" cy="152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TextBox 15"/>
            <p:cNvSpPr txBox="1"/>
            <p:nvPr/>
          </p:nvSpPr>
          <p:spPr>
            <a:xfrm>
              <a:off x="2771800" y="1948772"/>
              <a:ext cx="792088" cy="400108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000" b="1" dirty="0" smtClean="0">
                  <a:latin typeface="رموز الرياضيات العربية"/>
                  <a:cs typeface="+mj-cs"/>
                  <a:sym typeface="Aramath"/>
                </a:rPr>
                <a:t>65</a:t>
              </a:r>
              <a:endParaRPr lang="en-US" sz="20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3" name="TextBox 15"/>
            <p:cNvSpPr txBox="1"/>
            <p:nvPr/>
          </p:nvSpPr>
          <p:spPr>
            <a:xfrm>
              <a:off x="1475656" y="2276872"/>
              <a:ext cx="792088" cy="461663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400" b="1" dirty="0" smtClean="0">
                  <a:latin typeface="رموز الرياضيات العربية"/>
                  <a:cs typeface="+mj-cs"/>
                  <a:sym typeface="Aramath"/>
                </a:rPr>
                <a:t>ص</a:t>
              </a:r>
              <a:endParaRPr lang="en-US" sz="2400" b="1" dirty="0"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20" name="مجموعة 19"/>
          <p:cNvGrpSpPr/>
          <p:nvPr/>
        </p:nvGrpSpPr>
        <p:grpSpPr>
          <a:xfrm>
            <a:off x="6364932" y="620688"/>
            <a:ext cx="2095500" cy="2200275"/>
            <a:chOff x="6012160" y="1241797"/>
            <a:chExt cx="2095500" cy="2200275"/>
          </a:xfrm>
        </p:grpSpPr>
        <p:pic>
          <p:nvPicPr>
            <p:cNvPr id="921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60" y="1241797"/>
              <a:ext cx="2095500" cy="2200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6948264" y="2852936"/>
              <a:ext cx="792088" cy="461663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400" b="1" dirty="0" smtClean="0">
                  <a:latin typeface="رموز الرياضيات العربية"/>
                  <a:cs typeface="+mj-cs"/>
                  <a:sym typeface="Aramath"/>
                </a:rPr>
                <a:t>48</a:t>
              </a:r>
              <a:endParaRPr lang="en-US" sz="24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7" name="TextBox 15"/>
            <p:cNvSpPr txBox="1"/>
            <p:nvPr/>
          </p:nvSpPr>
          <p:spPr>
            <a:xfrm>
              <a:off x="6156176" y="2780928"/>
              <a:ext cx="792088" cy="461663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400" b="1" dirty="0" smtClean="0">
                  <a:latin typeface="رموز الرياضيات العربية"/>
                  <a:cs typeface="+mj-cs"/>
                  <a:sym typeface="Aramath"/>
                </a:rPr>
                <a:t>ع</a:t>
              </a:r>
              <a:endParaRPr lang="en-US" sz="2400" b="1" dirty="0">
                <a:latin typeface="Hacen Egypt" pitchFamily="2" charset="-78"/>
                <a:cs typeface="+mj-cs"/>
              </a:endParaRPr>
            </a:p>
          </p:txBody>
        </p:sp>
      </p:grpSp>
      <p:grpSp>
        <p:nvGrpSpPr>
          <p:cNvPr id="7" name="مجموعة 6"/>
          <p:cNvGrpSpPr/>
          <p:nvPr/>
        </p:nvGrpSpPr>
        <p:grpSpPr>
          <a:xfrm>
            <a:off x="539552" y="3645024"/>
            <a:ext cx="2952328" cy="2981943"/>
            <a:chOff x="4140865" y="3645024"/>
            <a:chExt cx="2952328" cy="2981943"/>
          </a:xfrm>
        </p:grpSpPr>
        <p:sp>
          <p:nvSpPr>
            <p:cNvPr id="3" name="مثلث قائم الزاوية 2"/>
            <p:cNvSpPr/>
            <p:nvPr/>
          </p:nvSpPr>
          <p:spPr>
            <a:xfrm>
              <a:off x="4140865" y="3645024"/>
              <a:ext cx="2952328" cy="2736304"/>
            </a:xfrm>
            <a:prstGeom prst="rt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cxnSp>
          <p:nvCxnSpPr>
            <p:cNvPr id="5" name="رابط مستقيم 4"/>
            <p:cNvCxnSpPr>
              <a:stCxn id="3" idx="1"/>
              <a:endCxn id="3" idx="5"/>
            </p:cNvCxnSpPr>
            <p:nvPr/>
          </p:nvCxnSpPr>
          <p:spPr>
            <a:xfrm>
              <a:off x="4140865" y="5013176"/>
              <a:ext cx="14761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15"/>
            <p:cNvSpPr txBox="1"/>
            <p:nvPr/>
          </p:nvSpPr>
          <p:spPr>
            <a:xfrm>
              <a:off x="4390931" y="4797152"/>
              <a:ext cx="685125" cy="461663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400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&lt;&lt;</a:t>
              </a:r>
              <a:endParaRPr lang="en-US" sz="24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11" name="TextBox 15"/>
            <p:cNvSpPr txBox="1"/>
            <p:nvPr/>
          </p:nvSpPr>
          <p:spPr>
            <a:xfrm>
              <a:off x="4822979" y="6165304"/>
              <a:ext cx="685125" cy="461663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400" b="1" dirty="0" smtClean="0">
                  <a:solidFill>
                    <a:srgbClr val="FF0000"/>
                  </a:solidFill>
                  <a:latin typeface="رموز الرياضيات العربية"/>
                  <a:cs typeface="+mj-cs"/>
                  <a:sym typeface="Aramath"/>
                </a:rPr>
                <a:t>&lt;&lt;</a:t>
              </a:r>
              <a:endParaRPr lang="en-US" sz="24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  <p:sp>
          <p:nvSpPr>
            <p:cNvPr id="18" name="TextBox 15"/>
            <p:cNvSpPr txBox="1"/>
            <p:nvPr/>
          </p:nvSpPr>
          <p:spPr>
            <a:xfrm>
              <a:off x="6228184" y="6042776"/>
              <a:ext cx="792088" cy="461663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400" b="1" dirty="0" smtClean="0">
                  <a:latin typeface="رموز الرياضيات العربية"/>
                  <a:cs typeface="+mj-cs"/>
                  <a:sym typeface="Aramath"/>
                </a:rPr>
                <a:t>ك</a:t>
              </a:r>
              <a:endParaRPr lang="en-US" sz="2400" b="1" dirty="0">
                <a:latin typeface="Hacen Egypt" pitchFamily="2" charset="-78"/>
                <a:cs typeface="+mj-cs"/>
              </a:endParaRPr>
            </a:p>
          </p:txBody>
        </p:sp>
        <p:sp>
          <p:nvSpPr>
            <p:cNvPr id="19" name="TextBox 15"/>
            <p:cNvSpPr txBox="1"/>
            <p:nvPr/>
          </p:nvSpPr>
          <p:spPr>
            <a:xfrm>
              <a:off x="5076056" y="5034664"/>
              <a:ext cx="792088" cy="400108"/>
            </a:xfrm>
            <a:prstGeom prst="rect">
              <a:avLst/>
            </a:prstGeom>
            <a:noFill/>
          </p:spPr>
          <p:txBody>
            <a:bodyPr wrap="square" lIns="91436" tIns="45719" rIns="91436" bIns="45719" rtlCol="0">
              <a:spAutoFit/>
            </a:bodyPr>
            <a:lstStyle/>
            <a:p>
              <a:pPr algn="ctr"/>
              <a:r>
                <a:rPr lang="ar-SA" sz="2000" b="1" dirty="0" smtClean="0">
                  <a:latin typeface="رموز الرياضيات العربية"/>
                  <a:cs typeface="+mj-cs"/>
                  <a:sym typeface="Aramath"/>
                </a:rPr>
                <a:t>125</a:t>
              </a:r>
              <a:endParaRPr lang="en-US" sz="2000" b="1" dirty="0">
                <a:latin typeface="Hacen Egypt" pitchFamily="2" charset="-78"/>
                <a:cs typeface="+mj-cs"/>
              </a:endParaRPr>
            </a:p>
          </p:txBody>
        </p:sp>
      </p:grpSp>
      <p:sp>
        <p:nvSpPr>
          <p:cNvPr id="23" name="مربع نص 22"/>
          <p:cNvSpPr txBox="1"/>
          <p:nvPr/>
        </p:nvSpPr>
        <p:spPr>
          <a:xfrm>
            <a:off x="3012345" y="1839625"/>
            <a:ext cx="1628056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>
                <a:latin typeface="Hacen Egypt" pitchFamily="2" charset="-78"/>
                <a:cs typeface="+mj-cs"/>
              </a:rPr>
              <a:t> </a:t>
            </a:r>
            <a:r>
              <a:rPr lang="ar-SA" sz="2800" b="1" dirty="0" smtClean="0">
                <a:latin typeface="Hacen Egypt" pitchFamily="2" charset="-78"/>
                <a:cs typeface="+mj-cs"/>
              </a:rPr>
              <a:t>ص = 65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07504" y="2318973"/>
            <a:ext cx="4660776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 السبب : زاويتان متبادلتان متساويتان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2051720" y="4725144"/>
            <a:ext cx="1628056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>
                <a:latin typeface="Hacen Egypt" pitchFamily="2" charset="-78"/>
                <a:cs typeface="+mj-cs"/>
              </a:rPr>
              <a:t> </a:t>
            </a:r>
            <a:r>
              <a:rPr lang="ar-SA" sz="2800" b="1" dirty="0" smtClean="0">
                <a:latin typeface="Hacen Egypt" pitchFamily="2" charset="-78"/>
                <a:cs typeface="+mj-cs"/>
              </a:rPr>
              <a:t>ك = 55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058006" y="5337866"/>
            <a:ext cx="59569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 السبب : زاويتان متحالفتان   180 -125 = 55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732240" y="2780928"/>
            <a:ext cx="1628056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>
                <a:latin typeface="Hacen Egypt" pitchFamily="2" charset="-78"/>
                <a:cs typeface="+mj-cs"/>
              </a:rPr>
              <a:t> </a:t>
            </a:r>
            <a:r>
              <a:rPr lang="ar-SA" sz="2800" b="1" dirty="0" smtClean="0">
                <a:latin typeface="Hacen Egypt" pitchFamily="2" charset="-78"/>
                <a:cs typeface="+mj-cs"/>
              </a:rPr>
              <a:t>ع = 48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563888" y="3284984"/>
            <a:ext cx="5112568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 السبب : زاويتان متناظرتان متساويتان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820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127" y="828675"/>
            <a:ext cx="3076075" cy="3004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4139952" y="385701"/>
            <a:ext cx="4292352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في الشكل المجاور ل1 يوازي ل2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851920" y="1034934"/>
            <a:ext cx="4788618" cy="1025914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نلاحظ العلاقة بين الزوايا في المثلثين س ن ص ، ي ن م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8056683" y="2331078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1)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4743" y="2428503"/>
            <a:ext cx="8096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مربع نص 8"/>
          <p:cNvSpPr txBox="1"/>
          <p:nvPr/>
        </p:nvSpPr>
        <p:spPr>
          <a:xfrm>
            <a:off x="6256483" y="2276872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=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06033" y="2366653"/>
            <a:ext cx="6381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0"/>
          <p:cNvSpPr txBox="1"/>
          <p:nvPr/>
        </p:nvSpPr>
        <p:spPr>
          <a:xfrm>
            <a:off x="8056683" y="2977989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2)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33952" y="3063421"/>
            <a:ext cx="7239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0862" y="3034393"/>
            <a:ext cx="5715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1089" y="3833614"/>
            <a:ext cx="8096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83857" y="3821601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مربع نص 15"/>
          <p:cNvSpPr txBox="1"/>
          <p:nvPr/>
        </p:nvSpPr>
        <p:spPr>
          <a:xfrm>
            <a:off x="6339851" y="2924944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=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8056683" y="3698069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3)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6328491" y="3698069"/>
            <a:ext cx="708720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=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456283" y="2276872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السبب: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4456283" y="2905981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السبب: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4528291" y="3698069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السبب: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3448171" y="2276872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بالتبادل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3448171" y="2905981"/>
            <a:ext cx="1284784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بالتبادل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2843808" y="3698069"/>
            <a:ext cx="1961155" cy="595027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تقابل بالرأس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899592" y="4653136"/>
            <a:ext cx="7632848" cy="1025914"/>
          </a:xfrm>
          <a:prstGeom prst="rect">
            <a:avLst/>
          </a:prstGeom>
          <a:noFill/>
        </p:spPr>
        <p:txBody>
          <a:bodyPr wrap="square" lIns="162553" tIns="81276" rIns="162553" bIns="81276" rtlCol="1">
            <a:spAutoFit/>
          </a:bodyPr>
          <a:lstStyle/>
          <a:p>
            <a:r>
              <a:rPr lang="ar-SA" sz="2800" b="1" dirty="0" smtClean="0">
                <a:latin typeface="Hacen Egypt" pitchFamily="2" charset="-78"/>
                <a:cs typeface="+mj-cs"/>
              </a:rPr>
              <a:t>أي أن الزوايا الثلاث المتناظرة متساوية , لذا يقال : أن المثلثين س ن ص , ي ن م متشابهان </a:t>
            </a:r>
            <a:endParaRPr lang="ar-SA" sz="2800" b="1" baseline="30000" dirty="0">
              <a:latin typeface="Hacen Egypt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14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  <p:bldP spid="16" grpId="0"/>
      <p:bldP spid="17" grpId="0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>
            <a:hlinkClick r:id="rId3"/>
          </p:cNvPr>
          <p:cNvSpPr/>
          <p:nvPr/>
        </p:nvSpPr>
        <p:spPr>
          <a:xfrm rot="5400000">
            <a:off x="6102170" y="575519"/>
            <a:ext cx="1728191" cy="18362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0" y="3038475"/>
            <a:ext cx="412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sz="1400" dirty="0">
                <a:latin typeface="Wingdings 2" pitchFamily="18" charset="2"/>
                <a:ea typeface="Times New Roman" pitchFamily="18" charset="0"/>
                <a:cs typeface="Simplified Arabic" pitchFamily="2" charset="-78"/>
              </a:rPr>
              <a:t>    </a:t>
            </a:r>
            <a:endParaRPr lang="ar-SA" dirty="0"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14" name="Rounded Rectangle 6"/>
          <p:cNvSpPr/>
          <p:nvPr/>
        </p:nvSpPr>
        <p:spPr>
          <a:xfrm>
            <a:off x="6102169" y="389141"/>
            <a:ext cx="1728192" cy="2247771"/>
          </a:xfrm>
          <a:prstGeom prst="roundRect">
            <a:avLst>
              <a:gd name="adj" fmla="val 7182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solidFill>
                  <a:srgbClr val="FFFF00"/>
                </a:solidFill>
              </a:rPr>
              <a:t>اتعلم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15" name="Rounded Rectangle 6"/>
          <p:cNvSpPr/>
          <p:nvPr/>
        </p:nvSpPr>
        <p:spPr>
          <a:xfrm>
            <a:off x="926771" y="2701161"/>
            <a:ext cx="7965709" cy="1303903"/>
          </a:xfrm>
          <a:prstGeom prst="roundRect">
            <a:avLst>
              <a:gd name="adj" fmla="val 11223"/>
            </a:avLst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>
              <a:lnSpc>
                <a:spcPts val="4200"/>
              </a:lnSpc>
            </a:pPr>
            <a:r>
              <a:rPr lang="ar-SA" sz="3600" b="1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المثلثات المتشابهة قياسات زواياها المتناظرة متساوية في المثلثين</a:t>
            </a:r>
            <a:endParaRPr lang="ar-SA" sz="3600" b="1" dirty="0">
              <a:solidFill>
                <a:schemeClr val="bg1"/>
              </a:solidFill>
              <a:latin typeface="Hacen Egypt" pitchFamily="2" charset="-78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Rounded Rectangle 6"/>
              <p:cNvSpPr/>
              <p:nvPr/>
            </p:nvSpPr>
            <p:spPr>
              <a:xfrm>
                <a:off x="1475656" y="4587393"/>
                <a:ext cx="7056784" cy="1073855"/>
              </a:xfrm>
              <a:prstGeom prst="roundRect">
                <a:avLst>
                  <a:gd name="adj" fmla="val 11223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Low">
                  <a:lnSpc>
                    <a:spcPts val="4200"/>
                  </a:lnSpc>
                </a:pPr>
                <a:r>
                  <a:rPr lang="ar-SA" sz="3500" b="1" dirty="0" smtClean="0">
                    <a:solidFill>
                      <a:srgbClr val="66FFFF"/>
                    </a:solidFill>
                    <a:latin typeface="Hacen Egypt" pitchFamily="2" charset="-78"/>
                    <a:cs typeface="+mj-cs"/>
                  </a:rPr>
                  <a:t>يرمز لتشابه مثلثين بالرمز ⋍</a:t>
                </a:r>
              </a:p>
              <a:p>
                <a:pPr algn="justLow">
                  <a:lnSpc>
                    <a:spcPts val="4200"/>
                  </a:lnSpc>
                </a:pPr>
                <a:endParaRPr lang="ar-SA" sz="300" b="1" dirty="0" smtClean="0">
                  <a:solidFill>
                    <a:srgbClr val="66FFFF"/>
                  </a:solidFill>
                  <a:latin typeface="Hacen Egypt" pitchFamily="2" charset="-78"/>
                  <a:cs typeface="+mj-cs"/>
                </a:endParaRPr>
              </a:p>
              <a:p>
                <a:pPr algn="ctr">
                  <a:lnSpc>
                    <a:spcPts val="4200"/>
                  </a:lnSpc>
                </a:pPr>
                <a:r>
                  <a:rPr lang="ar-SA" sz="3500" b="1" dirty="0" smtClean="0">
                    <a:solidFill>
                      <a:srgbClr val="FFFF00"/>
                    </a:solidFill>
                    <a:latin typeface="Hacen Egypt" pitchFamily="2" charset="-78"/>
                    <a:cs typeface="+mj-cs"/>
                  </a:rPr>
                  <a:t>أي أن  </a:t>
                </a:r>
                <a14:m>
                  <m:oMath xmlns:m="http://schemas.openxmlformats.org/officeDocument/2006/math">
                    <m:r>
                      <a:rPr lang="ar-SA" sz="3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  <a:cs typeface="+mj-cs"/>
                      </a:rPr>
                      <m:t>∆</m:t>
                    </m:r>
                  </m:oMath>
                </a14:m>
                <a:r>
                  <a:rPr lang="ar-SA" sz="3500" b="1" dirty="0" smtClean="0">
                    <a:solidFill>
                      <a:srgbClr val="FFFF00"/>
                    </a:solidFill>
                    <a:latin typeface="Hacen Egypt" pitchFamily="2" charset="-78"/>
                    <a:cs typeface="+mj-cs"/>
                  </a:rPr>
                  <a:t> س ص ن⋍  </a:t>
                </a:r>
                <a14:m>
                  <m:oMath xmlns:m="http://schemas.openxmlformats.org/officeDocument/2006/math">
                    <m:r>
                      <a:rPr lang="ar-SA" sz="3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ar-SA" sz="3500" b="1" dirty="0">
                    <a:solidFill>
                      <a:srgbClr val="FFFF00"/>
                    </a:solidFill>
                    <a:latin typeface="Hacen Egypt" pitchFamily="2" charset="-78"/>
                  </a:rPr>
                  <a:t/>
                </a:r>
                <a:r>
                  <a:rPr lang="ar-SA" sz="3500" b="1" dirty="0" smtClean="0">
                    <a:solidFill>
                      <a:srgbClr val="FFFF00"/>
                    </a:solidFill>
                    <a:latin typeface="Hacen Egypt" pitchFamily="2" charset="-78"/>
                  </a:rPr>
                  <a:t>ن م ي</a:t>
                </a:r>
                <a:endParaRPr lang="ar-SA" sz="3500" b="1" dirty="0">
                  <a:solidFill>
                    <a:srgbClr val="FFFF00"/>
                  </a:solidFill>
                  <a:latin typeface="Hacen Egypt" pitchFamily="2" charset="-78"/>
                  <a:cs typeface="+mj-cs"/>
                </a:endParaRPr>
              </a:p>
            </p:txBody>
          </p:sp>
        </mc:Choice>
        <mc:Fallback>
          <p:sp>
            <p:nvSpPr>
              <p:cNvPr id="16" name="Rounded 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587393"/>
                <a:ext cx="7056784" cy="1073855"/>
              </a:xfrm>
              <a:prstGeom prst="roundRect">
                <a:avLst>
                  <a:gd name="adj" fmla="val 11223"/>
                </a:avLst>
              </a:prstGeom>
              <a:blipFill rotWithShape="1">
                <a:blip r:embed="rId4"/>
                <a:stretch>
                  <a:fillRect t="-37500" r="-1986" b="-50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مربع نص 23"/>
          <p:cNvSpPr txBox="1"/>
          <p:nvPr/>
        </p:nvSpPr>
        <p:spPr>
          <a:xfrm>
            <a:off x="826564" y="1363297"/>
            <a:ext cx="7181115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8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187624" y="692696"/>
            <a:ext cx="4572000" cy="54014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11500" dirty="0" smtClean="0">
                <a:solidFill>
                  <a:srgbClr val="000099"/>
                </a:solidFill>
                <a:latin typeface="Hacen Egypt" pitchFamily="2" charset="-78"/>
                <a:cs typeface="Hacen Egypt" pitchFamily="2" charset="-78"/>
              </a:rPr>
              <a:t>حالات تشابه </a:t>
            </a:r>
            <a:r>
              <a:rPr lang="ar-SA" sz="11500" dirty="0">
                <a:solidFill>
                  <a:srgbClr val="000099"/>
                </a:solidFill>
                <a:latin typeface="Hacen Egypt" pitchFamily="2" charset="-78"/>
                <a:cs typeface="Hacen Egypt" pitchFamily="2" charset="-78"/>
              </a:rPr>
              <a:t>مثلثين</a:t>
            </a:r>
            <a:endParaRPr lang="ar-SA" sz="11500" dirty="0">
              <a:solidFill>
                <a:srgbClr val="FF0000"/>
              </a:solidFill>
              <a:latin typeface="Hacen Egypt" pitchFamily="2" charset="-78"/>
              <a:cs typeface="Hacen Egyp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9355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موجة مزدوجة 26"/>
          <p:cNvSpPr/>
          <p:nvPr/>
        </p:nvSpPr>
        <p:spPr>
          <a:xfrm>
            <a:off x="3198661" y="3214686"/>
            <a:ext cx="2659223" cy="1260841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26" name="موجة مزدوجة 25"/>
          <p:cNvSpPr/>
          <p:nvPr/>
        </p:nvSpPr>
        <p:spPr>
          <a:xfrm>
            <a:off x="6325840" y="1989410"/>
            <a:ext cx="2532440" cy="1225276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5" name="موجة مزدوجة 4"/>
          <p:cNvSpPr/>
          <p:nvPr/>
        </p:nvSpPr>
        <p:spPr>
          <a:xfrm>
            <a:off x="395536" y="5286388"/>
            <a:ext cx="2604828" cy="1267517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195736" y="583813"/>
            <a:ext cx="4248472" cy="11663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TextBox 7"/>
          <p:cNvSpPr txBox="1"/>
          <p:nvPr/>
        </p:nvSpPr>
        <p:spPr>
          <a:xfrm>
            <a:off x="2339752" y="836712"/>
            <a:ext cx="3986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ar-SA" sz="4400" b="1" dirty="0">
                <a:solidFill>
                  <a:srgbClr val="FFFF00"/>
                </a:solidFill>
                <a:latin typeface="Hacen Egypt" pitchFamily="2" charset="-78"/>
                <a:cs typeface="+mj-cs"/>
              </a:rPr>
              <a:t>حالات </a:t>
            </a:r>
            <a:r>
              <a:rPr lang="ar-SA" sz="44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تشابه </a:t>
            </a:r>
            <a:r>
              <a:rPr lang="ar-SA" sz="4400" b="1" dirty="0">
                <a:solidFill>
                  <a:srgbClr val="FFFF00"/>
                </a:solidFill>
                <a:latin typeface="Hacen Egypt" pitchFamily="2" charset="-78"/>
                <a:cs typeface="+mj-cs"/>
              </a:rPr>
              <a:t>مثلثين</a:t>
            </a:r>
            <a:endParaRPr lang="en-US" sz="44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1" name="سهم إلى اليمين 30"/>
          <p:cNvSpPr/>
          <p:nvPr/>
        </p:nvSpPr>
        <p:spPr>
          <a:xfrm rot="7233946">
            <a:off x="258506" y="3410341"/>
            <a:ext cx="4253746" cy="269862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1" name="TextBox 7"/>
          <p:cNvSpPr txBox="1"/>
          <p:nvPr/>
        </p:nvSpPr>
        <p:spPr>
          <a:xfrm>
            <a:off x="6164280" y="2315487"/>
            <a:ext cx="2628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3600" b="1" dirty="0" smtClean="0">
                <a:solidFill>
                  <a:schemeClr val="bg1"/>
                </a:solidFill>
                <a:latin typeface="Hacen Egypt" pitchFamily="2" charset="-78"/>
                <a:cs typeface="+mj-cs"/>
              </a:rPr>
              <a:t>تساوي الزوايا</a:t>
            </a:r>
            <a:endParaRPr lang="en-US" sz="3600" b="1" dirty="0">
              <a:solidFill>
                <a:schemeClr val="bg1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2" name="TextBox 7"/>
          <p:cNvSpPr txBox="1"/>
          <p:nvPr/>
        </p:nvSpPr>
        <p:spPr>
          <a:xfrm>
            <a:off x="-540568" y="5662989"/>
            <a:ext cx="3425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3600" b="1" dirty="0" smtClean="0">
                <a:solidFill>
                  <a:srgbClr val="FFFF00"/>
                </a:solidFill>
                <a:latin typeface="Hacen Egypt" pitchFamily="2" charset="-78"/>
                <a:cs typeface="+mj-cs"/>
              </a:rPr>
              <a:t>مثلثان متطابقان</a:t>
            </a:r>
            <a:endParaRPr lang="en-US" sz="3600" b="1" dirty="0">
              <a:solidFill>
                <a:srgbClr val="FFFF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23" name="TextBox 7"/>
          <p:cNvSpPr txBox="1"/>
          <p:nvPr/>
        </p:nvSpPr>
        <p:spPr>
          <a:xfrm>
            <a:off x="2980063" y="3558026"/>
            <a:ext cx="25592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ar-SA" sz="3200" b="1" dirty="0" smtClean="0">
                <a:solidFill>
                  <a:srgbClr val="FF0000"/>
                </a:solidFill>
                <a:latin typeface="Hacen Egypt" pitchFamily="2" charset="-78"/>
                <a:cs typeface="+mj-cs"/>
              </a:rPr>
              <a:t>تناسب الاضلاع</a:t>
            </a:r>
            <a:endParaRPr lang="en-US" sz="3200" b="1" dirty="0">
              <a:solidFill>
                <a:srgbClr val="FF0000"/>
              </a:solidFill>
              <a:latin typeface="Hacen Egypt" pitchFamily="2" charset="-78"/>
              <a:cs typeface="+mj-cs"/>
            </a:endParaRPr>
          </a:p>
        </p:txBody>
      </p:sp>
      <p:sp>
        <p:nvSpPr>
          <p:cNvPr id="34" name="سهم إلى اليمين 33"/>
          <p:cNvSpPr/>
          <p:nvPr/>
        </p:nvSpPr>
        <p:spPr>
          <a:xfrm rot="5400000">
            <a:off x="3420295" y="2454655"/>
            <a:ext cx="1678829" cy="269862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سهم إلى اليمين 34"/>
          <p:cNvSpPr/>
          <p:nvPr/>
        </p:nvSpPr>
        <p:spPr>
          <a:xfrm rot="2503241">
            <a:off x="5226648" y="1921875"/>
            <a:ext cx="1094476" cy="220431"/>
          </a:xfrm>
          <a:prstGeom prst="rightArrow">
            <a:avLst>
              <a:gd name="adj1" fmla="val 30673"/>
              <a:gd name="adj2" fmla="val 359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227659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5" grpId="0" animBg="1"/>
      <p:bldP spid="4" grpId="0" animBg="1"/>
      <p:bldP spid="42" grpId="0"/>
      <p:bldP spid="31" grpId="0" animBg="1"/>
      <p:bldP spid="21" grpId="0"/>
      <p:bldP spid="22" grpId="0"/>
      <p:bldP spid="23" grpId="0"/>
      <p:bldP spid="34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409" y="1646888"/>
            <a:ext cx="8286808" cy="1446548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4400" b="1" dirty="0">
                <a:latin typeface="Hacen Egypt" pitchFamily="2" charset="-78"/>
                <a:cs typeface="+mj-cs"/>
              </a:rPr>
              <a:t>وهي الحالة التي يتساوى فيها </a:t>
            </a:r>
            <a:r>
              <a:rPr lang="ar-SA" sz="4400" b="1" dirty="0" smtClean="0">
                <a:latin typeface="Hacen Egypt" pitchFamily="2" charset="-78"/>
                <a:cs typeface="+mj-cs"/>
              </a:rPr>
              <a:t>قياسات الزوايا المتناظرة في كل من </a:t>
            </a:r>
            <a:r>
              <a:rPr lang="ar-SA" sz="4400" b="1" dirty="0">
                <a:latin typeface="Hacen Egypt" pitchFamily="2" charset="-78"/>
                <a:cs typeface="+mj-cs"/>
              </a:rPr>
              <a:t>المثلثين </a:t>
            </a:r>
            <a:endParaRPr lang="en-US" sz="4400" b="1" dirty="0">
              <a:latin typeface="Hacen Egypt" pitchFamily="2" charset="-78"/>
              <a:cs typeface="+mj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368341" y="2370162"/>
            <a:ext cx="4775659" cy="2859516"/>
            <a:chOff x="3729363" y="3835226"/>
            <a:chExt cx="4591852" cy="2394488"/>
          </a:xfrm>
        </p:grpSpPr>
        <p:sp>
          <p:nvSpPr>
            <p:cNvPr id="11" name="Isosceles Triangle 10"/>
            <p:cNvSpPr/>
            <p:nvPr/>
          </p:nvSpPr>
          <p:spPr>
            <a:xfrm>
              <a:off x="4286248" y="4286256"/>
              <a:ext cx="3500462" cy="1571636"/>
            </a:xfrm>
            <a:prstGeom prst="triangle">
              <a:avLst>
                <a:gd name="adj" fmla="val 76217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76033" y="3835226"/>
              <a:ext cx="642942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أ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678273" y="5439995"/>
              <a:ext cx="642942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ب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29363" y="5506439"/>
              <a:ext cx="642942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ج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43192" y="2697198"/>
            <a:ext cx="3899215" cy="2382006"/>
            <a:chOff x="3819786" y="3636951"/>
            <a:chExt cx="4510167" cy="2784251"/>
          </a:xfrm>
        </p:grpSpPr>
        <p:sp>
          <p:nvSpPr>
            <p:cNvPr id="25" name="Isosceles Triangle 24"/>
            <p:cNvSpPr/>
            <p:nvPr/>
          </p:nvSpPr>
          <p:spPr>
            <a:xfrm>
              <a:off x="4286248" y="4286256"/>
              <a:ext cx="3500462" cy="1571636"/>
            </a:xfrm>
            <a:prstGeom prst="triangle">
              <a:avLst>
                <a:gd name="adj" fmla="val 76217"/>
              </a:avLst>
            </a:prstGeom>
            <a:noFill/>
            <a:ln w="38100">
              <a:solidFill>
                <a:srgbClr val="162C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546875" y="3636951"/>
              <a:ext cx="642942" cy="723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س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687011" y="5575391"/>
              <a:ext cx="642942" cy="723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ص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819786" y="5697928"/>
              <a:ext cx="642942" cy="723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Hacen Egypt" pitchFamily="2" charset="-78"/>
                  <a:cs typeface="Hacen Egypt" pitchFamily="2" charset="-78"/>
                </a:rPr>
                <a:t>ع</a:t>
              </a:r>
              <a:endParaRPr lang="en-US" sz="4100" dirty="0">
                <a:solidFill>
                  <a:schemeClr val="tx1">
                    <a:lumMod val="95000"/>
                    <a:lumOff val="5000"/>
                  </a:schemeClr>
                </a:solidFill>
                <a:latin typeface="Hacen Egypt" pitchFamily="2" charset="-78"/>
                <a:cs typeface="Hacen Egypt" pitchFamily="2" charset="-78"/>
              </a:endParaRPr>
            </a:p>
          </p:txBody>
        </p:sp>
      </p:grpSp>
      <p:grpSp>
        <p:nvGrpSpPr>
          <p:cNvPr id="55" name="مجموعة 54"/>
          <p:cNvGrpSpPr/>
          <p:nvPr/>
        </p:nvGrpSpPr>
        <p:grpSpPr>
          <a:xfrm>
            <a:off x="107503" y="316010"/>
            <a:ext cx="8737813" cy="1155084"/>
            <a:chOff x="1501877" y="2621429"/>
            <a:chExt cx="3662466" cy="545724"/>
          </a:xfrm>
        </p:grpSpPr>
        <p:sp>
          <p:nvSpPr>
            <p:cNvPr id="56" name="Rounded Rectangle 6"/>
            <p:cNvSpPr/>
            <p:nvPr/>
          </p:nvSpPr>
          <p:spPr>
            <a:xfrm>
              <a:off x="1600899" y="2621429"/>
              <a:ext cx="3563444" cy="545724"/>
            </a:xfrm>
            <a:prstGeom prst="roundRect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rtl="0"/>
              <a:endParaRPr lang="en-US" sz="4400" b="1" dirty="0">
                <a:solidFill>
                  <a:prstClr val="white"/>
                </a:solidFill>
                <a:cs typeface="+mj-cs"/>
              </a:endParaRPr>
            </a:p>
          </p:txBody>
        </p:sp>
        <p:sp>
          <p:nvSpPr>
            <p:cNvPr id="57" name="TextBox 20"/>
            <p:cNvSpPr txBox="1"/>
            <p:nvPr/>
          </p:nvSpPr>
          <p:spPr>
            <a:xfrm>
              <a:off x="1501877" y="2676051"/>
              <a:ext cx="3609434" cy="344441"/>
            </a:xfrm>
            <a:prstGeom prst="rect">
              <a:avLst/>
            </a:prstGeom>
            <a:noFill/>
          </p:spPr>
          <p:txBody>
            <a:bodyPr wrap="square" lIns="51435" tIns="25718" rIns="51435" bIns="25718" rtlCol="1">
              <a:spAutoFit/>
            </a:bodyPr>
            <a:lstStyle/>
            <a:p>
              <a:r>
                <a:rPr lang="ar-SA" sz="4400" b="1" dirty="0">
                  <a:solidFill>
                    <a:srgbClr val="000099"/>
                  </a:solidFill>
                  <a:latin typeface="Hacen Egypt" pitchFamily="2" charset="-78"/>
                  <a:cs typeface="+mj-cs"/>
                </a:rPr>
                <a:t>الحالة الأولى </a:t>
              </a:r>
              <a:r>
                <a:rPr lang="ar-SA" sz="4400" b="1" dirty="0" smtClean="0">
                  <a:solidFill>
                    <a:srgbClr val="000099"/>
                  </a:solidFill>
                  <a:latin typeface="Hacen Egypt" pitchFamily="2" charset="-78"/>
                  <a:cs typeface="+mj-cs"/>
                </a:rPr>
                <a:t>لتشابه </a:t>
              </a:r>
              <a:r>
                <a:rPr lang="ar-SA" sz="4400" b="1" dirty="0">
                  <a:solidFill>
                    <a:srgbClr val="000099"/>
                  </a:solidFill>
                  <a:latin typeface="Hacen Egypt" pitchFamily="2" charset="-78"/>
                  <a:cs typeface="+mj-cs"/>
                </a:rPr>
                <a:t>مثلثين  </a:t>
              </a:r>
              <a:r>
                <a:rPr lang="ar-SA" sz="4400" b="1" dirty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( </a:t>
              </a:r>
              <a:r>
                <a:rPr lang="ar-SA" sz="44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</a:rPr>
                <a:t>ز ،ز ،ز)</a:t>
              </a:r>
              <a:endParaRPr lang="ar-SA" sz="4400" b="1" dirty="0">
                <a:solidFill>
                  <a:srgbClr val="FF0000"/>
                </a:solidFill>
                <a:latin typeface="Hacen Egypt" pitchFamily="2" charset="-78"/>
                <a:cs typeface="+mj-cs"/>
              </a:endParaRPr>
            </a:p>
          </p:txBody>
        </p:sp>
      </p:grpSp>
      <p:sp>
        <p:nvSpPr>
          <p:cNvPr id="60" name="TextBox 3"/>
          <p:cNvSpPr txBox="1"/>
          <p:nvPr/>
        </p:nvSpPr>
        <p:spPr>
          <a:xfrm>
            <a:off x="262061" y="6146142"/>
            <a:ext cx="8840474" cy="523218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ar-SA" sz="2800" b="1" dirty="0" smtClean="0">
                <a:latin typeface="Hacen Egypt" pitchFamily="2" charset="-78"/>
                <a:cs typeface="+mj-cs"/>
              </a:rPr>
              <a:t>وينتج من التشابه تناسب الاضلاع المتناظرة في كل من </a:t>
            </a:r>
            <a:r>
              <a:rPr lang="ar-SA" sz="2800" b="1" dirty="0">
                <a:latin typeface="Hacen Egypt" pitchFamily="2" charset="-78"/>
                <a:cs typeface="+mj-cs"/>
              </a:rPr>
              <a:t>المثلثين </a:t>
            </a:r>
            <a:endParaRPr lang="en-US" sz="2800" b="1" dirty="0">
              <a:latin typeface="Hacen Egypt" pitchFamily="2" charset="-78"/>
              <a:cs typeface="+mj-cs"/>
            </a:endParaRPr>
          </a:p>
        </p:txBody>
      </p:sp>
      <p:sp>
        <p:nvSpPr>
          <p:cNvPr id="61" name="Pie 34"/>
          <p:cNvSpPr/>
          <p:nvPr/>
        </p:nvSpPr>
        <p:spPr>
          <a:xfrm rot="1842342">
            <a:off x="7391053" y="2554243"/>
            <a:ext cx="720000" cy="720000"/>
          </a:xfrm>
          <a:prstGeom prst="pie">
            <a:avLst>
              <a:gd name="adj1" fmla="val 2376124"/>
              <a:gd name="adj2" fmla="val 6676259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Pie 34"/>
          <p:cNvSpPr/>
          <p:nvPr/>
        </p:nvSpPr>
        <p:spPr>
          <a:xfrm rot="1842342">
            <a:off x="2689131" y="2935685"/>
            <a:ext cx="720000" cy="720000"/>
          </a:xfrm>
          <a:prstGeom prst="pie">
            <a:avLst>
              <a:gd name="adj1" fmla="val 1604015"/>
              <a:gd name="adj2" fmla="val 780145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Pie 34"/>
          <p:cNvSpPr/>
          <p:nvPr/>
        </p:nvSpPr>
        <p:spPr>
          <a:xfrm rot="2114102">
            <a:off x="8178023" y="4392812"/>
            <a:ext cx="806521" cy="665141"/>
          </a:xfrm>
          <a:prstGeom prst="pie">
            <a:avLst>
              <a:gd name="adj1" fmla="val 7782315"/>
              <a:gd name="adj2" fmla="val 1270169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Pie 34"/>
          <p:cNvSpPr/>
          <p:nvPr/>
        </p:nvSpPr>
        <p:spPr>
          <a:xfrm rot="1842342">
            <a:off x="3358605" y="4237275"/>
            <a:ext cx="720000" cy="720000"/>
          </a:xfrm>
          <a:prstGeom prst="pie">
            <a:avLst>
              <a:gd name="adj1" fmla="val 8812962"/>
              <a:gd name="adj2" fmla="val 1309748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Pie 34"/>
          <p:cNvSpPr/>
          <p:nvPr/>
        </p:nvSpPr>
        <p:spPr>
          <a:xfrm rot="1842342">
            <a:off x="4665416" y="4289964"/>
            <a:ext cx="806444" cy="927450"/>
          </a:xfrm>
          <a:prstGeom prst="pie">
            <a:avLst>
              <a:gd name="adj1" fmla="val 17424996"/>
              <a:gd name="adj2" fmla="val 20063314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Pie 34"/>
          <p:cNvSpPr/>
          <p:nvPr/>
        </p:nvSpPr>
        <p:spPr>
          <a:xfrm rot="1842342">
            <a:off x="477101" y="4225849"/>
            <a:ext cx="720000" cy="720000"/>
          </a:xfrm>
          <a:prstGeom prst="pie">
            <a:avLst>
              <a:gd name="adj1" fmla="val 18019034"/>
              <a:gd name="adj2" fmla="val 1963434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8" name="مجموعة 67"/>
          <p:cNvGrpSpPr/>
          <p:nvPr/>
        </p:nvGrpSpPr>
        <p:grpSpPr>
          <a:xfrm>
            <a:off x="6033217" y="5157192"/>
            <a:ext cx="2653300" cy="701708"/>
            <a:chOff x="1596560" y="1406302"/>
            <a:chExt cx="4086729" cy="527673"/>
          </a:xfrm>
        </p:grpSpPr>
        <p:sp>
          <p:nvSpPr>
            <p:cNvPr id="71" name="مستطيل مستدير الزوايا 70"/>
            <p:cNvSpPr/>
            <p:nvPr/>
          </p:nvSpPr>
          <p:spPr>
            <a:xfrm>
              <a:off x="1676138" y="1406302"/>
              <a:ext cx="3852051" cy="527673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b="1" dirty="0">
                <a:cs typeface="+mj-cs"/>
              </a:endParaRPr>
            </a:p>
          </p:txBody>
        </p:sp>
        <p:sp>
          <p:nvSpPr>
            <p:cNvPr id="72" name="TextBox 15"/>
            <p:cNvSpPr txBox="1"/>
            <p:nvPr/>
          </p:nvSpPr>
          <p:spPr>
            <a:xfrm>
              <a:off x="1596560" y="1460451"/>
              <a:ext cx="4086729" cy="409366"/>
            </a:xfrm>
            <a:prstGeom prst="rect">
              <a:avLst/>
            </a:prstGeom>
            <a:noFill/>
          </p:spPr>
          <p:txBody>
            <a:bodyPr wrap="square" lIns="51435" tIns="25718" rIns="51435" bIns="25718" rtlCol="0" anchor="ctr">
              <a:spAutoFit/>
            </a:bodyPr>
            <a:lstStyle/>
            <a:p>
              <a:pPr algn="ctr"/>
              <a:r>
                <a:rPr lang="ar-SA" sz="3200" b="1" dirty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1</a:t>
              </a:r>
              <a:r>
                <a:rPr lang="ar-SA" sz="32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) </a:t>
              </a:r>
              <a:r>
                <a:rPr lang="ar-SA" sz="3200" b="1" dirty="0" smtClean="0">
                  <a:solidFill>
                    <a:srgbClr val="0000CC"/>
                  </a:solidFill>
                  <a:latin typeface="Cambria Math"/>
                  <a:ea typeface="Cambria Math"/>
                  <a:cs typeface="+mj-cs"/>
                  <a:sym typeface="Aramath"/>
                </a:rPr>
                <a:t>⦠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 أ =</a:t>
              </a:r>
              <a:r>
                <a:rPr lang="ar-SA" sz="3200" b="1" dirty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</a:t>
              </a:r>
              <a:r>
                <a:rPr lang="ar-SA" sz="3200" b="1" dirty="0" smtClean="0">
                  <a:solidFill>
                    <a:srgbClr val="0000CC"/>
                  </a:solidFill>
                  <a:latin typeface="Cambria Math"/>
                  <a:ea typeface="Cambria Math"/>
                  <a:cs typeface="+mj-cs"/>
                  <a:sym typeface="Aramath"/>
                </a:rPr>
                <a:t>⦠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 س</a:t>
              </a:r>
              <a:endParaRPr lang="ar-SA" sz="3200" b="1" dirty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endParaRPr>
            </a:p>
          </p:txBody>
        </p:sp>
      </p:grpSp>
      <p:grpSp>
        <p:nvGrpSpPr>
          <p:cNvPr id="74" name="مجموعة 73"/>
          <p:cNvGrpSpPr/>
          <p:nvPr/>
        </p:nvGrpSpPr>
        <p:grpSpPr>
          <a:xfrm>
            <a:off x="3214844" y="5157192"/>
            <a:ext cx="2653300" cy="701709"/>
            <a:chOff x="1497747" y="1406302"/>
            <a:chExt cx="4086729" cy="527673"/>
          </a:xfrm>
        </p:grpSpPr>
        <p:sp>
          <p:nvSpPr>
            <p:cNvPr id="77" name="مستطيل مستدير الزوايا 76"/>
            <p:cNvSpPr/>
            <p:nvPr/>
          </p:nvSpPr>
          <p:spPr>
            <a:xfrm>
              <a:off x="1585514" y="1406302"/>
              <a:ext cx="3887293" cy="527673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b="1" dirty="0">
                <a:cs typeface="+mj-cs"/>
              </a:endParaRPr>
            </a:p>
          </p:txBody>
        </p:sp>
        <p:sp>
          <p:nvSpPr>
            <p:cNvPr id="78" name="TextBox 15"/>
            <p:cNvSpPr txBox="1"/>
            <p:nvPr/>
          </p:nvSpPr>
          <p:spPr>
            <a:xfrm>
              <a:off x="1497747" y="1477068"/>
              <a:ext cx="4086729" cy="409365"/>
            </a:xfrm>
            <a:prstGeom prst="rect">
              <a:avLst/>
            </a:prstGeom>
            <a:noFill/>
          </p:spPr>
          <p:txBody>
            <a:bodyPr wrap="square" lIns="51435" tIns="25718" rIns="51435" bIns="25718" rtlCol="0" anchor="ctr">
              <a:spAutoFit/>
            </a:bodyPr>
            <a:lstStyle/>
            <a:p>
              <a:pPr algn="ctr"/>
              <a:r>
                <a:rPr lang="ar-SA" sz="32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2)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200" b="1" dirty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⦠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</a:t>
              </a:r>
              <a:r>
                <a:rPr lang="ar-SA" sz="3200" b="1" dirty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ب 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= </a:t>
              </a:r>
              <a:r>
                <a:rPr lang="ar-SA" sz="3200" b="1" dirty="0" smtClean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⦠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ص</a:t>
              </a:r>
              <a:endParaRPr lang="ar-SA" sz="3200" b="1" dirty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endParaRPr>
            </a:p>
          </p:txBody>
        </p:sp>
      </p:grpSp>
      <p:grpSp>
        <p:nvGrpSpPr>
          <p:cNvPr id="80" name="مجموعة 79"/>
          <p:cNvGrpSpPr/>
          <p:nvPr/>
        </p:nvGrpSpPr>
        <p:grpSpPr>
          <a:xfrm>
            <a:off x="471834" y="5157192"/>
            <a:ext cx="2653300" cy="701709"/>
            <a:chOff x="1542083" y="1406302"/>
            <a:chExt cx="4086729" cy="527673"/>
          </a:xfrm>
        </p:grpSpPr>
        <p:sp>
          <p:nvSpPr>
            <p:cNvPr id="83" name="مستطيل مستدير الزوايا 82"/>
            <p:cNvSpPr/>
            <p:nvPr/>
          </p:nvSpPr>
          <p:spPr>
            <a:xfrm>
              <a:off x="1585514" y="1406302"/>
              <a:ext cx="3887293" cy="527673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b="1" dirty="0">
                <a:cs typeface="+mj-cs"/>
              </a:endParaRPr>
            </a:p>
          </p:txBody>
        </p:sp>
        <p:sp>
          <p:nvSpPr>
            <p:cNvPr id="84" name="TextBox 15"/>
            <p:cNvSpPr txBox="1"/>
            <p:nvPr/>
          </p:nvSpPr>
          <p:spPr>
            <a:xfrm>
              <a:off x="1542083" y="1477068"/>
              <a:ext cx="4086729" cy="409365"/>
            </a:xfrm>
            <a:prstGeom prst="rect">
              <a:avLst/>
            </a:prstGeom>
            <a:noFill/>
          </p:spPr>
          <p:txBody>
            <a:bodyPr wrap="square" lIns="51435" tIns="25718" rIns="51435" bIns="25718" rtlCol="0" anchor="ctr">
              <a:spAutoFit/>
            </a:bodyPr>
            <a:lstStyle/>
            <a:p>
              <a:pPr algn="ctr"/>
              <a:r>
                <a:rPr lang="ar-SA" sz="3200" b="1" dirty="0" smtClean="0">
                  <a:solidFill>
                    <a:srgbClr val="FF0000"/>
                  </a:solidFill>
                  <a:latin typeface="Hacen Egypt" pitchFamily="2" charset="-78"/>
                  <a:cs typeface="+mj-cs"/>
                  <a:sym typeface="Aramath"/>
                </a:rPr>
                <a:t>3)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 </a:t>
              </a:r>
              <a:r>
                <a:rPr lang="ar-SA" sz="3200" b="1" dirty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⦠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</a:t>
              </a:r>
              <a:r>
                <a:rPr lang="ar-SA" sz="3200" b="1" dirty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ج = </a:t>
              </a:r>
              <a:r>
                <a:rPr lang="ar-SA" sz="3200" b="1" dirty="0" smtClean="0">
                  <a:solidFill>
                    <a:srgbClr val="0000CC"/>
                  </a:solidFill>
                  <a:latin typeface="Cambria Math"/>
                  <a:ea typeface="Cambria Math"/>
                  <a:sym typeface="Aramath"/>
                </a:rPr>
                <a:t>⦠</a:t>
              </a:r>
              <a:r>
                <a:rPr lang="ar-SA" sz="3200" b="1" dirty="0" smtClean="0">
                  <a:latin typeface="رموز الرياضيات العربية"/>
                  <a:cs typeface="+mj-cs"/>
                  <a:sym typeface="Aramath"/>
                </a:rPr>
                <a:t> </a:t>
              </a:r>
              <a:r>
                <a:rPr lang="ar-SA" sz="3200" b="1" dirty="0" smtClean="0">
                  <a:solidFill>
                    <a:srgbClr val="0000CC"/>
                  </a:solidFill>
                  <a:latin typeface="Hacen Egypt" pitchFamily="2" charset="-78"/>
                  <a:cs typeface="+mj-cs"/>
                  <a:sym typeface="Aramath"/>
                </a:rPr>
                <a:t> ع</a:t>
              </a:r>
              <a:endParaRPr lang="ar-SA" sz="3200" b="1" dirty="0">
                <a:solidFill>
                  <a:srgbClr val="0000CC"/>
                </a:solidFill>
                <a:latin typeface="Hacen Egypt" pitchFamily="2" charset="-78"/>
                <a:cs typeface="+mj-cs"/>
                <a:sym typeface="Aramath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66466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0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</TotalTime>
  <Words>735</Words>
  <PresentationFormat>عرض على الشاشة (3:4)‏</PresentationFormat>
  <Paragraphs>180</Paragraphs>
  <Slides>17</Slides>
  <Notes>2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9" baseType="lpstr">
      <vt:lpstr>نسق Office</vt:lpstr>
      <vt:lpstr>Equation</vt:lpstr>
      <vt:lpstr>تشابه المثلثات</vt:lpstr>
      <vt:lpstr>الاهداف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مع تمنياتنا لكم بالتوفيق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رياضيات درس تشابه المثلثات للصف الثامن الفصل الأول</dc:title>
  <dc:subject>عرض بوربوينت شرح درس تشابه المثلثات في الرياضيات للصف الثامن الأساسي الفصل الأول للأستاذ ايمن الصالحي.</dc:subject>
  <dc:creator>الملتقى التربوي</dc:creator>
  <cp:keywords>رياضيات; عرض بوربوينت; الفصل الأول; اختبار الفترة الاولى; الملتقى التربوي; الصف الثامن</cp:keywords>
  <dc:description>بوربوينت رياضيات درس تشابه المثلثات للصف الثامن الفصل الأول_x000d_
عرض بوربوينت شرح درس تشابه المثلثات في الرياضيات للصف الثامن الأساسي الفصل الأول للأستاذ ايمن الصالحي._x000d_
_x000d_
- أن يتعرف مفهوم تشابه المثلثات._x000d_
- أن يستنتج الطالب حالات تشابه المثلثات._x000d_
- أن يوظف تشابه المثلثات في حل تمارين ومسائل منتمية.</dc:description>
  <cp:lastModifiedBy>الملتقى التربوي</cp:lastModifiedBy>
  <cp:revision>2</cp:revision>
  <dcterms:created xsi:type="dcterms:W3CDTF">2021-01-01T10:44:21Z</dcterms:created>
  <dcterms:modified xsi:type="dcterms:W3CDTF">2021-01-02T00:05:26Z</dcterms:modified>
  <cp:category>رياضيات;الفصل الدراسي الأول;عرض بوربوينت;الملتقى التربوي;الصف الثامن</cp:category>
</cp:coreProperties>
</file>