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044" r:id="rId1"/>
    <p:sldMasterId id="2147484140" r:id="rId2"/>
    <p:sldMasterId id="2147484152" r:id="rId3"/>
  </p:sldMasterIdLst>
  <p:sldIdLst>
    <p:sldId id="256" r:id="rId4"/>
    <p:sldId id="257" r:id="rId5"/>
    <p:sldId id="258" r:id="rId6"/>
    <p:sldId id="259" r:id="rId7"/>
    <p:sldId id="270" r:id="rId8"/>
    <p:sldId id="261" r:id="rId9"/>
    <p:sldId id="271" r:id="rId10"/>
    <p:sldId id="263" r:id="rId11"/>
    <p:sldId id="264" r:id="rId12"/>
    <p:sldId id="265" r:id="rId13"/>
    <p:sldId id="266" r:id="rId14"/>
    <p:sldId id="272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عنوان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5" name="عنوان فرعي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1" name="عنصر نائب للتاريخ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مستطيل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12" name="عنصر نائب لرقم الشريحة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 dirty="0"/>
          </a:p>
        </p:txBody>
      </p:sp>
      <p:sp>
        <p:nvSpPr>
          <p:cNvPr id="16" name="عنصر نائب للنص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5" name="عنصر نائب للنص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مستطيل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ar-SA" dirty="0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7" name="مستطيل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مستطيل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عنصر نائب للصورة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عنصر نائب للعنوان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1" name="عنصر نائب للنص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7" name="عنصر نائب للتاريخ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786603-5B0F-452A-B7A2-01EA7C724CE7}" type="datetimeFigureOut">
              <a:rPr lang="ar-SA" smtClean="0"/>
              <a:pPr/>
              <a:t>17/05/1442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7" name="مستطيل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F28D065-29B8-4775-A06E-9AAE07000F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9&amp;semester=1&amp;subject=9&amp;type=2&amp;submit=subm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9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9&amp;semester=1&amp;subject=9&amp;type=2&amp;submit=submit" TargetMode="Externa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wepal.net/library/?app=content.list&amp;level=9&amp;semester=1&amp;subject=9&amp;type=2&amp;submit=submit" TargetMode="Externa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9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9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9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071934" y="1071546"/>
            <a:ext cx="4248144" cy="92869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ar-SA" sz="4800" dirty="0" smtClean="0">
                <a:latin typeface="Arial" pitchFamily="34" charset="0"/>
                <a:cs typeface="Arial" pitchFamily="34" charset="0"/>
              </a:rPr>
              <a:t>بسم الله الرحمن الرحيم </a:t>
            </a:r>
            <a:endParaRPr lang="ar-SA" sz="4800" dirty="0">
              <a:latin typeface="Arial" pitchFamily="34" charset="0"/>
              <a:cs typeface="Arial" pitchFamily="34" charset="0"/>
              <a:hlinkClick r:id="rId2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14678" y="3000372"/>
            <a:ext cx="5114778" cy="1101248"/>
          </a:xfrm>
        </p:spPr>
        <p:txBody>
          <a:bodyPr>
            <a:normAutofit fontScale="92500" lnSpcReduction="10000"/>
          </a:bodyPr>
          <a:lstStyle/>
          <a:p>
            <a:pPr algn="ctr"/>
            <a:endParaRPr lang="ar-SA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ar-SA" sz="54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اللقطة والعارية </a:t>
            </a:r>
            <a:endParaRPr lang="ar-SA" sz="5400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2">
            <a:hlinkClick r:id="rId2"/>
          </p:cNvPr>
          <p:cNvSpPr txBox="1"/>
          <p:nvPr/>
        </p:nvSpPr>
        <p:spPr>
          <a:xfrm>
            <a:off x="1000100" y="6673334"/>
            <a:ext cx="1701107" cy="18466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600" dirty="0" smtClean="0">
                <a:hlinkClick r:id="rId2"/>
              </a:rPr>
              <a:t>امتحانات التربية الإسلامية والتلاوة للصف التاسع الفصل الأول</a:t>
            </a:r>
            <a:endParaRPr lang="ar-SA" sz="600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ar-SA" sz="3600" b="1" dirty="0" smtClean="0"/>
              <a:t>شروط العارية : -</a:t>
            </a:r>
            <a:endParaRPr lang="ar-SA" sz="36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357298"/>
            <a:ext cx="8143900" cy="550070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ar-SA" sz="3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ar-SA" sz="3600" dirty="0" smtClean="0">
                <a:latin typeface="Arial" pitchFamily="34" charset="0"/>
                <a:cs typeface="Arial" pitchFamily="34" charset="0"/>
              </a:rPr>
              <a:t>العارية عقد كسائر العقود ، لا بد له من شروط حتى يكون صحيحاً ، ومن هذه الشروط : - </a:t>
            </a:r>
          </a:p>
          <a:p>
            <a:pPr>
              <a:buNone/>
            </a:pPr>
            <a:endParaRPr lang="ar-SA" sz="3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ar-SA" sz="3600" dirty="0" smtClean="0">
                <a:latin typeface="Arial" pitchFamily="34" charset="0"/>
                <a:cs typeface="Arial" pitchFamily="34" charset="0"/>
              </a:rPr>
              <a:t>1- أن يكون المعير أهلا للتصرف بالعارية.</a:t>
            </a:r>
          </a:p>
          <a:p>
            <a:pPr>
              <a:buNone/>
            </a:pPr>
            <a:r>
              <a:rPr lang="ar-SA" sz="3600" dirty="0" smtClean="0">
                <a:latin typeface="Arial" pitchFamily="34" charset="0"/>
                <a:cs typeface="Arial" pitchFamily="34" charset="0"/>
              </a:rPr>
              <a:t>2- أن تكون العارية منتفعا بها مع بقائها.</a:t>
            </a:r>
          </a:p>
          <a:p>
            <a:pPr>
              <a:buNone/>
            </a:pPr>
            <a:r>
              <a:rPr lang="ar-SA" sz="3600" dirty="0" smtClean="0">
                <a:latin typeface="Arial" pitchFamily="34" charset="0"/>
                <a:cs typeface="Arial" pitchFamily="34" charset="0"/>
              </a:rPr>
              <a:t>3- أن يكون الانتفاع بالعارية مباحا. </a:t>
            </a:r>
            <a:endParaRPr lang="ar-S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2">
            <a:hlinkClick r:id="rId2"/>
          </p:cNvPr>
          <p:cNvSpPr txBox="1"/>
          <p:nvPr/>
        </p:nvSpPr>
        <p:spPr>
          <a:xfrm>
            <a:off x="428596" y="6572272"/>
            <a:ext cx="1701107" cy="18466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600" dirty="0" smtClean="0">
                <a:hlinkClick r:id="rId2"/>
              </a:rPr>
              <a:t>امتحانات التربية الإسلامية والتلاوة للصف التاسع الفصل الأول</a:t>
            </a:r>
            <a:endParaRPr lang="ar-SA" sz="600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6477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SA" b="1" dirty="0" smtClean="0"/>
              <a:t>ضمان العارية  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buNone/>
            </a:pPr>
            <a:endParaRPr lang="ar-SA" sz="2800" dirty="0" smtClean="0"/>
          </a:p>
          <a:p>
            <a:pPr>
              <a:buNone/>
            </a:pPr>
            <a:r>
              <a:rPr lang="ar-SA" sz="2800" dirty="0" smtClean="0"/>
              <a:t>** </a:t>
            </a:r>
            <a:r>
              <a:rPr lang="ar-SA" sz="3200" dirty="0" smtClean="0"/>
              <a:t>إذا تلفت العارية بالتعدي أو التقصير من المستعير ، فإنه يضمنها  </a:t>
            </a:r>
            <a:r>
              <a:rPr lang="ar-SA" sz="3200" u="sng" dirty="0" smtClean="0">
                <a:solidFill>
                  <a:srgbClr val="C00000"/>
                </a:solidFill>
              </a:rPr>
              <a:t>ويكون الضمان</a:t>
            </a:r>
            <a:r>
              <a:rPr lang="ar-SA" sz="3200" dirty="0" smtClean="0">
                <a:solidFill>
                  <a:srgbClr val="FF0000"/>
                </a:solidFill>
              </a:rPr>
              <a:t>  </a:t>
            </a:r>
            <a:r>
              <a:rPr lang="ar-SA" sz="3200" dirty="0" smtClean="0"/>
              <a:t>بمثلها أو بقيمتها يوم التلف ، أو إصلاح التلف.</a:t>
            </a:r>
          </a:p>
          <a:p>
            <a:pPr>
              <a:buNone/>
            </a:pPr>
            <a:endParaRPr lang="ar-SA" sz="3200" dirty="0" smtClean="0"/>
          </a:p>
          <a:p>
            <a:pPr>
              <a:buNone/>
            </a:pPr>
            <a:r>
              <a:rPr lang="ar-SA" sz="3200" dirty="0" smtClean="0"/>
              <a:t>** وإن تلفت باستعمال مأذون فيه ، كاللبس والركوب المعتاد لم يضمن شيئًا.</a:t>
            </a:r>
          </a:p>
          <a:p>
            <a:pPr>
              <a:buNone/>
            </a:pPr>
            <a:endParaRPr lang="ar-SA" sz="3200" dirty="0" smtClean="0"/>
          </a:p>
          <a:p>
            <a:pPr>
              <a:buNone/>
            </a:pPr>
            <a:r>
              <a:rPr lang="ar-SA" sz="3200" dirty="0" smtClean="0"/>
              <a:t> - ومن صور التعدي ، استعمالها فيما لا تستعمل فيه عادة , وكذلك عدم ردها إلى صاحبها حين يطلبها. </a:t>
            </a:r>
          </a:p>
        </p:txBody>
      </p:sp>
      <p:sp>
        <p:nvSpPr>
          <p:cNvPr id="4" name="مربع نص 2">
            <a:hlinkClick r:id="rId2"/>
          </p:cNvPr>
          <p:cNvSpPr txBox="1"/>
          <p:nvPr/>
        </p:nvSpPr>
        <p:spPr>
          <a:xfrm>
            <a:off x="0" y="6572272"/>
            <a:ext cx="1701107" cy="18466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600" dirty="0" smtClean="0">
                <a:hlinkClick r:id="rId2"/>
              </a:rPr>
              <a:t>امتحانات التربية الإسلامية والتلاوة للصف التاسع الفصل الأول</a:t>
            </a:r>
            <a:endParaRPr lang="ar-SA" sz="600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612648" y="500042"/>
            <a:ext cx="8153400" cy="5595958"/>
          </a:xfrm>
        </p:spPr>
        <p:txBody>
          <a:bodyPr/>
          <a:lstStyle/>
          <a:p>
            <a:endParaRPr lang="ar-SA" dirty="0" smtClean="0">
              <a:latin typeface="Arial" pitchFamily="34" charset="0"/>
              <a:cs typeface="Arial" pitchFamily="34" charset="0"/>
            </a:endParaRPr>
          </a:p>
          <a:p>
            <a:endParaRPr lang="ar-SA" dirty="0" smtClean="0">
              <a:latin typeface="Arial" pitchFamily="34" charset="0"/>
              <a:cs typeface="Arial" pitchFamily="34" charset="0"/>
            </a:endParaRPr>
          </a:p>
          <a:p>
            <a:endParaRPr lang="ar-SA" dirty="0" smtClean="0">
              <a:latin typeface="Arial" pitchFamily="34" charset="0"/>
              <a:cs typeface="Arial" pitchFamily="34" charset="0"/>
            </a:endParaRPr>
          </a:p>
          <a:p>
            <a:endParaRPr lang="ar-SA" dirty="0" smtClean="0">
              <a:latin typeface="Arial" pitchFamily="34" charset="0"/>
              <a:cs typeface="Arial" pitchFamily="34" charset="0"/>
            </a:endParaRPr>
          </a:p>
          <a:p>
            <a:endParaRPr lang="ar-SA" dirty="0" smtClean="0">
              <a:latin typeface="Arial" pitchFamily="34" charset="0"/>
              <a:cs typeface="Arial" pitchFamily="34" charset="0"/>
            </a:endParaRPr>
          </a:p>
          <a:p>
            <a:endParaRPr lang="ar-SA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SA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اعداد معلمة التربية الاسلامية للصف التاسع</a:t>
            </a:r>
          </a:p>
          <a:p>
            <a:pPr algn="ctr"/>
            <a:r>
              <a:rPr lang="ar-SA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عديله صباح</a:t>
            </a:r>
          </a:p>
          <a:p>
            <a:pPr algn="ctr"/>
            <a:r>
              <a:rPr lang="ar-SA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مدرسة بنات زيتا الثانوية</a:t>
            </a:r>
            <a:endParaRPr lang="ar-SA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صورة 3" descr="images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285728"/>
            <a:ext cx="7786742" cy="3071834"/>
          </a:xfrm>
          <a:prstGeom prst="rect">
            <a:avLst/>
          </a:prstGeom>
        </p:spPr>
      </p:pic>
      <p:sp>
        <p:nvSpPr>
          <p:cNvPr id="5" name="مربع نص 2">
            <a:hlinkClick r:id="rId2"/>
          </p:cNvPr>
          <p:cNvSpPr txBox="1"/>
          <p:nvPr/>
        </p:nvSpPr>
        <p:spPr>
          <a:xfrm>
            <a:off x="0" y="6572272"/>
            <a:ext cx="1701107" cy="18466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600" dirty="0" smtClean="0">
                <a:hlinkClick r:id="rId2"/>
              </a:rPr>
              <a:t>امتحانات التربية الإسلامية والتلاوة للصف التاسع الفصل الأول</a:t>
            </a:r>
            <a:endParaRPr lang="ar-SA" sz="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1736" y="428604"/>
            <a:ext cx="4595794" cy="714380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ar-SA" sz="4000" dirty="0" smtClean="0"/>
              <a:t>أهداف الدرس :- </a:t>
            </a:r>
            <a:endParaRPr lang="ar-SA" sz="40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609416"/>
            <a:ext cx="8143900" cy="5248584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ar-SA" dirty="0" smtClean="0"/>
              <a:t>أن يعرف معنى اللقطة </a:t>
            </a:r>
            <a:r>
              <a:rPr lang="ar-SA" dirty="0" smtClean="0"/>
              <a:t>والعارية.</a:t>
            </a:r>
            <a:endParaRPr lang="ar-SA" dirty="0" smtClean="0"/>
          </a:p>
          <a:p>
            <a:r>
              <a:rPr lang="ar-SA" dirty="0" smtClean="0"/>
              <a:t>أن يبين حكم </a:t>
            </a:r>
            <a:r>
              <a:rPr lang="ar-SA" dirty="0" smtClean="0"/>
              <a:t>الالتقاط.</a:t>
            </a:r>
            <a:endParaRPr lang="ar-SA" dirty="0" smtClean="0"/>
          </a:p>
          <a:p>
            <a:r>
              <a:rPr lang="ar-SA" dirty="0" smtClean="0"/>
              <a:t>أن يستنتج الحكمة من </a:t>
            </a:r>
            <a:r>
              <a:rPr lang="ar-SA" dirty="0" smtClean="0"/>
              <a:t>مشروعيتها.</a:t>
            </a:r>
            <a:endParaRPr lang="ar-SA" dirty="0" smtClean="0"/>
          </a:p>
          <a:p>
            <a:r>
              <a:rPr lang="ar-SA" dirty="0" smtClean="0"/>
              <a:t>أن يتعرف إلى بعض أحكام </a:t>
            </a:r>
            <a:r>
              <a:rPr lang="ar-SA" dirty="0" smtClean="0"/>
              <a:t>اللقطة.</a:t>
            </a:r>
            <a:endParaRPr lang="ar-SA" dirty="0" smtClean="0"/>
          </a:p>
          <a:p>
            <a:r>
              <a:rPr lang="ar-SA" dirty="0" smtClean="0"/>
              <a:t>أن يوضح حكم </a:t>
            </a:r>
            <a:r>
              <a:rPr lang="ar-SA" dirty="0" smtClean="0"/>
              <a:t>العارية.</a:t>
            </a:r>
            <a:endParaRPr lang="ar-SA" dirty="0" smtClean="0"/>
          </a:p>
          <a:p>
            <a:r>
              <a:rPr lang="ar-SA" dirty="0" smtClean="0"/>
              <a:t>أن يعدد شروط </a:t>
            </a:r>
            <a:r>
              <a:rPr lang="ar-SA" dirty="0" smtClean="0"/>
              <a:t>العارية.</a:t>
            </a:r>
            <a:endParaRPr lang="ar-SA" dirty="0" smtClean="0"/>
          </a:p>
          <a:p>
            <a:r>
              <a:rPr lang="ar-SA" dirty="0" smtClean="0"/>
              <a:t>أن يتعرف إلى بعض </a:t>
            </a:r>
            <a:r>
              <a:rPr lang="ar-SA" smtClean="0"/>
              <a:t>أحكام </a:t>
            </a:r>
            <a:r>
              <a:rPr lang="ar-SA" smtClean="0"/>
              <a:t>العارية.</a:t>
            </a:r>
            <a:endParaRPr lang="ar-SA" dirty="0" smtClean="0"/>
          </a:p>
        </p:txBody>
      </p:sp>
      <p:sp>
        <p:nvSpPr>
          <p:cNvPr id="4" name="مربع نص 2">
            <a:hlinkClick r:id="rId2"/>
          </p:cNvPr>
          <p:cNvSpPr txBox="1"/>
          <p:nvPr/>
        </p:nvSpPr>
        <p:spPr>
          <a:xfrm>
            <a:off x="2714612" y="500042"/>
            <a:ext cx="1758815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2"/>
              </a:rPr>
              <a:t>امتحانات التربية الإسلامية والتلاوة للصف التاسع الفصل الأول</a:t>
            </a:r>
            <a:endParaRPr lang="ar-SA" sz="5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ar-SA" sz="4800" b="1" dirty="0" smtClean="0"/>
              <a:t>مفهوم اللقطة وحكمها :- </a:t>
            </a:r>
            <a:endParaRPr lang="ar-SA" sz="4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/>
          <a:lstStyle/>
          <a:p>
            <a:pPr>
              <a:buNone/>
            </a:pPr>
            <a:r>
              <a:rPr lang="ar-SA" dirty="0" smtClean="0"/>
              <a:t>من مقاصد الإسلام الحفاظ على أموال الناس وممتلكاتهم من التلف والضياع. </a:t>
            </a:r>
          </a:p>
          <a:p>
            <a:pPr>
              <a:buNone/>
            </a:pPr>
            <a:r>
              <a:rPr lang="ar-SA" dirty="0" smtClean="0"/>
              <a:t>واللقطة هي : المال الضائع ، ولا يعرف صاحبه ، ويلتقط غيره</a:t>
            </a:r>
          </a:p>
          <a:p>
            <a:pPr>
              <a:buNone/>
            </a:pPr>
            <a:r>
              <a:rPr lang="ar-SA" dirty="0" smtClean="0"/>
              <a:t>وحكم اللقطة أنها مستحبة ، فمن التقطها يجب عليه أن يحتفظ بها ليردها إلى صاحبها ، قال تعالى : (وتعاونوا على البر والتقوى) وأما إذا كان قصده أن يلتقطها لنفسه ، فهذا حرام. </a:t>
            </a:r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857232"/>
            <a:ext cx="8143900" cy="60580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ar-SA" sz="3200" b="1" dirty="0" smtClean="0"/>
              <a:t>الحكمة من مشروعية اللقطة : </a:t>
            </a:r>
            <a:endParaRPr lang="ar-SA" sz="32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609416"/>
            <a:ext cx="8143900" cy="5248584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sz="4000" dirty="0" smtClean="0"/>
              <a:t>أخذ اللقطة يحفظها من التلف والضياع، ويحفظها من أن تقع في يدي من لا يردها، كما أنه يسهل على صاحبها العثور عليها. </a:t>
            </a:r>
            <a:endParaRPr lang="ar-SA" sz="4000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142984"/>
            <a:ext cx="8143900" cy="571501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buNone/>
            </a:pPr>
            <a:endParaRPr lang="ar-SA" sz="2400" dirty="0" smtClean="0"/>
          </a:p>
          <a:p>
            <a:pPr>
              <a:buNone/>
            </a:pPr>
            <a:r>
              <a:rPr lang="ar-SA" sz="2400" dirty="0" smtClean="0"/>
              <a:t>1- على الملتقط أن يتعرف إلى اللقطة ؛ حتى يعرف </a:t>
            </a:r>
            <a:r>
              <a:rPr lang="ar-SA" sz="2400" i="1" dirty="0" smtClean="0"/>
              <a:t>صدق</a:t>
            </a:r>
            <a:r>
              <a:rPr lang="ar-SA" sz="2400" dirty="0" smtClean="0"/>
              <a:t> واصفها إذا وصفها ، ولئلا تختلط بماله . وعليه أن يعرفها لمدة سنة , وأن يشهد عليها حين يلتقطها. </a:t>
            </a:r>
          </a:p>
          <a:p>
            <a:pPr>
              <a:buNone/>
            </a:pPr>
            <a:endParaRPr lang="ar-SA" sz="2400" dirty="0" smtClean="0"/>
          </a:p>
          <a:p>
            <a:pPr>
              <a:buNone/>
            </a:pPr>
            <a:r>
              <a:rPr lang="ar-SA" sz="2400" dirty="0" smtClean="0"/>
              <a:t>2- إذا كانت اللقطة شيئا يسيرا , أو مما يسرع إليه الفساد ، ينتفع بها الملتقط , سواء أكان غنيا أم فقيرا ويعطي قيمتها لصاحبها إذا طلبها. </a:t>
            </a:r>
          </a:p>
          <a:p>
            <a:pPr>
              <a:buNone/>
            </a:pPr>
            <a:endParaRPr lang="ar-SA" sz="2400" dirty="0" smtClean="0"/>
          </a:p>
          <a:p>
            <a:pPr>
              <a:buNone/>
            </a:pPr>
            <a:r>
              <a:rPr lang="ar-SA" sz="2400" dirty="0" smtClean="0"/>
              <a:t>3- إذا كانت اللقطة شيئا ثمينا يعرفها الملتقط في مجامع الناس سنة ، ثم يجوز له أن ينتفع بها , وإن جاء صاحبها بعد ذلك رد مثلها إليها ، أو رد قيمتها قال ( صلى الله عليه وسلم ) : ( ثم عرفها ستة ).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2195736" y="260648"/>
            <a:ext cx="5590974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4400" b="1" i="1" dirty="0" smtClean="0"/>
              <a:t>ما أحكام اللقطة :</a:t>
            </a:r>
            <a:endParaRPr lang="ar-SA" sz="4400" b="1" i="1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214422"/>
            <a:ext cx="8143900" cy="5643578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ar-SA" sz="3200" dirty="0" smtClean="0"/>
          </a:p>
          <a:p>
            <a:pPr>
              <a:buNone/>
            </a:pPr>
            <a:r>
              <a:rPr lang="ar-SA" sz="3200" dirty="0" smtClean="0"/>
              <a:t>4- إذا قصر الملتقط في حفظ اللقطة , أو تعدي عليها , فإنه يضمنها . </a:t>
            </a:r>
          </a:p>
          <a:p>
            <a:pPr>
              <a:buNone/>
            </a:pPr>
            <a:endParaRPr lang="ar-SA" sz="3200" dirty="0" smtClean="0"/>
          </a:p>
          <a:p>
            <a:pPr>
              <a:buNone/>
            </a:pPr>
            <a:r>
              <a:rPr lang="ar-SA" sz="3200" dirty="0" smtClean="0"/>
              <a:t>5- إذا احتاجت اللقطة إلى نفقة , فإنها تكون على صاحبها . </a:t>
            </a:r>
          </a:p>
          <a:p>
            <a:pPr>
              <a:buNone/>
            </a:pPr>
            <a:endParaRPr lang="ar-SA" sz="3200" dirty="0" smtClean="0"/>
          </a:p>
          <a:p>
            <a:pPr>
              <a:buNone/>
            </a:pPr>
            <a:r>
              <a:rPr lang="ar-SA" sz="3200" dirty="0" smtClean="0"/>
              <a:t>6- لا يجوز إنشاد اللقطة في المسجد , ولا التعريف بها فيه . </a:t>
            </a:r>
            <a:endParaRPr lang="ar-SA" sz="32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2195736" y="230667"/>
            <a:ext cx="5590974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4400" b="1" i="1" dirty="0" smtClean="0"/>
              <a:t>ما أحكام اللقطة :</a:t>
            </a:r>
            <a:endParaRPr lang="ar-SA" sz="4400" b="1" i="1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ar-SA" sz="54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العارية :- </a:t>
            </a:r>
            <a:endParaRPr lang="ar-SA" sz="54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609416"/>
            <a:ext cx="8143900" cy="524858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SA" sz="4400" dirty="0" smtClean="0">
                <a:latin typeface="Arial" pitchFamily="34" charset="0"/>
                <a:cs typeface="Arial" pitchFamily="34" charset="0"/>
              </a:rPr>
              <a:t>حث الإسلام المؤمنين على التعاون فيما بينهم , ومساعدة بعضهم بعضا في قضاء حوائجهم ، قال (صلى الله عليه وسلم) </a:t>
            </a:r>
            <a:r>
              <a:rPr lang="ar-SA" sz="4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: (</a:t>
            </a:r>
            <a:r>
              <a:rPr lang="ar-SA" sz="4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والله في عون العبد ما كان العبد في عون أخيه </a:t>
            </a:r>
            <a:r>
              <a:rPr lang="ar-SA" sz="4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) . </a:t>
            </a:r>
            <a:endParaRPr lang="ar-SA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571480"/>
            <a:ext cx="8143900" cy="647720"/>
          </a:xfr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  <a:softEdge rad="317500"/>
          </a:effectLst>
        </p:spPr>
        <p:txBody>
          <a:bodyPr>
            <a:normAutofit/>
          </a:bodyPr>
          <a:lstStyle/>
          <a:p>
            <a:pPr algn="ctr"/>
            <a:r>
              <a:rPr lang="ar-SA" sz="4000" b="1" dirty="0" smtClean="0"/>
              <a:t>تعريف العارية وحكمها :- </a:t>
            </a:r>
            <a:endParaRPr lang="ar-SA" sz="4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609416"/>
            <a:ext cx="8143900" cy="524858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ar-SA" sz="2800" dirty="0" smtClean="0"/>
          </a:p>
          <a:p>
            <a:pPr>
              <a:buNone/>
            </a:pPr>
            <a:r>
              <a:rPr lang="ar-SA" sz="2800" dirty="0" smtClean="0"/>
              <a:t>العارية هي أن يعطي الإنسان ما يحتاجه غيره ؛ لينتفع به ، ثم يرده إليه دون مقابل . </a:t>
            </a:r>
          </a:p>
          <a:p>
            <a:pPr>
              <a:buNone/>
            </a:pPr>
            <a:endParaRPr lang="ar-SA" sz="2800" dirty="0" smtClean="0"/>
          </a:p>
          <a:p>
            <a:pPr>
              <a:buNone/>
            </a:pPr>
            <a:r>
              <a:rPr lang="ar-SA" sz="2800" dirty="0" smtClean="0"/>
              <a:t>وأداء العارية مندوب ؛ لأنها تساعد الناس في قضاء حوائجهم ، وتحقق مبدأ التعاون بين الناس , وقد ذم الله تعالى الذين يمنعون العارية ، فقال جل شأنه : </a:t>
            </a:r>
            <a:r>
              <a:rPr lang="ar-SA" sz="2800" dirty="0" smtClean="0">
                <a:solidFill>
                  <a:srgbClr val="00B050"/>
                </a:solidFill>
              </a:rPr>
              <a:t>( ويمنعون الماعون ) </a:t>
            </a:r>
            <a:endParaRPr lang="ar-SA" sz="2800" dirty="0">
              <a:solidFill>
                <a:srgbClr val="00B050"/>
              </a:solidFill>
            </a:endParaRPr>
          </a:p>
        </p:txBody>
      </p:sp>
      <p:sp>
        <p:nvSpPr>
          <p:cNvPr id="4" name="مربع نص 2">
            <a:hlinkClick r:id="rId2"/>
          </p:cNvPr>
          <p:cNvSpPr txBox="1"/>
          <p:nvPr/>
        </p:nvSpPr>
        <p:spPr>
          <a:xfrm>
            <a:off x="0" y="6688723"/>
            <a:ext cx="1758815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2"/>
              </a:rPr>
              <a:t>امتحانات التربية الإسلامية والتلاوة للصف التاسع الفصل الأول</a:t>
            </a:r>
            <a:endParaRPr lang="ar-SA" sz="5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785794"/>
            <a:ext cx="8143900" cy="631844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ar-SA" dirty="0" smtClean="0"/>
              <a:t>من أحكام العارية :-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32" y="1643050"/>
            <a:ext cx="8143932" cy="521495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dirty="0" smtClean="0"/>
              <a:t>1</a:t>
            </a:r>
            <a:r>
              <a:rPr lang="ar-SA" sz="2400" dirty="0" smtClean="0"/>
              <a:t>- تجوز إعارة كل عين ينتفع بها منفعة مباحة مع بقائها ، كالدور , والعقار ، والدواب ، وأدوات العمل ، والثياب والحلي ؛ للزينة . </a:t>
            </a:r>
          </a:p>
          <a:p>
            <a:pPr>
              <a:buNone/>
            </a:pPr>
            <a:endParaRPr lang="ar-SA" sz="2400" dirty="0" smtClean="0"/>
          </a:p>
          <a:p>
            <a:pPr>
              <a:buNone/>
            </a:pPr>
            <a:r>
              <a:rPr lang="ar-SA" sz="2400" dirty="0" smtClean="0"/>
              <a:t>2- يجوز للمعيار أن يرجع في إعارته متى شاء ، وتبقى العارية في يد المستعير بأجر المثل إن حصل ضرر للمستعير ، كمن استعار خشبا للبناء ، فطالبه المعير بالخشب قبل انتهاء العمل . </a:t>
            </a:r>
          </a:p>
          <a:p>
            <a:pPr>
              <a:buNone/>
            </a:pPr>
            <a:endParaRPr lang="ar-SA" sz="2400" dirty="0" smtClean="0"/>
          </a:p>
          <a:p>
            <a:pPr>
              <a:buNone/>
            </a:pPr>
            <a:r>
              <a:rPr lang="ar-SA" sz="2400" dirty="0" smtClean="0"/>
              <a:t>3- نفقة العارية وردها على المستعير ، ويردها إلى الموضوع الذي أخذها منه ، إلا أن يتفقا على ردها إلى مكان غيره . </a:t>
            </a:r>
          </a:p>
          <a:p>
            <a:pPr>
              <a:buNone/>
            </a:pPr>
            <a:endParaRPr lang="ar-SA" dirty="0"/>
          </a:p>
        </p:txBody>
      </p:sp>
      <p:sp>
        <p:nvSpPr>
          <p:cNvPr id="4" name="مربع نص 2">
            <a:hlinkClick r:id="rId2"/>
          </p:cNvPr>
          <p:cNvSpPr txBox="1"/>
          <p:nvPr/>
        </p:nvSpPr>
        <p:spPr>
          <a:xfrm>
            <a:off x="0" y="1214422"/>
            <a:ext cx="1758815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2"/>
              </a:rPr>
              <a:t>امتحانات التربية الإسلامية والتلاوة للصف التاسع الفصل الأول</a:t>
            </a:r>
            <a:endParaRPr lang="ar-SA" sz="500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وافر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ف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واف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ألوان متوسط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ألوان متوسطة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ألوان متوسطة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226</TotalTime>
  <Words>652</Words>
  <PresentationFormat>عرض على الشاشة (3:4)‏</PresentationFormat>
  <Paragraphs>76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12</vt:i4>
      </vt:variant>
    </vt:vector>
  </HeadingPairs>
  <TitlesOfParts>
    <vt:vector size="15" baseType="lpstr">
      <vt:lpstr>1_وافر</vt:lpstr>
      <vt:lpstr>سمة Office</vt:lpstr>
      <vt:lpstr>ألوان متوسطة</vt:lpstr>
      <vt:lpstr>بسم الله الرحمن الرحيم </vt:lpstr>
      <vt:lpstr>أهداف الدرس :- </vt:lpstr>
      <vt:lpstr>مفهوم اللقطة وحكمها :- </vt:lpstr>
      <vt:lpstr>الحكمة من مشروعية اللقطة : </vt:lpstr>
      <vt:lpstr>الشريحة 5</vt:lpstr>
      <vt:lpstr>الشريحة 6</vt:lpstr>
      <vt:lpstr>العارية :- </vt:lpstr>
      <vt:lpstr>تعريف العارية وحكمها :- </vt:lpstr>
      <vt:lpstr>من أحكام العارية :- </vt:lpstr>
      <vt:lpstr>شروط العارية : -</vt:lpstr>
      <vt:lpstr>ضمان العارية  </vt:lpstr>
      <vt:lpstr>الشريحة 12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عرض وشرح درس اللقطة والعارية لمادة التربية الإسلامية الصف التاسع الأساسي الفصل الأول.</dc:title>
  <dc:subject>عرض تقديمي بوربوينت شرح اللقطة والعارية من مادة التربية الإسلامية للصف التاسع الفصل الدراسي الأول للمعلمة عديلة صباح.</dc:subject>
  <dc:creator>الملتقى التربوي</dc:creator>
  <cp:keywords>التربية الاسلامية; التلاوة والتجويد; الفصل الأول; الملتقى التربوي; الصف التاسع</cp:keywords>
  <dc:description>بوربوينت عرض وشرح درس اللقطة والعارية لمادة التربية الإسلامية الصف التاسع الأساسي الفصل الأول._x000d_
عرض تقديمي بوربوينت شرح اللقطة والعارية من مادة التربية الإسلامية للصف التاسع الفصل الدراسي الأول._x000d_
_x000d_
أهداف الدرس:_x000d_
أن يعرف معنى اللقطة والعارية._x000d_
أن يبين حكم الالتقاط._x000d_
أن يستنتج الحكمة من مشروعيتها. _x000d_
أن يتعرف إلى بعض أحكام اللقطة. _x000d_
أن يوضح حكم العارية._x000d_
أن يعدد شروط العارية._x000d_
أن يتعرف إلى بعض أحكام العارية.</dc:description>
  <cp:lastModifiedBy>الملتقى التربوي</cp:lastModifiedBy>
  <cp:revision>1</cp:revision>
  <dcterms:created xsi:type="dcterms:W3CDTF">2020-12-30T07:44:21Z</dcterms:created>
  <dcterms:modified xsi:type="dcterms:W3CDTF">2020-12-31T05:04:49Z</dcterms:modified>
  <cp:category>الفصل الدراسي الأول; الفترة الاولى; التربية الاسلامية; تلاوة وتجويد; الصف التاسع</cp:category>
</cp:coreProperties>
</file>