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68" r:id="rId1"/>
    <p:sldMasterId id="2147484347" r:id="rId2"/>
  </p:sldMasterIdLst>
  <p:notesMasterIdLst>
    <p:notesMasterId r:id="rId12"/>
  </p:notesMasterIdLst>
  <p:handoutMasterIdLst>
    <p:handoutMasterId r:id="rId13"/>
  </p:handoutMasterIdLst>
  <p:sldIdLst>
    <p:sldId id="305" r:id="rId3"/>
    <p:sldId id="304" r:id="rId4"/>
    <p:sldId id="302" r:id="rId5"/>
    <p:sldId id="298" r:id="rId6"/>
    <p:sldId id="268" r:id="rId7"/>
    <p:sldId id="296" r:id="rId8"/>
    <p:sldId id="297" r:id="rId9"/>
    <p:sldId id="300" r:id="rId10"/>
    <p:sldId id="301" r:id="rId1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  <a:srgbClr val="D60093"/>
    <a:srgbClr val="00FF00"/>
    <a:srgbClr val="FFE5E9"/>
    <a:srgbClr val="000514"/>
    <a:srgbClr val="FF66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7426" autoAdjust="0"/>
    <p:restoredTop sz="89502" autoAdjust="0"/>
  </p:normalViewPr>
  <p:slideViewPr>
    <p:cSldViewPr>
      <p:cViewPr>
        <p:scale>
          <a:sx n="93" d="100"/>
          <a:sy n="93" d="100"/>
        </p:scale>
        <p:origin x="-215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itchFamily="18" charset="0"/>
              </a:defRPr>
            </a:lvl1pPr>
          </a:lstStyle>
          <a:p>
            <a:fld id="{F42F66E7-4B46-4C58-9E00-726A409E9386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itchFamily="18" charset="0"/>
              </a:defRPr>
            </a:lvl1pPr>
          </a:lstStyle>
          <a:p>
            <a:fld id="{3E021164-A3E8-4178-91BC-AAB114840536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صر نائب لصورة الشريحة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عنصر نائب للملاحظات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A" smtClean="0"/>
          </a:p>
        </p:txBody>
      </p:sp>
      <p:sp>
        <p:nvSpPr>
          <p:cNvPr id="10244" name="عنصر نائب لرقم الشريحة 3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A6A37C-1476-4310-A202-4049F2701FC5}" type="slidenum">
              <a:rPr lang="ar-SA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433 h 1906"/>
                <a:gd name="T4" fmla="*/ 6130 w 5740"/>
                <a:gd name="T5" fmla="*/ 433 h 1906"/>
                <a:gd name="T6" fmla="*/ 61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63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F78425-0095-4143-8ECA-158BCD88643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6F8F6-AC36-4834-98F4-05357000D263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BD4AAC-3D6C-4021-A2F2-4CE45F1FDBD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DCB0D-DF08-4E0E-AC29-876207496882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x-none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ar-SA" altLang="x-none" noProof="0"/>
              <a:t>انقر لتحرير نمط العنوان الرئيسي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x-none" noProof="0"/>
              <a:t>انقر لتحرير نمط العنوان الثانوي الرئيسي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E4A6349-A43E-4BE1-BF20-FBF39F35181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E6690-C676-4AFD-9189-7EBB681620EB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C197B3-9440-4792-BB1C-F12905276648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BB1374-6F9D-476F-A5A6-76E5AD3973D2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E8E66-10CE-49A1-B0F1-84CFF54DD802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EB91B-1747-4F6F-928A-80123E7745BA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58E1D-C76D-449A-A3D8-34BE8AA3EC0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821D14-EE31-4F85-AD66-588CCEAA42E4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6E17-451F-4CC1-A575-40E62C09AC5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x-none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203B3-FE12-4852-AF2F-95355550AB8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5DDE5-F139-49C9-A7AE-C4DEE6F801A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x-non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x-non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21B3A-AA76-441D-B96C-9BFA42FA154F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61D51-F360-4E66-866A-ABC7EBD8124A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21C7E-0D64-4D76-9BE4-F66CA198D57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38088E-726B-426A-B04A-3DCE17AE0874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1C126-DD69-41DD-9311-F3A464787D2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B207E-498C-46F5-803C-C5CFB7B2A65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456AE-5C9F-4096-8599-D66534C4DC6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855F1-27D1-44E5-8A9F-FAA4B984595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ED4C56-95D8-4F09-A613-68728FFBADF4}" type="slidenum">
              <a:rPr lang="ar-SA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53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553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553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53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sp>
          <p:nvSpPr>
            <p:cNvPr id="553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433 h 1906"/>
                <a:gd name="T4" fmla="*/ 6130 w 5740"/>
                <a:gd name="T5" fmla="*/ 433 h 1906"/>
                <a:gd name="T6" fmla="*/ 61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53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553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74" r:id="rId1"/>
    <p:sldLayoutId id="2147484553" r:id="rId2"/>
    <p:sldLayoutId id="2147484554" r:id="rId3"/>
    <p:sldLayoutId id="2147484555" r:id="rId4"/>
    <p:sldLayoutId id="2147484556" r:id="rId5"/>
    <p:sldLayoutId id="2147484557" r:id="rId6"/>
    <p:sldLayoutId id="2147484558" r:id="rId7"/>
    <p:sldLayoutId id="2147484559" r:id="rId8"/>
    <p:sldLayoutId id="2147484560" r:id="rId9"/>
    <p:sldLayoutId id="2147484561" r:id="rId10"/>
    <p:sldLayoutId id="2147484562" r:id="rId11"/>
    <p:sldLayoutId id="2147484563" r:id="rId12"/>
  </p:sldLayoutIdLst>
  <p:timing>
    <p:tnLst>
      <p:par>
        <p:cTn id="1" dur="indefinite" restart="never" nodeType="tmRoot"/>
      </p:par>
    </p:tnLst>
  </p:timing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3F64C78-99D1-4A16-A57A-593F05F96138}" type="slidenum">
              <a:rPr lang="ar-SA"/>
              <a:pPr/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x-none"/>
              </a:p>
            </p:txBody>
          </p:sp>
        </p:grpSp>
        <p:sp>
          <p:nvSpPr>
            <p:cNvPr id="1844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x-none"/>
            </a:p>
          </p:txBody>
        </p:sp>
        <p:sp>
          <p:nvSpPr>
            <p:cNvPr id="205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844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x-none"/>
              <a:t>انقر لتحرير نمط العنوان الرئيسي</a:t>
            </a:r>
          </a:p>
        </p:txBody>
      </p:sp>
      <p:sp>
        <p:nvSpPr>
          <p:cNvPr id="1844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x-none"/>
              <a:t>انقر لتحرير أنماط النص الرئيسي</a:t>
            </a:r>
          </a:p>
          <a:p>
            <a:pPr lvl="1"/>
            <a:r>
              <a:rPr lang="ar-SA" altLang="x-none"/>
              <a:t>المستوى الثاني</a:t>
            </a:r>
          </a:p>
          <a:p>
            <a:pPr lvl="2"/>
            <a:r>
              <a:rPr lang="ar-SA" altLang="x-none"/>
              <a:t>المستوى الثالث</a:t>
            </a:r>
          </a:p>
          <a:p>
            <a:pPr lvl="3"/>
            <a:r>
              <a:rPr lang="ar-SA" altLang="x-none"/>
              <a:t>المستوى الرابع</a:t>
            </a:r>
          </a:p>
          <a:p>
            <a:pPr lvl="4"/>
            <a:r>
              <a:rPr lang="ar-SA" altLang="x-none"/>
              <a:t>المستوى الخامس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75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iming>
    <p:tnLst>
      <p:par>
        <p:cTn id="1" dur="indefinite" restart="never" nodeType="tmRoot"/>
      </p:par>
    </p:tnLst>
  </p:timing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8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pal.net/library/?app=content.list&amp;level=8&amp;semester=1&amp;subject=9&amp;type=2&amp;submit=submit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pal.net/library/?app=content.list&amp;level=8&amp;semester=1&amp;subject=9&amp;type=2&amp;submit=submi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8&amp;semester=1&amp;subject=9&amp;type=2&amp;submit=submit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0" y="-26988"/>
            <a:ext cx="9144000" cy="6924973"/>
          </a:xfrm>
          <a:prstGeom prst="rect">
            <a:avLst/>
          </a:prstGeom>
          <a:solidFill>
            <a:srgbClr val="FF66FF"/>
          </a:solidFill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ar-SA" altLang="x-none" sz="12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altLang="x-none" sz="1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altLang="x-none" sz="12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12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6000" b="1" smtClean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ar-SA" altLang="x-none" sz="6000" b="1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الوقف </a:t>
            </a:r>
            <a:r>
              <a:rPr lang="ar-SA" altLang="x-none" sz="6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على التنوين</a:t>
            </a:r>
          </a:p>
          <a:p>
            <a:pPr algn="ctr" eaLnBrk="1" hangingPunct="1">
              <a:defRPr/>
            </a:pPr>
            <a:endParaRPr lang="ar-SA" altLang="x-none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ar-SA" altLang="x-none" sz="6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الصف /الثامن</a:t>
            </a:r>
            <a:endParaRPr lang="en-US" altLang="x-none" sz="6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altLang="x-none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32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ar-SA" altLang="x-none" sz="6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السنة الدراسية (2020ــ 2021</a:t>
            </a:r>
            <a:r>
              <a:rPr lang="ar-SA" altLang="x-none" sz="6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defRPr/>
            </a:pPr>
            <a:r>
              <a:rPr lang="ar-SA" altLang="x-none" sz="60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SA" altLang="x-none" sz="6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105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3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105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ar-SA" altLang="x-none" sz="3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>
            <a:spLocks noChangeArrowheads="1"/>
          </p:cNvSpPr>
          <p:nvPr/>
        </p:nvSpPr>
        <p:spPr bwMode="auto">
          <a:xfrm>
            <a:off x="4387850" y="188913"/>
            <a:ext cx="456723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Low" eaLnBrk="1" hangingPunct="1"/>
            <a:r>
              <a:rPr lang="ar-SA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1ـ </a:t>
            </a:r>
            <a:r>
              <a:rPr lang="ar-SA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5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800" b="1">
                <a:solidFill>
                  <a:srgbClr val="FFFF00"/>
                </a:solidFill>
                <a:latin typeface="Times New Roman" pitchFamily="18" charset="0"/>
              </a:rPr>
              <a:t>النون الساكنة </a:t>
            </a:r>
            <a:r>
              <a:rPr lang="ar-SA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:</a:t>
            </a:r>
            <a:r>
              <a:rPr lang="ar-SA" sz="5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-541338" y="1393825"/>
            <a:ext cx="9505951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ar-SA" sz="4200" b="1">
                <a:solidFill>
                  <a:srgbClr val="FFFFFF"/>
                </a:solidFill>
              </a:rPr>
              <a:t>هي الـنون الـتي سكـونها ثابت في الوصل والوقف .</a:t>
            </a:r>
            <a:endParaRPr lang="ar-SA" sz="4200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5292725" y="3429000"/>
            <a:ext cx="32400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Low" eaLnBrk="1" hangingPunct="1"/>
            <a:r>
              <a:rPr lang="ar-SA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ar-SA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800" b="1">
                <a:solidFill>
                  <a:srgbClr val="FFFF00"/>
                </a:solidFill>
                <a:latin typeface="Times New Roman" pitchFamily="18" charset="0"/>
              </a:rPr>
              <a:t>التنوين</a:t>
            </a:r>
            <a:r>
              <a:rPr lang="ar-SA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r-SA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7" name="مستطيل 6"/>
          <p:cNvSpPr>
            <a:spLocks noChangeArrowheads="1"/>
          </p:cNvSpPr>
          <p:nvPr/>
        </p:nvSpPr>
        <p:spPr bwMode="auto">
          <a:xfrm>
            <a:off x="34925" y="4292600"/>
            <a:ext cx="90011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lnSpc>
                <a:spcPct val="150000"/>
              </a:lnSpc>
            </a:pPr>
            <a:r>
              <a:rPr lang="ar-SA" sz="4200" b="1">
                <a:solidFill>
                  <a:srgbClr val="FFFFFF"/>
                </a:solidFill>
                <a:latin typeface="Times New Roman" pitchFamily="18" charset="0"/>
              </a:rPr>
              <a:t>هو نون ساكنة زائدة لغير توكيد تلحق  بآخر </a:t>
            </a:r>
            <a:r>
              <a:rPr lang="ar-SA" sz="4200" b="1">
                <a:solidFill>
                  <a:srgbClr val="FFFFFF"/>
                </a:solidFill>
              </a:rPr>
              <a:t>الاسم</a:t>
            </a:r>
            <a:r>
              <a:rPr lang="ar-SA" sz="4200" b="1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algn="r" eaLnBrk="1" hangingPunct="1">
              <a:lnSpc>
                <a:spcPct val="150000"/>
              </a:lnSpc>
            </a:pPr>
            <a:r>
              <a:rPr lang="ar-SA" sz="4200" b="1">
                <a:solidFill>
                  <a:srgbClr val="FFFFFF"/>
                </a:solidFill>
                <a:latin typeface="Times New Roman" pitchFamily="18" charset="0"/>
              </a:rPr>
              <a:t>  وصلًا </a:t>
            </a:r>
            <a:r>
              <a:rPr lang="ar-SA" sz="4200" b="1">
                <a:solidFill>
                  <a:srgbClr val="FFFFFF"/>
                </a:solidFill>
              </a:rPr>
              <a:t>وتفارقه</a:t>
            </a:r>
            <a:r>
              <a:rPr lang="ar-SA" sz="4200" b="1">
                <a:solidFill>
                  <a:srgbClr val="FFFFFF"/>
                </a:solidFill>
                <a:latin typeface="Times New Roman" pitchFamily="18" charset="0"/>
              </a:rPr>
              <a:t> خطًّا ووقفًا .</a:t>
            </a:r>
            <a:r>
              <a:rPr lang="ar-SA" sz="4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4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مربع نص 2">
            <a:hlinkClick r:id="rId2"/>
          </p:cNvPr>
          <p:cNvSpPr txBox="1"/>
          <p:nvPr/>
        </p:nvSpPr>
        <p:spPr>
          <a:xfrm>
            <a:off x="0" y="6688723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4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4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1"/>
          <p:cNvSpPr>
            <a:spLocks noRot="1" noChangeArrowheads="1"/>
          </p:cNvSpPr>
          <p:nvPr/>
        </p:nvSpPr>
        <p:spPr bwMode="auto">
          <a:xfrm>
            <a:off x="4924425" y="2589213"/>
            <a:ext cx="3908425" cy="3503612"/>
          </a:xfrm>
          <a:prstGeom prst="rect">
            <a:avLst/>
          </a:prstGeom>
          <a:noFill/>
          <a:ln w="4127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/>
          <a:p>
            <a:pPr algn="ctr" rtl="1" eaLnBrk="1" hangingPunct="1"/>
            <a:r>
              <a:rPr lang="ar-SA" sz="4400" b="1">
                <a:solidFill>
                  <a:srgbClr val="FFFFFF"/>
                </a:solidFill>
                <a:latin typeface="Garamond" pitchFamily="18" charset="0"/>
              </a:rPr>
              <a:t>إذا كان تنوين الفتح على التاء المربوطة عند الوقف يسكن تنوين الفتح فتصبح شجره</a:t>
            </a:r>
            <a:endParaRPr lang="en-US" sz="4400" b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0" name="Rectangle 61"/>
          <p:cNvSpPr>
            <a:spLocks noRot="1" noChangeArrowheads="1"/>
          </p:cNvSpPr>
          <p:nvPr/>
        </p:nvSpPr>
        <p:spPr bwMode="auto">
          <a:xfrm>
            <a:off x="5754688" y="5157788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0000"/>
                </a:solidFill>
              </a:rPr>
              <a:t> </a:t>
            </a:r>
            <a:r>
              <a:rPr lang="ar-SA" sz="4000" b="1">
                <a:solidFill>
                  <a:srgbClr val="FF0000"/>
                </a:solidFill>
              </a:rPr>
              <a:t>5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9220" name="Rectangle 61"/>
          <p:cNvSpPr>
            <a:spLocks noRot="1" noChangeArrowheads="1"/>
          </p:cNvSpPr>
          <p:nvPr/>
        </p:nvSpPr>
        <p:spPr bwMode="auto">
          <a:xfrm>
            <a:off x="-1662113" y="2782888"/>
            <a:ext cx="9048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0000"/>
                </a:solidFill>
              </a:rPr>
              <a:t> </a:t>
            </a:r>
            <a:r>
              <a:rPr lang="ar-SA" sz="4000" b="1">
                <a:solidFill>
                  <a:srgbClr val="FF0000"/>
                </a:solidFill>
              </a:rPr>
              <a:t>5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6375400" y="1563688"/>
            <a:ext cx="215900" cy="928687"/>
          </a:xfrm>
          <a:prstGeom prst="line">
            <a:avLst/>
          </a:prstGeom>
          <a:noFill/>
          <a:ln w="63500">
            <a:solidFill>
              <a:srgbClr val="D6009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1" name="Rectangle 2"/>
          <p:cNvSpPr>
            <a:spLocks noRot="1" noChangeArrowheads="1"/>
          </p:cNvSpPr>
          <p:nvPr/>
        </p:nvSpPr>
        <p:spPr bwMode="auto">
          <a:xfrm>
            <a:off x="2052638" y="26988"/>
            <a:ext cx="5111750" cy="809625"/>
          </a:xfrm>
          <a:prstGeom prst="rect">
            <a:avLst/>
          </a:prstGeom>
          <a:solidFill>
            <a:srgbClr val="FFE5E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rtl="1" eaLnBrk="1" hangingPunct="1"/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 </a:t>
            </a:r>
          </a:p>
          <a:p>
            <a:pPr algn="r" rtl="1" eaLnBrk="1" hangingPunct="1"/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الوقف على تنوين الفتح  </a:t>
            </a:r>
            <a:br>
              <a:rPr lang="ar-SA" sz="4400" b="1">
                <a:solidFill>
                  <a:srgbClr val="000514"/>
                </a:solidFill>
                <a:latin typeface="Garamond" pitchFamily="18" charset="0"/>
              </a:rPr>
            </a:br>
            <a:endParaRPr lang="en-US" sz="4400" b="1">
              <a:solidFill>
                <a:srgbClr val="000514"/>
              </a:solidFill>
              <a:latin typeface="Garamond" pitchFamily="18" charset="0"/>
            </a:endParaRPr>
          </a:p>
        </p:txBody>
      </p:sp>
      <p:sp>
        <p:nvSpPr>
          <p:cNvPr id="33" name="Rectangle 31"/>
          <p:cNvSpPr>
            <a:spLocks noRot="1" noChangeArrowheads="1"/>
          </p:cNvSpPr>
          <p:nvPr/>
        </p:nvSpPr>
        <p:spPr bwMode="auto">
          <a:xfrm>
            <a:off x="250825" y="2427288"/>
            <a:ext cx="3744913" cy="3665537"/>
          </a:xfrm>
          <a:prstGeom prst="rect">
            <a:avLst/>
          </a:prstGeom>
          <a:noFill/>
          <a:ln w="41275">
            <a:solidFill>
              <a:srgbClr val="FFFF00"/>
            </a:solidFill>
            <a:miter lim="800000"/>
            <a:headEnd/>
            <a:tailEnd/>
          </a:ln>
        </p:spPr>
        <p:txBody>
          <a:bodyPr anchor="ctr"/>
          <a:lstStyle/>
          <a:p>
            <a:pPr algn="ctr" rtl="1" eaLnBrk="1" hangingPunct="1"/>
            <a:r>
              <a:rPr lang="ar-SA" sz="4400" b="1">
                <a:solidFill>
                  <a:srgbClr val="FFFFFF"/>
                </a:solidFill>
                <a:latin typeface="Garamond" pitchFamily="18" charset="0"/>
              </a:rPr>
              <a:t>عند الوقف يتحول تنوين الفتح إلى ألف ممدودة هكذا </a:t>
            </a:r>
          </a:p>
          <a:p>
            <a:pPr algn="ctr" rtl="1" eaLnBrk="1" hangingPunct="1"/>
            <a:r>
              <a:rPr lang="ar-SA" sz="6000" b="1">
                <a:solidFill>
                  <a:srgbClr val="FFFFFF"/>
                </a:solidFill>
                <a:latin typeface="Garamond" pitchFamily="18" charset="0"/>
              </a:rPr>
              <a:t>عليم</a:t>
            </a:r>
            <a:r>
              <a:rPr lang="ar-SA" sz="6000" b="1">
                <a:latin typeface="Garamond" pitchFamily="18" charset="0"/>
              </a:rPr>
              <a:t>ا</a:t>
            </a:r>
          </a:p>
          <a:p>
            <a:pPr algn="ctr" rtl="1" eaLnBrk="1" hangingPunct="1"/>
            <a:r>
              <a:rPr lang="ar-SA" sz="4400" b="1">
                <a:solidFill>
                  <a:srgbClr val="FFFF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1116013" y="1149350"/>
            <a:ext cx="301625" cy="1277938"/>
          </a:xfrm>
          <a:prstGeom prst="line">
            <a:avLst/>
          </a:prstGeom>
          <a:noFill/>
          <a:ln w="63500">
            <a:solidFill>
              <a:srgbClr val="D6009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cxnSp>
        <p:nvCxnSpPr>
          <p:cNvPr id="9225" name="رابط مستقيم 2"/>
          <p:cNvCxnSpPr>
            <a:cxnSpLocks noChangeShapeType="1"/>
          </p:cNvCxnSpPr>
          <p:nvPr/>
        </p:nvCxnSpPr>
        <p:spPr bwMode="auto">
          <a:xfrm>
            <a:off x="9988550" y="-603250"/>
            <a:ext cx="914400" cy="914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</p:cxnSp>
      <p:pic>
        <p:nvPicPr>
          <p:cNvPr id="8" name="صورة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5250" y="1052513"/>
            <a:ext cx="43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صورة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6921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187450" y="692150"/>
            <a:ext cx="21288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8000" b="1">
                <a:solidFill>
                  <a:srgbClr val="FFFFFF"/>
                </a:solidFill>
              </a:rPr>
              <a:t>عـليما</a:t>
            </a:r>
            <a:endParaRPr lang="ar-SA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auto">
          <a:xfrm>
            <a:off x="6751638" y="908050"/>
            <a:ext cx="21415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8000" b="1">
                <a:solidFill>
                  <a:srgbClr val="FFFFFF"/>
                </a:solidFill>
              </a:rPr>
              <a:t>شجرة</a:t>
            </a:r>
            <a:endParaRPr lang="ar-SA"/>
          </a:p>
        </p:txBody>
      </p:sp>
      <p:pic>
        <p:nvPicPr>
          <p:cNvPr id="17" name="صورة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55738" y="4437063"/>
            <a:ext cx="2365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صورة 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189038" y="4216400"/>
            <a:ext cx="2016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322263" y="5251450"/>
            <a:ext cx="3675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ar-SA" sz="4800" b="1">
                <a:solidFill>
                  <a:srgbClr val="00FF00"/>
                </a:solidFill>
              </a:rPr>
              <a:t>ويسمى مد عوض</a:t>
            </a:r>
            <a:endParaRPr lang="en-US" sz="4800" b="1">
              <a:solidFill>
                <a:srgbClr val="00FF00"/>
              </a:solidFill>
            </a:endParaRPr>
          </a:p>
        </p:txBody>
      </p:sp>
      <p:pic>
        <p:nvPicPr>
          <p:cNvPr id="44" name="صورة 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87450" y="1387475"/>
            <a:ext cx="430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مربع نص 2">
            <a:hlinkClick r:id="rId6"/>
          </p:cNvPr>
          <p:cNvSpPr txBox="1"/>
          <p:nvPr/>
        </p:nvSpPr>
        <p:spPr>
          <a:xfrm>
            <a:off x="0" y="6688723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6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4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4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3" grpId="0" animBg="1"/>
      <p:bldP spid="31" grpId="0" animBg="1"/>
      <p:bldP spid="33" grpId="0" animBg="1"/>
      <p:bldP spid="25" grpId="0" animBg="1"/>
      <p:bldP spid="14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1"/>
          <p:cNvSpPr>
            <a:spLocks noRot="1" noChangeArrowheads="1"/>
          </p:cNvSpPr>
          <p:nvPr/>
        </p:nvSpPr>
        <p:spPr bwMode="auto">
          <a:xfrm>
            <a:off x="6084888" y="2924175"/>
            <a:ext cx="2819400" cy="33131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 eaLnBrk="1" hangingPunct="1"/>
            <a:r>
              <a:rPr lang="ar-SA" sz="4400" b="1">
                <a:solidFill>
                  <a:srgbClr val="FFFFFF"/>
                </a:solidFill>
                <a:latin typeface="Garamond" pitchFamily="18" charset="0"/>
              </a:rPr>
              <a:t>عند الوقف يسكن تنوين الضم فتصبح</a:t>
            </a:r>
          </a:p>
          <a:p>
            <a:pPr algn="ctr" rtl="1" eaLnBrk="1" hangingPunct="1"/>
            <a:endParaRPr lang="ar-SA" b="1">
              <a:solidFill>
                <a:srgbClr val="FFFFFF"/>
              </a:solidFill>
              <a:latin typeface="Garamond" pitchFamily="18" charset="0"/>
            </a:endParaRPr>
          </a:p>
          <a:p>
            <a:pPr algn="ctr" rtl="1" eaLnBrk="1" hangingPunct="1"/>
            <a:endParaRPr lang="en-US" sz="4400" b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11267" name="مستطيل 2"/>
          <p:cNvSpPr>
            <a:spLocks noChangeArrowheads="1"/>
          </p:cNvSpPr>
          <p:nvPr/>
        </p:nvSpPr>
        <p:spPr bwMode="auto">
          <a:xfrm>
            <a:off x="10647363" y="981075"/>
            <a:ext cx="620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36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وو</a:t>
            </a:r>
          </a:p>
          <a:p>
            <a:pPr algn="r"/>
            <a:endParaRPr lang="ar-SA" sz="3600">
              <a:solidFill>
                <a:srgbClr val="FFFFFF"/>
              </a:solidFill>
            </a:endParaRPr>
          </a:p>
        </p:txBody>
      </p:sp>
      <p:sp>
        <p:nvSpPr>
          <p:cNvPr id="11268" name="Rectangle 61"/>
          <p:cNvSpPr>
            <a:spLocks noRot="1" noChangeArrowheads="1"/>
          </p:cNvSpPr>
          <p:nvPr/>
        </p:nvSpPr>
        <p:spPr bwMode="auto">
          <a:xfrm>
            <a:off x="9859963" y="4941888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FF00"/>
                </a:solidFill>
              </a:rPr>
              <a:t> </a:t>
            </a:r>
            <a:r>
              <a:rPr lang="ar-SA" sz="4000" b="1">
                <a:solidFill>
                  <a:srgbClr val="FFFF00"/>
                </a:solidFill>
              </a:rPr>
              <a:t>5</a:t>
            </a:r>
            <a:endParaRPr lang="en-US" sz="4800" b="1">
              <a:solidFill>
                <a:srgbClr val="FFFF00"/>
              </a:solidFill>
            </a:endParaRPr>
          </a:p>
        </p:txBody>
      </p:sp>
      <p:sp>
        <p:nvSpPr>
          <p:cNvPr id="11269" name="Rectangle 61"/>
          <p:cNvSpPr>
            <a:spLocks noRot="1" noChangeArrowheads="1"/>
          </p:cNvSpPr>
          <p:nvPr/>
        </p:nvSpPr>
        <p:spPr bwMode="auto">
          <a:xfrm>
            <a:off x="-1662113" y="1990725"/>
            <a:ext cx="9048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0000"/>
                </a:solidFill>
              </a:rPr>
              <a:t> </a:t>
            </a:r>
            <a:r>
              <a:rPr lang="ar-SA" sz="4000" b="1">
                <a:solidFill>
                  <a:srgbClr val="FF0000"/>
                </a:solidFill>
              </a:rPr>
              <a:t>5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6516688" y="1412875"/>
            <a:ext cx="142875" cy="1397000"/>
          </a:xfrm>
          <a:prstGeom prst="line">
            <a:avLst/>
          </a:prstGeom>
          <a:noFill/>
          <a:ln w="63500">
            <a:solidFill>
              <a:srgbClr val="D6009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1331913" y="1844675"/>
            <a:ext cx="1058862" cy="993775"/>
          </a:xfrm>
          <a:prstGeom prst="line">
            <a:avLst/>
          </a:prstGeom>
          <a:noFill/>
          <a:ln w="63500">
            <a:solidFill>
              <a:srgbClr val="D6009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1" name="Rectangle 2"/>
          <p:cNvSpPr>
            <a:spLocks noRot="1" noChangeArrowheads="1"/>
          </p:cNvSpPr>
          <p:nvPr/>
        </p:nvSpPr>
        <p:spPr bwMode="auto">
          <a:xfrm>
            <a:off x="1979613" y="26988"/>
            <a:ext cx="5903912" cy="8096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>
            <a:lvl1pPr algn="r" rtl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ar-SA" altLang="x-none" sz="4400" b="1" dirty="0">
                <a:solidFill>
                  <a:srgbClr val="000514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ar-SA" altLang="x-none" sz="4400" b="1" dirty="0">
                <a:solidFill>
                  <a:srgbClr val="000514"/>
                </a:solidFill>
              </a:rPr>
              <a:t>الوقف على تنوين الضم والكسر </a:t>
            </a:r>
            <a:br>
              <a:rPr lang="ar-SA" altLang="x-none" sz="4400" b="1" dirty="0">
                <a:solidFill>
                  <a:srgbClr val="000514"/>
                </a:solidFill>
              </a:rPr>
            </a:br>
            <a:endParaRPr lang="en-US" altLang="x-none" sz="4400" b="1" dirty="0">
              <a:solidFill>
                <a:srgbClr val="000514"/>
              </a:solidFill>
            </a:endParaRPr>
          </a:p>
        </p:txBody>
      </p:sp>
      <p:sp>
        <p:nvSpPr>
          <p:cNvPr id="32" name="Rectangle 31"/>
          <p:cNvSpPr>
            <a:spLocks noRot="1" noChangeArrowheads="1"/>
          </p:cNvSpPr>
          <p:nvPr/>
        </p:nvSpPr>
        <p:spPr bwMode="auto">
          <a:xfrm>
            <a:off x="1231900" y="2924175"/>
            <a:ext cx="2979738" cy="33131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 eaLnBrk="1" hangingPunct="1"/>
            <a:r>
              <a:rPr lang="ar-SA" sz="4400" b="1">
                <a:solidFill>
                  <a:srgbClr val="FFFFFF"/>
                </a:solidFill>
                <a:latin typeface="Garamond" pitchFamily="18" charset="0"/>
              </a:rPr>
              <a:t>عند الوقف يسكن تنوين الكسر فتصبح </a:t>
            </a:r>
          </a:p>
          <a:p>
            <a:pPr algn="ctr" rtl="1" eaLnBrk="1" hangingPunct="1"/>
            <a:endParaRPr lang="ar-SA" sz="4400" b="1">
              <a:solidFill>
                <a:srgbClr val="FFFFFF"/>
              </a:solidFill>
              <a:latin typeface="Garamond" pitchFamily="18" charset="0"/>
            </a:endParaRPr>
          </a:p>
          <a:p>
            <a:pPr algn="ctr" rtl="1" eaLnBrk="1" hangingPunct="1"/>
            <a:endParaRPr lang="en-US" sz="3600" b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11274" name="Rectangle 61"/>
          <p:cNvSpPr>
            <a:spLocks noRot="1" noChangeArrowheads="1"/>
          </p:cNvSpPr>
          <p:nvPr/>
        </p:nvSpPr>
        <p:spPr bwMode="auto">
          <a:xfrm>
            <a:off x="-2197100" y="4941888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200" b="1">
                <a:solidFill>
                  <a:srgbClr val="FFFF00"/>
                </a:solidFill>
              </a:rPr>
              <a:t> </a:t>
            </a:r>
            <a:r>
              <a:rPr lang="ar-SA" sz="3600" b="1">
                <a:solidFill>
                  <a:srgbClr val="FFFF00"/>
                </a:solidFill>
              </a:rPr>
              <a:t>5</a:t>
            </a:r>
            <a:endParaRPr lang="en-US" sz="4400" b="1">
              <a:solidFill>
                <a:srgbClr val="FFFF00"/>
              </a:solidFill>
            </a:endParaRPr>
          </a:p>
        </p:txBody>
      </p:sp>
      <p:sp>
        <p:nvSpPr>
          <p:cNvPr id="2" name="مستطيل 1"/>
          <p:cNvSpPr>
            <a:spLocks noChangeArrowheads="1"/>
          </p:cNvSpPr>
          <p:nvPr/>
        </p:nvSpPr>
        <p:spPr bwMode="auto">
          <a:xfrm>
            <a:off x="6516688" y="665163"/>
            <a:ext cx="19939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8000" b="1">
                <a:solidFill>
                  <a:srgbClr val="000514"/>
                </a:solidFill>
              </a:rPr>
              <a:t>سميع</a:t>
            </a:r>
            <a:endParaRPr lang="ar-SA" sz="2000"/>
          </a:p>
        </p:txBody>
      </p:sp>
      <p:sp>
        <p:nvSpPr>
          <p:cNvPr id="11276" name="Line 57"/>
          <p:cNvSpPr>
            <a:spLocks noChangeShapeType="1"/>
          </p:cNvSpPr>
          <p:nvPr/>
        </p:nvSpPr>
        <p:spPr bwMode="auto">
          <a:xfrm flipV="1">
            <a:off x="10059988" y="1411288"/>
            <a:ext cx="128587" cy="2174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pic>
        <p:nvPicPr>
          <p:cNvPr id="11277" name="صورة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01200" y="1516063"/>
            <a:ext cx="44291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صورة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19190">
            <a:off x="1123950" y="1601788"/>
            <a:ext cx="444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مستطيل 35"/>
          <p:cNvSpPr>
            <a:spLocks noChangeArrowheads="1"/>
          </p:cNvSpPr>
          <p:nvPr/>
        </p:nvSpPr>
        <p:spPr bwMode="auto">
          <a:xfrm>
            <a:off x="1425575" y="620713"/>
            <a:ext cx="19939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8000" b="1">
                <a:solidFill>
                  <a:srgbClr val="000514"/>
                </a:solidFill>
              </a:rPr>
              <a:t>سميع</a:t>
            </a:r>
            <a:endParaRPr lang="ar-SA" sz="2000"/>
          </a:p>
        </p:txBody>
      </p:sp>
      <p:sp>
        <p:nvSpPr>
          <p:cNvPr id="37" name="مستطيل 2"/>
          <p:cNvSpPr>
            <a:spLocks noChangeArrowheads="1"/>
          </p:cNvSpPr>
          <p:nvPr/>
        </p:nvSpPr>
        <p:spPr bwMode="auto">
          <a:xfrm>
            <a:off x="6183313" y="685800"/>
            <a:ext cx="62071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44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وو</a:t>
            </a:r>
          </a:p>
          <a:p>
            <a:pPr algn="r"/>
            <a:endParaRPr lang="ar-SA" sz="4400">
              <a:solidFill>
                <a:srgbClr val="FFFFFF"/>
              </a:solidFill>
            </a:endParaRPr>
          </a:p>
        </p:txBody>
      </p:sp>
      <p:sp>
        <p:nvSpPr>
          <p:cNvPr id="4" name="مستطيل 3"/>
          <p:cNvSpPr>
            <a:spLocks noChangeArrowheads="1"/>
          </p:cNvSpPr>
          <p:nvPr/>
        </p:nvSpPr>
        <p:spPr bwMode="auto">
          <a:xfrm>
            <a:off x="6804025" y="5170488"/>
            <a:ext cx="1406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5400" b="1">
                <a:solidFill>
                  <a:srgbClr val="00FF00"/>
                </a:solidFill>
              </a:rPr>
              <a:t>سميع</a:t>
            </a:r>
            <a:endParaRPr lang="ar-SA" sz="2400">
              <a:solidFill>
                <a:srgbClr val="00FF00"/>
              </a:solidFill>
            </a:endParaRPr>
          </a:p>
        </p:txBody>
      </p:sp>
      <p:sp>
        <p:nvSpPr>
          <p:cNvPr id="38" name="مستطيل 37"/>
          <p:cNvSpPr>
            <a:spLocks noChangeArrowheads="1"/>
          </p:cNvSpPr>
          <p:nvPr/>
        </p:nvSpPr>
        <p:spPr bwMode="auto">
          <a:xfrm>
            <a:off x="2124075" y="5229225"/>
            <a:ext cx="14065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5400" b="1">
                <a:solidFill>
                  <a:srgbClr val="00FF00"/>
                </a:solidFill>
              </a:rPr>
              <a:t>سميع</a:t>
            </a:r>
            <a:endParaRPr lang="ar-SA" sz="2400">
              <a:solidFill>
                <a:srgbClr val="00FF00"/>
              </a:solidFill>
            </a:endParaRPr>
          </a:p>
        </p:txBody>
      </p:sp>
      <p:sp>
        <p:nvSpPr>
          <p:cNvPr id="41" name="Rectangle 61"/>
          <p:cNvSpPr>
            <a:spLocks noRot="1" noChangeArrowheads="1"/>
          </p:cNvSpPr>
          <p:nvPr/>
        </p:nvSpPr>
        <p:spPr bwMode="auto">
          <a:xfrm>
            <a:off x="6300788" y="5157788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FF00"/>
                </a:solidFill>
              </a:rPr>
              <a:t> </a:t>
            </a:r>
            <a:r>
              <a:rPr lang="ar-SA" sz="4000" b="1">
                <a:solidFill>
                  <a:srgbClr val="FFFF00"/>
                </a:solidFill>
              </a:rPr>
              <a:t>5</a:t>
            </a:r>
            <a:endParaRPr lang="en-US" sz="4800" b="1">
              <a:solidFill>
                <a:srgbClr val="FFFF00"/>
              </a:solidFill>
            </a:endParaRPr>
          </a:p>
        </p:txBody>
      </p:sp>
      <p:sp>
        <p:nvSpPr>
          <p:cNvPr id="42" name="Rectangle 61"/>
          <p:cNvSpPr>
            <a:spLocks noRot="1" noChangeArrowheads="1"/>
          </p:cNvSpPr>
          <p:nvPr/>
        </p:nvSpPr>
        <p:spPr bwMode="auto">
          <a:xfrm>
            <a:off x="1579563" y="5229225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600" b="1">
                <a:solidFill>
                  <a:srgbClr val="FFFF00"/>
                </a:solidFill>
              </a:rPr>
              <a:t> </a:t>
            </a:r>
            <a:r>
              <a:rPr lang="ar-SA" sz="4000" b="1">
                <a:solidFill>
                  <a:srgbClr val="FFFF00"/>
                </a:solidFill>
              </a:rPr>
              <a:t>5</a:t>
            </a:r>
            <a:endParaRPr lang="en-US" sz="4800" b="1">
              <a:solidFill>
                <a:srgbClr val="FFFF00"/>
              </a:solidFill>
            </a:endParaRPr>
          </a:p>
        </p:txBody>
      </p:sp>
      <p:sp>
        <p:nvSpPr>
          <p:cNvPr id="21" name="مربع نص 2">
            <a:hlinkClick r:id="rId4"/>
          </p:cNvPr>
          <p:cNvSpPr txBox="1"/>
          <p:nvPr/>
        </p:nvSpPr>
        <p:spPr>
          <a:xfrm>
            <a:off x="0" y="6688723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4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" grpId="0" animBg="1"/>
      <p:bldP spid="29" grpId="0" animBg="1"/>
      <p:bldP spid="31" grpId="0" animBg="1"/>
      <p:bldP spid="32" grpId="0" animBg="1"/>
      <p:bldP spid="2" grpId="0"/>
      <p:bldP spid="36" grpId="0"/>
      <p:bldP spid="37" grpId="0"/>
      <p:bldP spid="4" grpId="0"/>
      <p:bldP spid="38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9" name="Rectangle 31"/>
          <p:cNvSpPr>
            <a:spLocks noRot="1" noChangeArrowheads="1"/>
          </p:cNvSpPr>
          <p:nvPr/>
        </p:nvSpPr>
        <p:spPr bwMode="auto">
          <a:xfrm>
            <a:off x="-180975" y="3500438"/>
            <a:ext cx="9324975" cy="33575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/>
          <a:lstStyle/>
          <a:p>
            <a:pPr algn="ctr" rtl="1" eaLnBrk="1" hangingPunct="1">
              <a:defRPr/>
            </a:pPr>
            <a:r>
              <a:rPr lang="ar-SA" sz="900" b="1" dirty="0">
                <a:solidFill>
                  <a:srgbClr val="000514"/>
                </a:solidFill>
                <a:latin typeface="Garamond" pitchFamily="18" charset="0"/>
              </a:rPr>
              <a:t>   </a:t>
            </a:r>
            <a:endParaRPr lang="ar-SA" sz="4000" b="1" dirty="0">
              <a:solidFill>
                <a:srgbClr val="000514"/>
              </a:solidFill>
              <a:latin typeface="Garamond" pitchFamily="18" charset="0"/>
            </a:endParaRPr>
          </a:p>
          <a:p>
            <a:pPr algn="ctr" rtl="1" eaLnBrk="1" hangingPunct="1">
              <a:defRPr/>
            </a:pPr>
            <a:r>
              <a:rPr lang="ar-SA" sz="4400" b="1" dirty="0">
                <a:solidFill>
                  <a:srgbClr val="000514"/>
                </a:solidFill>
                <a:latin typeface="Garamond" pitchFamily="18" charset="0"/>
              </a:rPr>
              <a:t>مد العوض يمد بمقدار </a:t>
            </a:r>
            <a:endParaRPr lang="en-US" sz="4400" b="1" dirty="0">
              <a:solidFill>
                <a:srgbClr val="000514"/>
              </a:solidFill>
              <a:latin typeface="Garamond" pitchFamily="18" charset="0"/>
            </a:endParaRPr>
          </a:p>
        </p:txBody>
      </p:sp>
      <p:sp>
        <p:nvSpPr>
          <p:cNvPr id="32802" name="Rectangle 34"/>
          <p:cNvSpPr>
            <a:spLocks noRot="1" noChangeArrowheads="1"/>
          </p:cNvSpPr>
          <p:nvPr/>
        </p:nvSpPr>
        <p:spPr bwMode="auto">
          <a:xfrm>
            <a:off x="-36513" y="0"/>
            <a:ext cx="9144001" cy="350043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lnSpc>
                <a:spcPct val="150000"/>
              </a:lnSpc>
              <a:defRPr/>
            </a:pPr>
            <a:endParaRPr lang="ar-SA" altLang="x-none" sz="4400" b="1" dirty="0">
              <a:solidFill>
                <a:srgbClr val="FFFFFF"/>
              </a:solidFill>
              <a:latin typeface="Garamond" panose="02020404030301010803" pitchFamily="18" charset="0"/>
            </a:endParaRPr>
          </a:p>
          <a:p>
            <a:pPr algn="ctr" rtl="1" eaLnBrk="1" hangingPunct="1">
              <a:lnSpc>
                <a:spcPct val="150000"/>
              </a:lnSpc>
              <a:defRPr/>
            </a:pPr>
            <a:r>
              <a:rPr lang="ar-SA" altLang="x-none" sz="4400" b="1" dirty="0">
                <a:solidFill>
                  <a:srgbClr val="FFFFFF"/>
                </a:solidFill>
                <a:latin typeface="Garamond" panose="02020404030301010803" pitchFamily="18" charset="0"/>
              </a:rPr>
              <a:t>هو التعويض عن تنوين الفتح حال الوقف </a:t>
            </a:r>
          </a:p>
          <a:p>
            <a:pPr algn="ctr" rtl="1" eaLnBrk="1" hangingPunct="1">
              <a:lnSpc>
                <a:spcPct val="150000"/>
              </a:lnSpc>
              <a:defRPr/>
            </a:pPr>
            <a:endParaRPr lang="ar-SA" altLang="x-none" sz="4400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مستطيل 1"/>
          <p:cNvSpPr>
            <a:spLocks noChangeArrowheads="1"/>
          </p:cNvSpPr>
          <p:nvPr/>
        </p:nvSpPr>
        <p:spPr bwMode="auto">
          <a:xfrm>
            <a:off x="3186113" y="260350"/>
            <a:ext cx="27717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 eaLnBrk="1" hangingPunct="1"/>
            <a:r>
              <a:rPr lang="ar-SA" sz="6000" b="1">
                <a:solidFill>
                  <a:srgbClr val="FFFF00"/>
                </a:solidFill>
                <a:latin typeface="Garamond" pitchFamily="18" charset="0"/>
              </a:rPr>
              <a:t>مدّ العِوض</a:t>
            </a:r>
          </a:p>
        </p:txBody>
      </p:sp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1979613" y="3716338"/>
            <a:ext cx="53832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SA" sz="5400" b="1">
                <a:solidFill>
                  <a:srgbClr val="FF0000"/>
                </a:solidFill>
                <a:latin typeface="Garamond" pitchFamily="18" charset="0"/>
              </a:rPr>
              <a:t>عدد حركات مد العوض</a:t>
            </a:r>
            <a:endParaRPr lang="ar-SA"/>
          </a:p>
        </p:txBody>
      </p:sp>
      <p:sp>
        <p:nvSpPr>
          <p:cNvPr id="4" name="مستطيل 3"/>
          <p:cNvSpPr>
            <a:spLocks noChangeArrowheads="1"/>
          </p:cNvSpPr>
          <p:nvPr/>
        </p:nvSpPr>
        <p:spPr bwMode="auto">
          <a:xfrm>
            <a:off x="3260725" y="5726113"/>
            <a:ext cx="18462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5400" b="1">
                <a:solidFill>
                  <a:srgbClr val="D60093"/>
                </a:solidFill>
                <a:latin typeface="Garamond" pitchFamily="18" charset="0"/>
              </a:rPr>
              <a:t>حركتين</a:t>
            </a:r>
            <a:endParaRPr lang="ar-SA" sz="1600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2697163" y="2060575"/>
            <a:ext cx="3089275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 eaLnBrk="1" hangingPunct="1">
              <a:lnSpc>
                <a:spcPct val="150000"/>
              </a:lnSpc>
            </a:pPr>
            <a:r>
              <a:rPr lang="ar-SA" sz="6000" b="1">
                <a:solidFill>
                  <a:srgbClr val="FF0000"/>
                </a:solidFill>
                <a:latin typeface="Garamond" pitchFamily="18" charset="0"/>
              </a:rPr>
              <a:t>بألفٍ مدّيةٍ  </a:t>
            </a:r>
            <a:endParaRPr lang="en-US" sz="6000" b="1">
              <a:solidFill>
                <a:srgbClr val="FF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0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0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4000" fill="hold"/>
                                        <p:tgtEl>
                                          <p:spTgt spid="32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4000" fill="hold"/>
                                        <p:tgtEl>
                                          <p:spTgt spid="32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99" grpId="0" animBg="1"/>
      <p:bldP spid="32802" grpId="0" animBg="1"/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93" name="Rectangle 49"/>
          <p:cNvSpPr>
            <a:spLocks noRot="1" noChangeArrowheads="1"/>
          </p:cNvSpPr>
          <p:nvPr/>
        </p:nvSpPr>
        <p:spPr bwMode="auto">
          <a:xfrm>
            <a:off x="755650" y="404813"/>
            <a:ext cx="8064500" cy="504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ar-SA" altLang="x-none" sz="4800" dirty="0">
                <a:solidFill>
                  <a:srgbClr val="00FF00"/>
                </a:solidFill>
                <a:effectLst/>
                <a:cs typeface="+mj-cs"/>
              </a:rPr>
              <a:t>   الوقف على تنوبن الفتح ومد العوض     </a:t>
            </a:r>
            <a:endParaRPr lang="en-US" altLang="x-none" sz="4800" dirty="0">
              <a:solidFill>
                <a:srgbClr val="00FF00"/>
              </a:solidFill>
              <a:cs typeface="+mj-cs"/>
            </a:endParaRPr>
          </a:p>
        </p:txBody>
      </p:sp>
      <p:sp>
        <p:nvSpPr>
          <p:cNvPr id="82994" name="Rectangle 50"/>
          <p:cNvSpPr>
            <a:spLocks noRot="1" noChangeArrowheads="1"/>
          </p:cNvSpPr>
          <p:nvPr/>
        </p:nvSpPr>
        <p:spPr bwMode="auto">
          <a:xfrm>
            <a:off x="107950" y="1482725"/>
            <a:ext cx="8748713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rtl="1" eaLnBrk="1" hangingPunct="1"/>
            <a:r>
              <a:rPr lang="ar-SA" sz="4400" b="1">
                <a:solidFill>
                  <a:srgbClr val="FFCCFF"/>
                </a:solidFill>
                <a:latin typeface="Garamond" pitchFamily="18" charset="0"/>
                <a:cs typeface="Monotype Koufi" pitchFamily="2" charset="-78"/>
              </a:rPr>
              <a:t> </a:t>
            </a:r>
            <a:r>
              <a:rPr lang="ar-SA" sz="4800" b="1">
                <a:solidFill>
                  <a:srgbClr val="E5E5FF"/>
                </a:solidFill>
                <a:latin typeface="Garamond" pitchFamily="18" charset="0"/>
                <a:cs typeface="Simplified Arabic" pitchFamily="18" charset="-78"/>
              </a:rPr>
              <a:t> </a:t>
            </a:r>
            <a:r>
              <a:rPr lang="ar-SA" sz="3200" b="1">
                <a:solidFill>
                  <a:srgbClr val="E5E5FF"/>
                </a:solidFill>
                <a:latin typeface="Garamond" pitchFamily="18" charset="0"/>
              </a:rPr>
              <a:t>{</a:t>
            </a:r>
            <a:r>
              <a:rPr lang="ar-SA" sz="6000" b="1">
                <a:solidFill>
                  <a:srgbClr val="E5E5FF"/>
                </a:solidFill>
                <a:latin typeface="Garamond" pitchFamily="18" charset="0"/>
              </a:rPr>
              <a:t> فَأَمَّا الزَّبَدُ فَيَذْهَبُ جُفَا</a:t>
            </a:r>
            <a:r>
              <a:rPr lang="ar-SA" sz="6600" b="1">
                <a:solidFill>
                  <a:srgbClr val="FFFF00"/>
                </a:solidFill>
                <a:latin typeface="Garamond" pitchFamily="18" charset="0"/>
              </a:rPr>
              <a:t>ء</a:t>
            </a:r>
            <a:r>
              <a:rPr lang="ar-SA" sz="6000" b="1">
                <a:solidFill>
                  <a:srgbClr val="E5E5FF"/>
                </a:solidFill>
                <a:latin typeface="Garamond" pitchFamily="18" charset="0"/>
              </a:rPr>
              <a:t> </a:t>
            </a:r>
            <a:r>
              <a:rPr lang="ar-SA" sz="3200" b="1">
                <a:solidFill>
                  <a:srgbClr val="E5E5FF"/>
                </a:solidFill>
                <a:latin typeface="Garamond" pitchFamily="18" charset="0"/>
              </a:rPr>
              <a:t>}</a:t>
            </a:r>
            <a:endParaRPr lang="en-US" sz="6000" b="1">
              <a:solidFill>
                <a:srgbClr val="E5E5FF"/>
              </a:solidFill>
              <a:latin typeface="Garamond" pitchFamily="18" charset="0"/>
            </a:endParaRPr>
          </a:p>
        </p:txBody>
      </p:sp>
      <p:sp>
        <p:nvSpPr>
          <p:cNvPr id="82996" name="Line 52"/>
          <p:cNvSpPr>
            <a:spLocks noChangeShapeType="1"/>
          </p:cNvSpPr>
          <p:nvPr/>
        </p:nvSpPr>
        <p:spPr bwMode="auto">
          <a:xfrm>
            <a:off x="2916238" y="2206625"/>
            <a:ext cx="215900" cy="574675"/>
          </a:xfrm>
          <a:prstGeom prst="line">
            <a:avLst/>
          </a:prstGeom>
          <a:noFill/>
          <a:ln w="539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82997" name="Rectangle 53"/>
          <p:cNvSpPr>
            <a:spLocks noChangeArrowheads="1"/>
          </p:cNvSpPr>
          <p:nvPr/>
        </p:nvSpPr>
        <p:spPr bwMode="auto">
          <a:xfrm>
            <a:off x="250825" y="2781300"/>
            <a:ext cx="6121400" cy="3095625"/>
          </a:xfrm>
          <a:prstGeom prst="rect">
            <a:avLst/>
          </a:prstGeom>
          <a:solidFill>
            <a:srgbClr val="00051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eaLnBrk="1" hangingPunct="1"/>
            <a:r>
              <a:rPr lang="ar-SA" sz="3200" b="1">
                <a:latin typeface="Garamond" pitchFamily="18" charset="0"/>
              </a:rPr>
              <a:t>  (             )</a:t>
            </a:r>
            <a:r>
              <a:rPr lang="ar-SA" sz="4400" b="1">
                <a:latin typeface="Garamond" pitchFamily="18" charset="0"/>
              </a:rPr>
              <a:t> يحول تنوين الفتح إلى </a:t>
            </a:r>
          </a:p>
          <a:p>
            <a:pPr algn="r" rtl="1" eaLnBrk="1" hangingPunct="1"/>
            <a:r>
              <a:rPr lang="ar-SA" sz="4400" b="1">
                <a:latin typeface="Garamond" pitchFamily="18" charset="0"/>
              </a:rPr>
              <a:t>ألف ممدودة هكذا </a:t>
            </a:r>
            <a:r>
              <a:rPr lang="ar-SA" sz="3200" b="1">
                <a:latin typeface="Garamond" pitchFamily="18" charset="0"/>
              </a:rPr>
              <a:t>(</a:t>
            </a:r>
            <a:r>
              <a:rPr lang="ar-SA" sz="4400" b="1">
                <a:latin typeface="Garamond" pitchFamily="18" charset="0"/>
              </a:rPr>
              <a:t> </a:t>
            </a:r>
            <a:r>
              <a:rPr lang="ar-SA" sz="5400" b="1">
                <a:latin typeface="Garamond" pitchFamily="18" charset="0"/>
              </a:rPr>
              <a:t>جفاءا</a:t>
            </a:r>
            <a:r>
              <a:rPr lang="ar-SA" sz="4400" b="1">
                <a:latin typeface="Garamond" pitchFamily="18" charset="0"/>
              </a:rPr>
              <a:t> </a:t>
            </a:r>
            <a:r>
              <a:rPr lang="ar-SA" sz="3200" b="1">
                <a:latin typeface="Garamond" pitchFamily="18" charset="0"/>
              </a:rPr>
              <a:t>)</a:t>
            </a:r>
            <a:r>
              <a:rPr lang="ar-SA" sz="4400" b="1">
                <a:latin typeface="Garamond" pitchFamily="18" charset="0"/>
              </a:rPr>
              <a:t> </a:t>
            </a:r>
          </a:p>
          <a:p>
            <a:pPr algn="r" rtl="1" eaLnBrk="1" hangingPunct="1"/>
            <a:r>
              <a:rPr lang="ar-SA" sz="4400" b="1">
                <a:latin typeface="Garamond" pitchFamily="18" charset="0"/>
              </a:rPr>
              <a:t>وتمد الألف بمقدار حركتين </a:t>
            </a:r>
          </a:p>
          <a:p>
            <a:pPr algn="r" rtl="1" eaLnBrk="1" hangingPunct="1"/>
            <a:r>
              <a:rPr lang="ar-SA" sz="4400" b="1">
                <a:latin typeface="Garamond" pitchFamily="18" charset="0"/>
              </a:rPr>
              <a:t>        ويسمى</a:t>
            </a:r>
            <a:endParaRPr lang="en-US" sz="4400" b="1">
              <a:solidFill>
                <a:srgbClr val="D60093"/>
              </a:solidFill>
              <a:latin typeface="Garamond" pitchFamily="18" charset="0"/>
            </a:endParaRPr>
          </a:p>
        </p:txBody>
      </p:sp>
      <p:sp>
        <p:nvSpPr>
          <p:cNvPr id="10" name="Line 57"/>
          <p:cNvSpPr>
            <a:spLocks noChangeShapeType="1"/>
          </p:cNvSpPr>
          <p:nvPr/>
        </p:nvSpPr>
        <p:spPr bwMode="auto">
          <a:xfrm flipV="1">
            <a:off x="2555875" y="1565275"/>
            <a:ext cx="215900" cy="207963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1" name="Line 57"/>
          <p:cNvSpPr>
            <a:spLocks noChangeShapeType="1"/>
          </p:cNvSpPr>
          <p:nvPr/>
        </p:nvSpPr>
        <p:spPr bwMode="auto">
          <a:xfrm flipV="1">
            <a:off x="2627313" y="1628775"/>
            <a:ext cx="215900" cy="20955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20" name="Line 57"/>
          <p:cNvSpPr>
            <a:spLocks noChangeShapeType="1"/>
          </p:cNvSpPr>
          <p:nvPr/>
        </p:nvSpPr>
        <p:spPr bwMode="auto">
          <a:xfrm flipV="1">
            <a:off x="-1404938" y="1717675"/>
            <a:ext cx="215900" cy="207963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مستطيل 1"/>
          <p:cNvSpPr>
            <a:spLocks noChangeArrowheads="1"/>
          </p:cNvSpPr>
          <p:nvPr/>
        </p:nvSpPr>
        <p:spPr bwMode="auto">
          <a:xfrm>
            <a:off x="4500563" y="2708275"/>
            <a:ext cx="17319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6600" b="1">
                <a:solidFill>
                  <a:srgbClr val="FFFFFF"/>
                </a:solidFill>
              </a:rPr>
              <a:t> جفا</a:t>
            </a:r>
            <a:r>
              <a:rPr lang="ar-SA" sz="6600" b="1">
                <a:solidFill>
                  <a:srgbClr val="FFFF00"/>
                </a:solidFill>
              </a:rPr>
              <a:t>ءً</a:t>
            </a:r>
            <a:endParaRPr lang="ar-SA" sz="2400"/>
          </a:p>
        </p:txBody>
      </p:sp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1042988" y="3429000"/>
            <a:ext cx="3857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7200" b="1">
                <a:solidFill>
                  <a:srgbClr val="FFFF00"/>
                </a:solidFill>
              </a:rPr>
              <a:t>ا</a:t>
            </a:r>
            <a:endParaRPr lang="ar-SA" sz="2800"/>
          </a:p>
        </p:txBody>
      </p:sp>
      <p:sp>
        <p:nvSpPr>
          <p:cNvPr id="4" name="مستطيل 3"/>
          <p:cNvSpPr>
            <a:spLocks noChangeArrowheads="1"/>
          </p:cNvSpPr>
          <p:nvPr/>
        </p:nvSpPr>
        <p:spPr bwMode="auto">
          <a:xfrm>
            <a:off x="1376363" y="4964113"/>
            <a:ext cx="22590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4800" b="1">
                <a:solidFill>
                  <a:srgbClr val="D60093"/>
                </a:solidFill>
              </a:rPr>
              <a:t>مد عوض </a:t>
            </a:r>
            <a:endParaRPr lang="ar-SA" sz="2000"/>
          </a:p>
        </p:txBody>
      </p:sp>
      <p:sp>
        <p:nvSpPr>
          <p:cNvPr id="12" name="مربع نص 2">
            <a:hlinkClick r:id="rId3"/>
          </p:cNvPr>
          <p:cNvSpPr txBox="1"/>
          <p:nvPr/>
        </p:nvSpPr>
        <p:spPr>
          <a:xfrm>
            <a:off x="0" y="6688723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82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82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0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0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4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4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40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40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4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4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3" grpId="0"/>
      <p:bldP spid="82994" grpId="0"/>
      <p:bldP spid="82996" grpId="0" animBg="1"/>
      <p:bldP spid="82997" grpId="0" animBg="1"/>
      <p:bldP spid="10" grpId="0" animBg="1"/>
      <p:bldP spid="11" grpId="0" animBg="1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Rectangle 5"/>
          <p:cNvSpPr>
            <a:spLocks noRot="1" noChangeArrowheads="1"/>
          </p:cNvSpPr>
          <p:nvPr/>
        </p:nvSpPr>
        <p:spPr bwMode="auto">
          <a:xfrm>
            <a:off x="2555875" y="2060575"/>
            <a:ext cx="50038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rtl="1" eaLnBrk="1" hangingPunct="1"/>
            <a:r>
              <a:rPr lang="ar-SA" sz="4800" b="1">
                <a:solidFill>
                  <a:srgbClr val="FF99FF"/>
                </a:solidFill>
                <a:latin typeface="Garamond" pitchFamily="18" charset="0"/>
                <a:cs typeface="Simplified Arabic" pitchFamily="18" charset="-78"/>
              </a:rPr>
              <a:t> {  </a:t>
            </a:r>
            <a:r>
              <a:rPr lang="ar-SA" sz="6600" b="1">
                <a:solidFill>
                  <a:srgbClr val="FF99FF"/>
                </a:solidFill>
                <a:latin typeface="Garamond" pitchFamily="18" charset="0"/>
                <a:cs typeface="Simplified Arabic" pitchFamily="18" charset="-78"/>
              </a:rPr>
              <a:t>كـلمـة طـيـبة </a:t>
            </a:r>
            <a:r>
              <a:rPr lang="ar-SA" sz="4800" b="1">
                <a:solidFill>
                  <a:srgbClr val="FF99FF"/>
                </a:solidFill>
                <a:latin typeface="Garamond" pitchFamily="18" charset="0"/>
                <a:cs typeface="Simplified Arabic" pitchFamily="18" charset="-78"/>
              </a:rPr>
              <a:t>}</a:t>
            </a:r>
            <a:endParaRPr lang="en-US" sz="3200" b="1">
              <a:solidFill>
                <a:srgbClr val="FF99FF"/>
              </a:solidFill>
              <a:latin typeface="Garamond" pitchFamily="18" charset="0"/>
              <a:cs typeface="Simplified Arabic" pitchFamily="18" charset="-78"/>
            </a:endParaRPr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1908175" y="3421063"/>
            <a:ext cx="6264275" cy="3176587"/>
          </a:xfrm>
          <a:prstGeom prst="rect">
            <a:avLst/>
          </a:prstGeom>
          <a:solidFill>
            <a:schemeClr val="tx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eaLnBrk="1" hangingPunct="1"/>
            <a:r>
              <a:rPr lang="ar-SA" sz="4800" b="1">
                <a:solidFill>
                  <a:schemeClr val="bg2"/>
                </a:solidFill>
                <a:latin typeface="Garamond" pitchFamily="18" charset="0"/>
                <a:cs typeface="Simplified Arabic" pitchFamily="18" charset="-78"/>
              </a:rPr>
              <a:t> عند الوقف على كلمة </a:t>
            </a:r>
          </a:p>
          <a:p>
            <a:pPr algn="r" rtl="1" eaLnBrk="1" hangingPunct="1"/>
            <a:endParaRPr lang="ar-SA" sz="1200" b="1">
              <a:solidFill>
                <a:schemeClr val="bg2"/>
              </a:solidFill>
              <a:latin typeface="Garamond" pitchFamily="18" charset="0"/>
              <a:cs typeface="Simplified Arabic" pitchFamily="18" charset="-78"/>
            </a:endParaRPr>
          </a:p>
          <a:p>
            <a:pPr algn="r" rtl="1" eaLnBrk="1" hangingPunct="1"/>
            <a:r>
              <a:rPr lang="ar-SA" sz="4800" b="1">
                <a:solidFill>
                  <a:schemeClr val="bg2"/>
                </a:solidFill>
                <a:latin typeface="Garamond" pitchFamily="18" charset="0"/>
                <a:cs typeface="Simplified Arabic" pitchFamily="18" charset="-78"/>
              </a:rPr>
              <a:t>يتحول تنوين الفتح إلى سكون</a:t>
            </a:r>
          </a:p>
          <a:p>
            <a:pPr algn="r" rtl="1" eaLnBrk="1" hangingPunct="1"/>
            <a:r>
              <a:rPr lang="ar-SA" sz="2400" b="1">
                <a:solidFill>
                  <a:schemeClr val="bg2"/>
                </a:solidFill>
                <a:latin typeface="Garamond" pitchFamily="18" charset="0"/>
                <a:cs typeface="Simplified Arabic" pitchFamily="18" charset="-78"/>
              </a:rPr>
              <a:t>             </a:t>
            </a:r>
            <a:endParaRPr lang="ar-SA" sz="4800" b="1">
              <a:solidFill>
                <a:schemeClr val="bg2"/>
              </a:solidFill>
              <a:latin typeface="Garamond" pitchFamily="18" charset="0"/>
              <a:cs typeface="Simplified Arabic" pitchFamily="18" charset="-78"/>
            </a:endParaRPr>
          </a:p>
          <a:p>
            <a:pPr algn="r" rtl="1" eaLnBrk="1" hangingPunct="1"/>
            <a:r>
              <a:rPr lang="ar-SA" sz="4800" b="1">
                <a:solidFill>
                  <a:schemeClr val="bg2"/>
                </a:solidFill>
                <a:latin typeface="Garamond" pitchFamily="18" charset="0"/>
                <a:cs typeface="Simplified Arabic" pitchFamily="18" charset="-78"/>
              </a:rPr>
              <a:t>             هكذا :</a:t>
            </a:r>
            <a:endParaRPr lang="en-US" sz="4800" b="1">
              <a:solidFill>
                <a:schemeClr val="bg2"/>
              </a:solidFill>
              <a:latin typeface="Garamond" pitchFamily="18" charset="0"/>
              <a:cs typeface="Simplified Arabic" pitchFamily="18" charset="-78"/>
            </a:endParaRPr>
          </a:p>
        </p:txBody>
      </p:sp>
      <p:sp>
        <p:nvSpPr>
          <p:cNvPr id="13" name="Line 52"/>
          <p:cNvSpPr>
            <a:spLocks noChangeShapeType="1"/>
          </p:cNvSpPr>
          <p:nvPr/>
        </p:nvSpPr>
        <p:spPr bwMode="auto">
          <a:xfrm>
            <a:off x="3492500" y="2781300"/>
            <a:ext cx="466725" cy="647700"/>
          </a:xfrm>
          <a:prstGeom prst="line">
            <a:avLst/>
          </a:prstGeom>
          <a:noFill/>
          <a:ln w="539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7" name="Rectangle 61"/>
          <p:cNvSpPr>
            <a:spLocks noRot="1" noChangeArrowheads="1"/>
          </p:cNvSpPr>
          <p:nvPr/>
        </p:nvSpPr>
        <p:spPr bwMode="auto">
          <a:xfrm>
            <a:off x="2339975" y="5445125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4000" b="1">
                <a:solidFill>
                  <a:srgbClr val="FF0000"/>
                </a:solidFill>
              </a:rPr>
              <a:t> </a:t>
            </a:r>
            <a:r>
              <a:rPr lang="ar-SA" sz="4400" b="1">
                <a:solidFill>
                  <a:srgbClr val="FF0000"/>
                </a:solidFill>
              </a:rPr>
              <a:t>5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25606" name="مستطيل 2"/>
          <p:cNvSpPr>
            <a:spLocks noChangeArrowheads="1"/>
          </p:cNvSpPr>
          <p:nvPr/>
        </p:nvSpPr>
        <p:spPr bwMode="auto">
          <a:xfrm>
            <a:off x="1331913" y="1741488"/>
            <a:ext cx="205105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  <p:sp>
        <p:nvSpPr>
          <p:cNvPr id="25607" name="مستطيل 2"/>
          <p:cNvSpPr>
            <a:spLocks noChangeArrowheads="1"/>
          </p:cNvSpPr>
          <p:nvPr/>
        </p:nvSpPr>
        <p:spPr bwMode="auto">
          <a:xfrm>
            <a:off x="1258888" y="1628775"/>
            <a:ext cx="2052637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  <p:sp>
        <p:nvSpPr>
          <p:cNvPr id="10" name="Rectangle 49"/>
          <p:cNvSpPr>
            <a:spLocks noRot="1" noChangeArrowheads="1"/>
          </p:cNvSpPr>
          <p:nvPr/>
        </p:nvSpPr>
        <p:spPr bwMode="auto">
          <a:xfrm>
            <a:off x="2339975" y="620713"/>
            <a:ext cx="5400675" cy="504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defRPr/>
            </a:pPr>
            <a:r>
              <a:rPr lang="ar-SA" altLang="x-none" dirty="0">
                <a:solidFill>
                  <a:schemeClr val="tx1"/>
                </a:solidFill>
                <a:effectLst/>
                <a:cs typeface="Monotype Koufi" pitchFamily="2" charset="-78"/>
              </a:rPr>
              <a:t>   </a:t>
            </a:r>
            <a:r>
              <a:rPr lang="ar-SA" altLang="x-none" dirty="0">
                <a:solidFill>
                  <a:schemeClr val="tx1"/>
                </a:solidFill>
                <a:effectLst/>
                <a:cs typeface="Simplified Arabic" panose="02020603050405020304" pitchFamily="18" charset="-78"/>
              </a:rPr>
              <a:t>الوقف على التاء المربوطة </a:t>
            </a:r>
          </a:p>
          <a:p>
            <a:pPr rtl="1" eaLnBrk="1" hangingPunct="1">
              <a:defRPr/>
            </a:pPr>
            <a:r>
              <a:rPr lang="ar-SA" altLang="x-none" dirty="0">
                <a:solidFill>
                  <a:schemeClr val="tx1"/>
                </a:solidFill>
                <a:effectLst/>
                <a:cs typeface="Simplified Arabic" panose="02020603050405020304" pitchFamily="18" charset="-78"/>
              </a:rPr>
              <a:t>التي عليها تنوين فتح   </a:t>
            </a:r>
            <a:endParaRPr lang="en-US" altLang="x-none" dirty="0">
              <a:solidFill>
                <a:schemeClr val="tx1"/>
              </a:solidFill>
              <a:cs typeface="Simplified Arabic" panose="02020603050405020304" pitchFamily="18" charset="-78"/>
            </a:endParaRPr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2701925" y="5581650"/>
            <a:ext cx="15827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6000" b="1">
                <a:solidFill>
                  <a:srgbClr val="D60093"/>
                </a:solidFill>
                <a:cs typeface="Simplified Arabic" pitchFamily="18" charset="-78"/>
              </a:rPr>
              <a:t>طـيـبـه</a:t>
            </a:r>
            <a:endParaRPr lang="ar-SA">
              <a:solidFill>
                <a:srgbClr val="D60093"/>
              </a:solidFill>
            </a:endParaRPr>
          </a:p>
        </p:txBody>
      </p:sp>
      <p:sp>
        <p:nvSpPr>
          <p:cNvPr id="14" name="مستطيل 2"/>
          <p:cNvSpPr>
            <a:spLocks noChangeArrowheads="1"/>
          </p:cNvSpPr>
          <p:nvPr/>
        </p:nvSpPr>
        <p:spPr bwMode="auto">
          <a:xfrm>
            <a:off x="3025775" y="1700213"/>
            <a:ext cx="205105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  <p:sp>
        <p:nvSpPr>
          <p:cNvPr id="15" name="مستطيل 2"/>
          <p:cNvSpPr>
            <a:spLocks noChangeArrowheads="1"/>
          </p:cNvSpPr>
          <p:nvPr/>
        </p:nvSpPr>
        <p:spPr bwMode="auto">
          <a:xfrm>
            <a:off x="2987675" y="1597025"/>
            <a:ext cx="205105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auto">
          <a:xfrm>
            <a:off x="2406650" y="3533775"/>
            <a:ext cx="13017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4800" b="1">
                <a:solidFill>
                  <a:srgbClr val="000514"/>
                </a:solidFill>
                <a:cs typeface="Simplified Arabic" pitchFamily="18" charset="-78"/>
              </a:rPr>
              <a:t>طـيـبـة</a:t>
            </a:r>
            <a:endParaRPr lang="ar-SA" sz="1400"/>
          </a:p>
        </p:txBody>
      </p:sp>
      <p:sp>
        <p:nvSpPr>
          <p:cNvPr id="17" name="مستطيل 2"/>
          <p:cNvSpPr>
            <a:spLocks noChangeArrowheads="1"/>
          </p:cNvSpPr>
          <p:nvPr/>
        </p:nvSpPr>
        <p:spPr bwMode="auto">
          <a:xfrm>
            <a:off x="323850" y="3213100"/>
            <a:ext cx="205105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  <p:sp>
        <p:nvSpPr>
          <p:cNvPr id="18" name="مستطيل 2"/>
          <p:cNvSpPr>
            <a:spLocks noChangeArrowheads="1"/>
          </p:cNvSpPr>
          <p:nvPr/>
        </p:nvSpPr>
        <p:spPr bwMode="auto">
          <a:xfrm>
            <a:off x="288925" y="3109913"/>
            <a:ext cx="205105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115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َ</a:t>
            </a:r>
          </a:p>
          <a:p>
            <a:pPr algn="r"/>
            <a:endParaRPr lang="ar-SA" sz="115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0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30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  <p:bldP spid="89104" grpId="0" animBg="1"/>
      <p:bldP spid="13" grpId="0" animBg="1"/>
      <p:bldP spid="7" grpId="0"/>
      <p:bldP spid="25606" grpId="0"/>
      <p:bldP spid="25607" grpId="0"/>
      <p:bldP spid="10" grpId="0"/>
      <p:bldP spid="5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93" name="Rectangle 49"/>
          <p:cNvSpPr>
            <a:spLocks noRot="1" noChangeArrowheads="1"/>
          </p:cNvSpPr>
          <p:nvPr/>
        </p:nvSpPr>
        <p:spPr bwMode="auto">
          <a:xfrm>
            <a:off x="2555875" y="476250"/>
            <a:ext cx="6048375" cy="504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ar-SA" altLang="x-none" sz="5400" dirty="0">
                <a:solidFill>
                  <a:srgbClr val="FFFF00"/>
                </a:solidFill>
                <a:effectLst/>
                <a:cs typeface="Monotype Koufi" pitchFamily="2" charset="-78"/>
              </a:rPr>
              <a:t>   </a:t>
            </a:r>
            <a:r>
              <a:rPr lang="ar-SA" altLang="x-none" sz="5400" dirty="0">
                <a:solidFill>
                  <a:srgbClr val="FFFF00"/>
                </a:solidFill>
                <a:effectLst/>
                <a:cs typeface="Simplified Arabic" panose="02020603050405020304" pitchFamily="18" charset="-78"/>
              </a:rPr>
              <a:t>الوقف على تنوين الضم     </a:t>
            </a:r>
            <a:endParaRPr lang="en-US" altLang="x-none" sz="5400" dirty="0">
              <a:solidFill>
                <a:srgbClr val="FFFF00"/>
              </a:solidFill>
              <a:cs typeface="Simplified Arabic" panose="02020603050405020304" pitchFamily="18" charset="-78"/>
            </a:endParaRPr>
          </a:p>
        </p:txBody>
      </p:sp>
      <p:sp>
        <p:nvSpPr>
          <p:cNvPr id="82994" name="Rectangle 50"/>
          <p:cNvSpPr>
            <a:spLocks noRot="1" noChangeArrowheads="1"/>
          </p:cNvSpPr>
          <p:nvPr/>
        </p:nvSpPr>
        <p:spPr bwMode="auto">
          <a:xfrm>
            <a:off x="-252413" y="1482725"/>
            <a:ext cx="8748713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rtl="1" eaLnBrk="1" hangingPunct="1"/>
            <a:r>
              <a:rPr lang="ar-SA" sz="4400" b="1">
                <a:solidFill>
                  <a:srgbClr val="00FF00"/>
                </a:solidFill>
                <a:latin typeface="Garamond" pitchFamily="18" charset="0"/>
                <a:cs typeface="Monotype Koufi" pitchFamily="2" charset="-78"/>
              </a:rPr>
              <a:t> </a:t>
            </a:r>
            <a:r>
              <a:rPr lang="ar-SA" sz="4800" b="1">
                <a:solidFill>
                  <a:srgbClr val="00FF00"/>
                </a:solidFill>
                <a:latin typeface="Garamond" pitchFamily="18" charset="0"/>
                <a:cs typeface="Simplified Arabic" pitchFamily="18" charset="-78"/>
              </a:rPr>
              <a:t> </a:t>
            </a:r>
            <a:r>
              <a:rPr lang="ar-SA" sz="3600" b="1">
                <a:solidFill>
                  <a:srgbClr val="00FF00"/>
                </a:solidFill>
                <a:latin typeface="Garamond" pitchFamily="18" charset="0"/>
              </a:rPr>
              <a:t>{</a:t>
            </a:r>
            <a:r>
              <a:rPr lang="ar-SA" sz="6000" b="1">
                <a:solidFill>
                  <a:srgbClr val="00FF00"/>
                </a:solidFill>
                <a:latin typeface="Garamond" pitchFamily="18" charset="0"/>
              </a:rPr>
              <a:t> فإذا هو زاهق </a:t>
            </a:r>
            <a:r>
              <a:rPr lang="ar-SA" sz="3600" b="1">
                <a:solidFill>
                  <a:srgbClr val="00FF00"/>
                </a:solidFill>
                <a:latin typeface="Garamond" pitchFamily="18" charset="0"/>
              </a:rPr>
              <a:t>}</a:t>
            </a:r>
            <a:endParaRPr lang="en-US" sz="6000" b="1">
              <a:solidFill>
                <a:srgbClr val="00FF00"/>
              </a:solidFill>
              <a:latin typeface="Garamond" pitchFamily="18" charset="0"/>
            </a:endParaRPr>
          </a:p>
        </p:txBody>
      </p:sp>
      <p:sp>
        <p:nvSpPr>
          <p:cNvPr id="82996" name="Line 52"/>
          <p:cNvSpPr>
            <a:spLocks noChangeShapeType="1"/>
          </p:cNvSpPr>
          <p:nvPr/>
        </p:nvSpPr>
        <p:spPr bwMode="auto">
          <a:xfrm>
            <a:off x="4716463" y="2422525"/>
            <a:ext cx="0" cy="790575"/>
          </a:xfrm>
          <a:prstGeom prst="line">
            <a:avLst/>
          </a:prstGeom>
          <a:noFill/>
          <a:ln w="539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82997" name="Rectangle 53"/>
          <p:cNvSpPr>
            <a:spLocks noChangeArrowheads="1"/>
          </p:cNvSpPr>
          <p:nvPr/>
        </p:nvSpPr>
        <p:spPr bwMode="auto">
          <a:xfrm>
            <a:off x="3203575" y="3357563"/>
            <a:ext cx="4608513" cy="1584325"/>
          </a:xfrm>
          <a:prstGeom prst="rect">
            <a:avLst/>
          </a:prstGeom>
          <a:solidFill>
            <a:schemeClr val="tx1"/>
          </a:solidFill>
          <a:ln w="76200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eaLnBrk="1" hangingPunct="1"/>
            <a:endParaRPr lang="ar-SA" sz="3200" b="1">
              <a:solidFill>
                <a:srgbClr val="000514"/>
              </a:solidFill>
              <a:latin typeface="Garamond" pitchFamily="18" charset="0"/>
            </a:endParaRPr>
          </a:p>
          <a:p>
            <a:pPr algn="ctr" rtl="1" eaLnBrk="1" hangingPunct="1"/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يحذف التنوين ويصبح </a:t>
            </a:r>
          </a:p>
          <a:p>
            <a:pPr algn="ctr" rtl="1" eaLnBrk="1" hangingPunct="1"/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الحرف ساكن  </a:t>
            </a:r>
            <a:r>
              <a:rPr lang="ar-SA" sz="3200" b="1">
                <a:solidFill>
                  <a:srgbClr val="000514"/>
                </a:solidFill>
                <a:latin typeface="Garamond" pitchFamily="18" charset="0"/>
              </a:rPr>
              <a:t>(</a:t>
            </a:r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 زاهق </a:t>
            </a:r>
            <a:r>
              <a:rPr lang="ar-SA" sz="3200" b="1">
                <a:solidFill>
                  <a:srgbClr val="000514"/>
                </a:solidFill>
                <a:latin typeface="Garamond" pitchFamily="18" charset="0"/>
              </a:rPr>
              <a:t>)</a:t>
            </a:r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 </a:t>
            </a:r>
          </a:p>
          <a:p>
            <a:pPr algn="ctr" rtl="1" eaLnBrk="1" hangingPunct="1"/>
            <a:r>
              <a:rPr lang="ar-SA" sz="4400" b="1">
                <a:solidFill>
                  <a:srgbClr val="000514"/>
                </a:solidFill>
                <a:latin typeface="Garamond" pitchFamily="18" charset="0"/>
              </a:rPr>
              <a:t> </a:t>
            </a:r>
            <a:endParaRPr lang="en-US" sz="4400" b="1">
              <a:solidFill>
                <a:srgbClr val="000514"/>
              </a:solidFill>
              <a:latin typeface="Garamond" pitchFamily="18" charset="0"/>
            </a:endParaRPr>
          </a:p>
        </p:txBody>
      </p:sp>
      <p:sp>
        <p:nvSpPr>
          <p:cNvPr id="15366" name="Line 57"/>
          <p:cNvSpPr>
            <a:spLocks noChangeShapeType="1"/>
          </p:cNvSpPr>
          <p:nvPr/>
        </p:nvSpPr>
        <p:spPr bwMode="auto">
          <a:xfrm flipV="1">
            <a:off x="-1044575" y="1082675"/>
            <a:ext cx="215900" cy="207963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5367" name="Line 57"/>
          <p:cNvSpPr>
            <a:spLocks noChangeShapeType="1"/>
          </p:cNvSpPr>
          <p:nvPr/>
        </p:nvSpPr>
        <p:spPr bwMode="auto">
          <a:xfrm flipV="1">
            <a:off x="-1044575" y="1052513"/>
            <a:ext cx="215900" cy="20955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6632" name="مستطيل 2"/>
          <p:cNvSpPr>
            <a:spLocks noChangeArrowheads="1"/>
          </p:cNvSpPr>
          <p:nvPr/>
        </p:nvSpPr>
        <p:spPr bwMode="auto">
          <a:xfrm>
            <a:off x="4238625" y="1125538"/>
            <a:ext cx="62071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ar-SA" sz="4000" b="1">
                <a:solidFill>
                  <a:srgbClr val="FF0000"/>
                </a:solidFill>
                <a:latin typeface="Garamond" pitchFamily="18" charset="0"/>
                <a:cs typeface="Akhbar MT" pitchFamily="2" charset="-78"/>
              </a:rPr>
              <a:t>وو</a:t>
            </a:r>
          </a:p>
          <a:p>
            <a:pPr algn="r"/>
            <a:endParaRPr lang="ar-SA" sz="4000">
              <a:solidFill>
                <a:srgbClr val="FF0000"/>
              </a:solidFill>
            </a:endParaRPr>
          </a:p>
        </p:txBody>
      </p:sp>
      <p:sp>
        <p:nvSpPr>
          <p:cNvPr id="12" name="Rectangle 61"/>
          <p:cNvSpPr>
            <a:spLocks noRot="1" noChangeArrowheads="1"/>
          </p:cNvSpPr>
          <p:nvPr/>
        </p:nvSpPr>
        <p:spPr bwMode="auto">
          <a:xfrm>
            <a:off x="3276600" y="3860800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200" b="1">
                <a:solidFill>
                  <a:srgbClr val="FF0000"/>
                </a:solidFill>
              </a:rPr>
              <a:t> </a:t>
            </a:r>
            <a:r>
              <a:rPr lang="ar-SA" sz="3600" b="1">
                <a:solidFill>
                  <a:srgbClr val="FF0000"/>
                </a:solidFill>
              </a:rPr>
              <a:t>5</a:t>
            </a:r>
            <a:endParaRPr lang="en-US" sz="4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82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82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0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0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40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40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4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4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3" grpId="0"/>
      <p:bldP spid="82994" grpId="0"/>
      <p:bldP spid="82996" grpId="0" animBg="1"/>
      <p:bldP spid="82997" grpId="0" animBg="1"/>
      <p:bldP spid="26632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093" name="Rectangle 5"/>
          <p:cNvSpPr>
            <a:spLocks noRot="1" noChangeArrowheads="1"/>
          </p:cNvSpPr>
          <p:nvPr/>
        </p:nvSpPr>
        <p:spPr bwMode="auto">
          <a:xfrm>
            <a:off x="1588" y="503238"/>
            <a:ext cx="8315325" cy="270986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rtl="1" eaLnBrk="1" hangingPunct="1"/>
            <a:r>
              <a:rPr lang="ar-SA" sz="4400" b="1">
                <a:solidFill>
                  <a:srgbClr val="E5E5FF"/>
                </a:solidFill>
                <a:latin typeface="Garamond" pitchFamily="18" charset="0"/>
                <a:cs typeface="Simplified Arabic" pitchFamily="18" charset="-78"/>
              </a:rPr>
              <a:t> { مَّا لَهُم مِّنَ اللّهِ مِنْ </a:t>
            </a:r>
            <a:r>
              <a:rPr lang="ar-SA" sz="5400" b="1">
                <a:solidFill>
                  <a:srgbClr val="E5E5FF"/>
                </a:solidFill>
                <a:latin typeface="Garamond" pitchFamily="18" charset="0"/>
                <a:cs typeface="Simplified Arabic" pitchFamily="18" charset="-78"/>
              </a:rPr>
              <a:t>عَاصِ</a:t>
            </a:r>
            <a:r>
              <a:rPr lang="ar-SA" sz="5400" b="1">
                <a:solidFill>
                  <a:srgbClr val="FFFF00"/>
                </a:solidFill>
                <a:latin typeface="Garamond" pitchFamily="18" charset="0"/>
                <a:cs typeface="Simplified Arabic" pitchFamily="18" charset="-78"/>
              </a:rPr>
              <a:t>م</a:t>
            </a:r>
            <a:r>
              <a:rPr lang="ar-SA" sz="4400" b="1">
                <a:solidFill>
                  <a:srgbClr val="E5E5FF"/>
                </a:solidFill>
                <a:latin typeface="Garamond" pitchFamily="18" charset="0"/>
                <a:cs typeface="Simplified Arabic" pitchFamily="18" charset="-78"/>
              </a:rPr>
              <a:t> </a:t>
            </a:r>
            <a:r>
              <a:rPr lang="ar-SA" sz="1400" b="1">
                <a:solidFill>
                  <a:srgbClr val="00FF00"/>
                </a:solidFill>
                <a:latin typeface="Garamond" pitchFamily="18" charset="0"/>
                <a:cs typeface="Simplified Arabic" pitchFamily="18" charset="-78"/>
              </a:rPr>
              <a:t> </a:t>
            </a:r>
            <a:r>
              <a:rPr lang="ar-SA" sz="4400" b="1">
                <a:solidFill>
                  <a:srgbClr val="E5E5FF"/>
                </a:solidFill>
                <a:latin typeface="Garamond" pitchFamily="18" charset="0"/>
                <a:cs typeface="Simplified Arabic" pitchFamily="18" charset="-78"/>
              </a:rPr>
              <a:t>}</a:t>
            </a:r>
            <a:endParaRPr lang="en-US" sz="2800" b="1">
              <a:solidFill>
                <a:srgbClr val="E5E5FF"/>
              </a:solidFill>
              <a:latin typeface="Garamond" pitchFamily="18" charset="0"/>
              <a:cs typeface="Simplified Arabic" pitchFamily="18" charset="-78"/>
            </a:endParaRPr>
          </a:p>
        </p:txBody>
      </p:sp>
      <p:sp>
        <p:nvSpPr>
          <p:cNvPr id="89101" name="Rectangle 13"/>
          <p:cNvSpPr>
            <a:spLocks noChangeArrowheads="1"/>
          </p:cNvSpPr>
          <p:nvPr/>
        </p:nvSpPr>
        <p:spPr bwMode="auto">
          <a:xfrm>
            <a:off x="1187450" y="3141663"/>
            <a:ext cx="4248150" cy="2879725"/>
          </a:xfrm>
          <a:prstGeom prst="rect">
            <a:avLst/>
          </a:prstGeom>
          <a:solidFill>
            <a:schemeClr val="bg2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eaLnBrk="1" hangingPunct="1"/>
            <a:r>
              <a:rPr lang="ar-SA" sz="4400" b="1">
                <a:latin typeface="Garamond" pitchFamily="18" charset="0"/>
                <a:cs typeface="Simplified Arabic" pitchFamily="18" charset="-78"/>
              </a:rPr>
              <a:t>يحذف التنوين ويصبح </a:t>
            </a:r>
          </a:p>
          <a:p>
            <a:pPr algn="r" rtl="1" eaLnBrk="1" hangingPunct="1"/>
            <a:r>
              <a:rPr lang="ar-SA" sz="4400" b="1">
                <a:latin typeface="Garamond" pitchFamily="18" charset="0"/>
                <a:cs typeface="Simplified Arabic" pitchFamily="18" charset="-78"/>
              </a:rPr>
              <a:t>الحرف ساكن هكذا :</a:t>
            </a:r>
          </a:p>
          <a:p>
            <a:pPr algn="r" rtl="1" eaLnBrk="1" hangingPunct="1"/>
            <a:endParaRPr lang="en-US" sz="4400" b="1">
              <a:solidFill>
                <a:srgbClr val="00FF00"/>
              </a:solidFill>
              <a:latin typeface="Garamond" pitchFamily="18" charset="0"/>
              <a:cs typeface="Simplified Arabic" pitchFamily="18" charset="-78"/>
            </a:endParaRPr>
          </a:p>
        </p:txBody>
      </p:sp>
      <p:sp>
        <p:nvSpPr>
          <p:cNvPr id="11" name="Rectangle 49"/>
          <p:cNvSpPr>
            <a:spLocks noRot="1" noChangeArrowheads="1"/>
          </p:cNvSpPr>
          <p:nvPr/>
        </p:nvSpPr>
        <p:spPr bwMode="auto">
          <a:xfrm>
            <a:off x="2628900" y="476250"/>
            <a:ext cx="5256213" cy="504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ar-SA" altLang="x-none" sz="4800" dirty="0">
                <a:solidFill>
                  <a:srgbClr val="FFC000"/>
                </a:solidFill>
                <a:effectLst/>
                <a:cs typeface="Monotype Koufi" pitchFamily="2" charset="-78"/>
              </a:rPr>
              <a:t>   </a:t>
            </a:r>
            <a:r>
              <a:rPr lang="ar-SA" altLang="x-none" sz="4800" dirty="0">
                <a:solidFill>
                  <a:srgbClr val="FFC000"/>
                </a:solidFill>
                <a:effectLst/>
                <a:cs typeface="Simplified Arabic" panose="02020603050405020304" pitchFamily="18" charset="-78"/>
              </a:rPr>
              <a:t>الوقف على تنوين الكسر    </a:t>
            </a:r>
            <a:endParaRPr lang="en-US" altLang="x-none" sz="4800" dirty="0">
              <a:solidFill>
                <a:srgbClr val="FFC000"/>
              </a:solidFill>
              <a:cs typeface="Simplified Arabic" panose="02020603050405020304" pitchFamily="18" charset="-78"/>
            </a:endParaRPr>
          </a:p>
        </p:txBody>
      </p:sp>
      <p:sp>
        <p:nvSpPr>
          <p:cNvPr id="12" name="Line 52"/>
          <p:cNvSpPr>
            <a:spLocks noChangeShapeType="1"/>
          </p:cNvSpPr>
          <p:nvPr/>
        </p:nvSpPr>
        <p:spPr bwMode="auto">
          <a:xfrm flipH="1">
            <a:off x="3059113" y="2492375"/>
            <a:ext cx="0" cy="576263"/>
          </a:xfrm>
          <a:prstGeom prst="line">
            <a:avLst/>
          </a:pr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مستطيل 1"/>
          <p:cNvSpPr>
            <a:spLocks noChangeArrowheads="1"/>
          </p:cNvSpPr>
          <p:nvPr/>
        </p:nvSpPr>
        <p:spPr bwMode="auto">
          <a:xfrm>
            <a:off x="2195513" y="4868863"/>
            <a:ext cx="16525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6000" b="1">
                <a:solidFill>
                  <a:srgbClr val="FFFF00"/>
                </a:solidFill>
                <a:cs typeface="Simplified Arabic" pitchFamily="18" charset="-78"/>
              </a:rPr>
              <a:t>عاصم</a:t>
            </a:r>
            <a:endParaRPr lang="ar-SA" sz="2000"/>
          </a:p>
        </p:txBody>
      </p:sp>
      <p:sp>
        <p:nvSpPr>
          <p:cNvPr id="16391" name="Line 57"/>
          <p:cNvSpPr>
            <a:spLocks noChangeShapeType="1"/>
          </p:cNvSpPr>
          <p:nvPr/>
        </p:nvSpPr>
        <p:spPr bwMode="auto">
          <a:xfrm flipV="1">
            <a:off x="9972675" y="1628775"/>
            <a:ext cx="215900" cy="20955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8" name="Line 57"/>
          <p:cNvSpPr>
            <a:spLocks noChangeShapeType="1"/>
          </p:cNvSpPr>
          <p:nvPr/>
        </p:nvSpPr>
        <p:spPr bwMode="auto">
          <a:xfrm flipV="1">
            <a:off x="2771775" y="2133600"/>
            <a:ext cx="215900" cy="20955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9" name="Line 57"/>
          <p:cNvSpPr>
            <a:spLocks noChangeShapeType="1"/>
          </p:cNvSpPr>
          <p:nvPr/>
        </p:nvSpPr>
        <p:spPr bwMode="auto">
          <a:xfrm flipV="1">
            <a:off x="2700338" y="2060575"/>
            <a:ext cx="215900" cy="20955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0" name="Rectangle 61"/>
          <p:cNvSpPr>
            <a:spLocks noRot="1" noChangeArrowheads="1"/>
          </p:cNvSpPr>
          <p:nvPr/>
        </p:nvSpPr>
        <p:spPr bwMode="auto">
          <a:xfrm>
            <a:off x="1722438" y="4941888"/>
            <a:ext cx="9048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 eaLnBrk="1" hangingPunct="1">
              <a:spcBef>
                <a:spcPct val="20000"/>
              </a:spcBef>
              <a:buClr>
                <a:srgbClr val="FFCC00"/>
              </a:buClr>
              <a:buSzPct val="70000"/>
              <a:buFont typeface="Wingdings" pitchFamily="2" charset="2"/>
              <a:buNone/>
            </a:pPr>
            <a:r>
              <a:rPr lang="ar-SA" sz="3200" b="1">
                <a:solidFill>
                  <a:srgbClr val="FF0000"/>
                </a:solidFill>
              </a:rPr>
              <a:t> </a:t>
            </a:r>
            <a:r>
              <a:rPr lang="ar-SA" sz="3600" b="1">
                <a:solidFill>
                  <a:srgbClr val="FF0000"/>
                </a:solidFill>
              </a:rPr>
              <a:t>5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13" name="مربع نص 2">
            <a:hlinkClick r:id="rId2"/>
          </p:cNvPr>
          <p:cNvSpPr txBox="1"/>
          <p:nvPr/>
        </p:nvSpPr>
        <p:spPr>
          <a:xfrm>
            <a:off x="0" y="6688723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425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425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4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4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4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4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425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425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4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4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4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4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 animBg="1"/>
      <p:bldP spid="89101" grpId="0" animBg="1"/>
      <p:bldP spid="11" grpId="0"/>
      <p:bldP spid="12" grpId="0" animBg="1"/>
      <p:bldP spid="2" grpId="0"/>
      <p:bldP spid="8" grpId="0" animBg="1"/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PresentationFormat>عرض على الشاشة (3:4)‏</PresentationFormat>
  <Paragraphs>99</Paragraphs>
  <Slides>9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9</vt:i4>
      </vt:variant>
    </vt:vector>
  </HeadingPairs>
  <TitlesOfParts>
    <vt:vector size="11" baseType="lpstr">
      <vt:lpstr>Stream</vt:lpstr>
      <vt:lpstr>2_Stream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بوربوينت شرح درس الوقف على التنوين لمادة التلاوة والتجويد الصف الثامن الأساسي الفصل الدراسي الأول.</dc:title>
  <dc:subject>بوربوينت تلاوة وتجويد للصف الثامن شرح الوقف على التنوين الفصل الأول.</dc:subject>
  <dc:creator>الملتقى التربوي</dc:creator>
  <cp:keywords>التربية الاسلامية; التلاوة والتجويد; الفصل الأول; الملتقى التربوي</cp:keywords>
  <dc:description>بوربوينت تلاوة وتجويد للصف الثامن شرح الوقف على التنوين الفصل الأول._x000d_
عرض بوربوينت شرح درس الوقف على التنوين لمادة التلاوة والتجويد الصف الثامن الأساسي الفصل الدراسي الأول.</dc:description>
  <cp:lastModifiedBy/>
  <cp:revision>1</cp:revision>
  <cp:lastPrinted>1601-01-01T00:00:00Z</cp:lastPrinted>
  <dcterms:created xsi:type="dcterms:W3CDTF">2020-12-30T03:44:21Z</dcterms:created>
  <dcterms:modified xsi:type="dcterms:W3CDTF">2020-12-31T03:14:37Z</dcterms:modified>
  <cp:category>الفصل الدراسي الأول; الفترة الاولى; التربية الاسلامية; تلاوة وتجويد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