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notesMasterIdLst>
    <p:notesMasterId r:id="rId22"/>
  </p:notesMasterIdLst>
  <p:sldIdLst>
    <p:sldId id="278" r:id="rId2"/>
    <p:sldId id="259" r:id="rId3"/>
    <p:sldId id="260" r:id="rId4"/>
    <p:sldId id="257" r:id="rId5"/>
    <p:sldId id="258" r:id="rId6"/>
    <p:sldId id="275" r:id="rId7"/>
    <p:sldId id="274" r:id="rId8"/>
    <p:sldId id="276" r:id="rId9"/>
    <p:sldId id="270" r:id="rId10"/>
    <p:sldId id="261" r:id="rId11"/>
    <p:sldId id="264" r:id="rId12"/>
    <p:sldId id="280" r:id="rId13"/>
    <p:sldId id="265" r:id="rId14"/>
    <p:sldId id="266" r:id="rId15"/>
    <p:sldId id="267" r:id="rId16"/>
    <p:sldId id="268" r:id="rId17"/>
    <p:sldId id="269" r:id="rId18"/>
    <p:sldId id="277" r:id="rId19"/>
    <p:sldId id="263" r:id="rId20"/>
    <p:sldId id="281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683F38-FBC0-4033-A648-98054126209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763918C5-D2FF-4814-84D4-D8DC88BCDD7E}">
      <dgm:prSet phldrT="[نص]" phldr="1"/>
      <dgm:spPr/>
      <dgm:t>
        <a:bodyPr/>
        <a:lstStyle/>
        <a:p>
          <a:pPr rtl="1"/>
          <a:endParaRPr lang="ar-SA" dirty="0"/>
        </a:p>
      </dgm:t>
    </dgm:pt>
    <dgm:pt modelId="{272BCA8F-77C8-4BCC-BCE5-FB6BB4DB1104}" type="parTrans" cxnId="{B7E9D8FE-39BF-44E4-A6C7-9FB3A33AA8BE}">
      <dgm:prSet/>
      <dgm:spPr/>
      <dgm:t>
        <a:bodyPr/>
        <a:lstStyle/>
        <a:p>
          <a:pPr rtl="1"/>
          <a:endParaRPr lang="ar-SA"/>
        </a:p>
      </dgm:t>
    </dgm:pt>
    <dgm:pt modelId="{908CBE1F-2CF6-4231-9F9B-87C1E58FE086}" type="sibTrans" cxnId="{B7E9D8FE-39BF-44E4-A6C7-9FB3A33AA8BE}">
      <dgm:prSet/>
      <dgm:spPr/>
      <dgm:t>
        <a:bodyPr/>
        <a:lstStyle/>
        <a:p>
          <a:pPr rtl="1"/>
          <a:endParaRPr lang="ar-SA"/>
        </a:p>
      </dgm:t>
    </dgm:pt>
    <dgm:pt modelId="{B6261B24-7648-44C0-B2FB-31AE009D5E5E}">
      <dgm:prSet phldrT="[نص]"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JO" sz="4400" dirty="0" smtClean="0">
              <a:solidFill>
                <a:srgbClr val="002060"/>
              </a:solidFill>
              <a:cs typeface="DecoType Naskh Extensions" pitchFamily="2" charset="-78"/>
            </a:rPr>
            <a:t>المد بسبب السكون</a:t>
          </a:r>
          <a:endParaRPr lang="ar-SA" sz="4400" dirty="0" smtClean="0">
            <a:solidFill>
              <a:srgbClr val="002060"/>
            </a:solidFill>
            <a:cs typeface="DecoType Naskh Extensions" pitchFamily="2" charset="-78"/>
          </a:endParaRPr>
        </a:p>
        <a:p>
          <a:pPr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1100" dirty="0"/>
        </a:p>
      </dgm:t>
    </dgm:pt>
    <dgm:pt modelId="{DF279E76-77AB-41FE-A5A3-557A611711ED}" type="parTrans" cxnId="{7416434B-68FE-4BCC-B5FA-1CB39B638B99}">
      <dgm:prSet/>
      <dgm:spPr/>
      <dgm:t>
        <a:bodyPr/>
        <a:lstStyle/>
        <a:p>
          <a:pPr rtl="1"/>
          <a:endParaRPr lang="ar-SA"/>
        </a:p>
      </dgm:t>
    </dgm:pt>
    <dgm:pt modelId="{46E7A19A-8B46-4124-AE45-4E9AEE3E18D9}" type="sibTrans" cxnId="{7416434B-68FE-4BCC-B5FA-1CB39B638B99}">
      <dgm:prSet/>
      <dgm:spPr/>
      <dgm:t>
        <a:bodyPr/>
        <a:lstStyle/>
        <a:p>
          <a:pPr rtl="1"/>
          <a:endParaRPr lang="ar-SA"/>
        </a:p>
      </dgm:t>
    </dgm:pt>
    <dgm:pt modelId="{A6C239BA-2425-43C9-A53F-09114064DDBC}">
      <dgm:prSet phldrT="[نص]"/>
      <dgm:spPr/>
      <dgm:t>
        <a:bodyPr/>
        <a:lstStyle/>
        <a:p>
          <a:pPr rtl="1"/>
          <a:endParaRPr lang="ar-SA" dirty="0"/>
        </a:p>
      </dgm:t>
    </dgm:pt>
    <dgm:pt modelId="{E50976C3-BB9C-4BA4-95B3-342978A52C4B}" type="parTrans" cxnId="{9C614E4D-4335-4C38-9BEA-25667D772473}">
      <dgm:prSet/>
      <dgm:spPr/>
      <dgm:t>
        <a:bodyPr/>
        <a:lstStyle/>
        <a:p>
          <a:pPr rtl="1"/>
          <a:endParaRPr lang="ar-SA"/>
        </a:p>
      </dgm:t>
    </dgm:pt>
    <dgm:pt modelId="{54BF527A-309B-4C5E-8FE6-B21368861677}" type="sibTrans" cxnId="{9C614E4D-4335-4C38-9BEA-25667D772473}">
      <dgm:prSet/>
      <dgm:spPr/>
      <dgm:t>
        <a:bodyPr/>
        <a:lstStyle/>
        <a:p>
          <a:pPr rtl="1"/>
          <a:endParaRPr lang="ar-SA"/>
        </a:p>
      </dgm:t>
    </dgm:pt>
    <dgm:pt modelId="{80F0212B-A87A-43B6-A667-3480AB109B62}">
      <dgm:prSet phldrT="[نص]" custT="1"/>
      <dgm:spPr/>
      <dgm:t>
        <a:bodyPr/>
        <a:lstStyle/>
        <a:p>
          <a:pPr rtl="1"/>
          <a:r>
            <a:rPr lang="ar-JO" sz="6000" dirty="0" smtClean="0">
              <a:solidFill>
                <a:srgbClr val="002060"/>
              </a:solidFill>
              <a:cs typeface="Diwani Letter" pitchFamily="2" charset="-78"/>
            </a:rPr>
            <a:t>المد بسبب الهمزة</a:t>
          </a:r>
          <a:endParaRPr lang="ar-SA" sz="6000" dirty="0">
            <a:solidFill>
              <a:srgbClr val="002060"/>
            </a:solidFill>
            <a:cs typeface="Diwani Letter" pitchFamily="2" charset="-78"/>
          </a:endParaRPr>
        </a:p>
      </dgm:t>
    </dgm:pt>
    <dgm:pt modelId="{00454072-8FEE-4439-8C6E-A06E7DF0453B}" type="sibTrans" cxnId="{7843977A-1EBB-41D4-8E81-7A3D276F904B}">
      <dgm:prSet/>
      <dgm:spPr/>
      <dgm:t>
        <a:bodyPr/>
        <a:lstStyle/>
        <a:p>
          <a:pPr rtl="1"/>
          <a:endParaRPr lang="ar-SA"/>
        </a:p>
      </dgm:t>
    </dgm:pt>
    <dgm:pt modelId="{E4612AB4-ECF1-4489-97CD-D6EA16795699}" type="parTrans" cxnId="{7843977A-1EBB-41D4-8E81-7A3D276F904B}">
      <dgm:prSet/>
      <dgm:spPr/>
      <dgm:t>
        <a:bodyPr/>
        <a:lstStyle/>
        <a:p>
          <a:pPr rtl="1"/>
          <a:endParaRPr lang="ar-SA"/>
        </a:p>
      </dgm:t>
    </dgm:pt>
    <dgm:pt modelId="{F252E3A5-8882-4027-8B41-392CEE2E55FB}" type="pres">
      <dgm:prSet presAssocID="{77683F38-FBC0-4033-A648-98054126209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DD68E2F9-6CA5-4800-8FA2-DE8CEA926497}" type="pres">
      <dgm:prSet presAssocID="{80F0212B-A87A-43B6-A667-3480AB109B62}" presName="parentText" presStyleLbl="node1" presStyleIdx="0" presStyleCnt="2" custLinFactNeighborY="13218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4F2B782-E264-4112-BAA2-B63AAE81A622}" type="pres">
      <dgm:prSet presAssocID="{80F0212B-A87A-43B6-A667-3480AB109B62}" presName="childText" presStyleLbl="revTx" presStyleIdx="0" presStyleCnt="2" custScaleY="223543" custLinFactNeighborY="-7302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2B88B40-2363-4BED-8842-459EFDF73F23}" type="pres">
      <dgm:prSet presAssocID="{B6261B24-7648-44C0-B2FB-31AE009D5E5E}" presName="parentText" presStyleLbl="node1" presStyleIdx="1" presStyleCnt="2" custLinFactNeighborY="2377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8AC48CF-3377-485A-B894-C801EBA62261}" type="pres">
      <dgm:prSet presAssocID="{B6261B24-7648-44C0-B2FB-31AE009D5E5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7843977A-1EBB-41D4-8E81-7A3D276F904B}" srcId="{77683F38-FBC0-4033-A648-980541262094}" destId="{80F0212B-A87A-43B6-A667-3480AB109B62}" srcOrd="0" destOrd="0" parTransId="{E4612AB4-ECF1-4489-97CD-D6EA16795699}" sibTransId="{00454072-8FEE-4439-8C6E-A06E7DF0453B}"/>
    <dgm:cxn modelId="{B7E9D8FE-39BF-44E4-A6C7-9FB3A33AA8BE}" srcId="{80F0212B-A87A-43B6-A667-3480AB109B62}" destId="{763918C5-D2FF-4814-84D4-D8DC88BCDD7E}" srcOrd="0" destOrd="0" parTransId="{272BCA8F-77C8-4BCC-BCE5-FB6BB4DB1104}" sibTransId="{908CBE1F-2CF6-4231-9F9B-87C1E58FE086}"/>
    <dgm:cxn modelId="{708B7C52-4D3D-4BF1-81CA-21ADA0DF8F47}" type="presOf" srcId="{77683F38-FBC0-4033-A648-980541262094}" destId="{F252E3A5-8882-4027-8B41-392CEE2E55FB}" srcOrd="0" destOrd="0" presId="urn:microsoft.com/office/officeart/2005/8/layout/vList2"/>
    <dgm:cxn modelId="{9C614E4D-4335-4C38-9BEA-25667D772473}" srcId="{B6261B24-7648-44C0-B2FB-31AE009D5E5E}" destId="{A6C239BA-2425-43C9-A53F-09114064DDBC}" srcOrd="0" destOrd="0" parTransId="{E50976C3-BB9C-4BA4-95B3-342978A52C4B}" sibTransId="{54BF527A-309B-4C5E-8FE6-B21368861677}"/>
    <dgm:cxn modelId="{D6E55556-6CB0-4A2D-A51D-32A9A5B90571}" type="presOf" srcId="{B6261B24-7648-44C0-B2FB-31AE009D5E5E}" destId="{E2B88B40-2363-4BED-8842-459EFDF73F23}" srcOrd="0" destOrd="0" presId="urn:microsoft.com/office/officeart/2005/8/layout/vList2"/>
    <dgm:cxn modelId="{39CA0405-6902-48D1-B83D-B296E1432918}" type="presOf" srcId="{763918C5-D2FF-4814-84D4-D8DC88BCDD7E}" destId="{84F2B782-E264-4112-BAA2-B63AAE81A622}" srcOrd="0" destOrd="0" presId="urn:microsoft.com/office/officeart/2005/8/layout/vList2"/>
    <dgm:cxn modelId="{7416434B-68FE-4BCC-B5FA-1CB39B638B99}" srcId="{77683F38-FBC0-4033-A648-980541262094}" destId="{B6261B24-7648-44C0-B2FB-31AE009D5E5E}" srcOrd="1" destOrd="0" parTransId="{DF279E76-77AB-41FE-A5A3-557A611711ED}" sibTransId="{46E7A19A-8B46-4124-AE45-4E9AEE3E18D9}"/>
    <dgm:cxn modelId="{5731522D-01D6-4133-BFE5-74ACDB2A6672}" type="presOf" srcId="{A6C239BA-2425-43C9-A53F-09114064DDBC}" destId="{68AC48CF-3377-485A-B894-C801EBA62261}" srcOrd="0" destOrd="0" presId="urn:microsoft.com/office/officeart/2005/8/layout/vList2"/>
    <dgm:cxn modelId="{84B827B6-50CD-4FCF-8561-324D67EBA8B7}" type="presOf" srcId="{80F0212B-A87A-43B6-A667-3480AB109B62}" destId="{DD68E2F9-6CA5-4800-8FA2-DE8CEA926497}" srcOrd="0" destOrd="0" presId="urn:microsoft.com/office/officeart/2005/8/layout/vList2"/>
    <dgm:cxn modelId="{B0C754D8-FCBE-4318-9D59-88AFF5FE7773}" type="presParOf" srcId="{F252E3A5-8882-4027-8B41-392CEE2E55FB}" destId="{DD68E2F9-6CA5-4800-8FA2-DE8CEA926497}" srcOrd="0" destOrd="0" presId="urn:microsoft.com/office/officeart/2005/8/layout/vList2"/>
    <dgm:cxn modelId="{D6EC81B6-4CA7-455D-B2EE-4F56B4DF3ADE}" type="presParOf" srcId="{F252E3A5-8882-4027-8B41-392CEE2E55FB}" destId="{84F2B782-E264-4112-BAA2-B63AAE81A622}" srcOrd="1" destOrd="0" presId="urn:microsoft.com/office/officeart/2005/8/layout/vList2"/>
    <dgm:cxn modelId="{CCE5523C-0EE7-48B1-B908-1DF7F76B31CB}" type="presParOf" srcId="{F252E3A5-8882-4027-8B41-392CEE2E55FB}" destId="{E2B88B40-2363-4BED-8842-459EFDF73F23}" srcOrd="2" destOrd="0" presId="urn:microsoft.com/office/officeart/2005/8/layout/vList2"/>
    <dgm:cxn modelId="{61D7C1FF-4150-4F1C-96FD-DA49BB7C7DD4}" type="presParOf" srcId="{F252E3A5-8882-4027-8B41-392CEE2E55FB}" destId="{68AC48CF-3377-485A-B894-C801EBA62261}" srcOrd="3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8725336-9B4D-4B77-9460-2D498E2C8A63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48F6344-76C1-4625-8335-007A8CA4824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6344-76C1-4625-8335-007A8CA4824F}" type="slidenum">
              <a:rPr lang="ar-SA" smtClean="0"/>
              <a:pPr/>
              <a:t>12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3AD39BB-D38E-4DFD-ABF6-0831C02F822B}" type="datetimeFigureOut">
              <a:rPr lang="ar-SA" smtClean="0"/>
              <a:pPr/>
              <a:t>17/05/1442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8780F06-5F15-4778-AA67-1999A02D3CB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hyperlink" Target="https://www.wepal.net/library/?app=content.list&amp;level=7&amp;semester=1&amp;subject=9&amp;type=2&amp;submit=submit" TargetMode="Externa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7&amp;semester=1&amp;subject=9&amp;type=2&amp;submit=submit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9&amp;type=2&amp;submit=submit" TargetMode="Externa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7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s://www.wepal.net/library/?app=content.list&amp;level=7&amp;semester=1&amp;subject=9&amp;type=2&amp;submit=subm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9&amp;type=2&amp;submit=submit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9&amp;type=2&amp;submit=submit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JO" sz="7200" dirty="0" smtClean="0">
                <a:solidFill>
                  <a:srgbClr val="FF0000"/>
                </a:solidFill>
                <a:cs typeface="DecoType Naskh Special" pitchFamily="2" charset="-78"/>
              </a:rPr>
              <a:t>مراجعة عامة في المد بسبب الهمزة</a:t>
            </a:r>
            <a:endParaRPr lang="ar-SA" sz="7200" dirty="0">
              <a:solidFill>
                <a:srgbClr val="FF0000"/>
              </a:solidFill>
              <a:cs typeface="DecoType Naskh Special" pitchFamily="2" charset="-78"/>
            </a:endParaRPr>
          </a:p>
        </p:txBody>
      </p:sp>
      <p:pic>
        <p:nvPicPr>
          <p:cNvPr id="4" name="عنصر نائب للمحتوى 3" descr="132667942_676044629724986_8048299914244131166_n.jpg">
            <a:hlinkClick r:id="rId2"/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714876" y="1643050"/>
            <a:ext cx="4038600" cy="1750912"/>
          </a:xfrm>
        </p:spPr>
      </p:pic>
      <p:graphicFrame>
        <p:nvGraphicFramePr>
          <p:cNvPr id="9" name="عنصر نائب للمحتوى 8"/>
          <p:cNvGraphicFramePr>
            <a:graphicFrameLocks noGrp="1"/>
          </p:cNvGraphicFramePr>
          <p:nvPr>
            <p:ph sz="half" idx="2"/>
          </p:nvPr>
        </p:nvGraphicFramePr>
        <p:xfrm>
          <a:off x="2857488" y="3214686"/>
          <a:ext cx="4143404" cy="2811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مربع نص 2">
            <a:hlinkClick r:id="rId2"/>
          </p:cNvPr>
          <p:cNvSpPr txBox="1"/>
          <p:nvPr/>
        </p:nvSpPr>
        <p:spPr>
          <a:xfrm>
            <a:off x="0" y="6688723"/>
            <a:ext cx="1460656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السابع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JO" sz="6000" dirty="0" smtClean="0">
                <a:solidFill>
                  <a:srgbClr val="FF0000"/>
                </a:solidFill>
                <a:cs typeface="DecoType Naskh Extensions" pitchFamily="2" charset="-78"/>
              </a:rPr>
              <a:t>المد المنفصل</a:t>
            </a:r>
            <a:endParaRPr lang="ar-SA" sz="6000" dirty="0">
              <a:solidFill>
                <a:srgbClr val="FF0000"/>
              </a:solidFill>
              <a:cs typeface="DecoType Naskh Extensions" pitchFamily="2" charset="-78"/>
            </a:endParaRPr>
          </a:p>
        </p:txBody>
      </p:sp>
      <p:pic>
        <p:nvPicPr>
          <p:cNvPr id="4" name="عنصر نائب للمحتوى 3" descr="131589140_789819051749016_5990702837322871283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357298"/>
            <a:ext cx="7215237" cy="4374371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131900432_143727913938628_3206561347756976155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642918"/>
            <a:ext cx="7429552" cy="5412601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متصل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785794"/>
            <a:ext cx="6357982" cy="4857784"/>
          </a:xfrm>
          <a:prstGeom prst="rect">
            <a:avLst/>
          </a:prstGeom>
        </p:spPr>
      </p:pic>
      <p:sp>
        <p:nvSpPr>
          <p:cNvPr id="3" name="مربع نص 2">
            <a:hlinkClick r:id="rId4"/>
          </p:cNvPr>
          <p:cNvSpPr txBox="1"/>
          <p:nvPr/>
        </p:nvSpPr>
        <p:spPr>
          <a:xfrm>
            <a:off x="0" y="6688723"/>
            <a:ext cx="1460656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SA" sz="500" dirty="0" smtClean="0">
                <a:hlinkClick r:id="rId4"/>
              </a:rPr>
              <a:t>امتحانات التربية الإسلامية والتلاوة للصف السابع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131686664_939568046879763_645357583136673782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571480"/>
            <a:ext cx="7500989" cy="5572164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131892174_381153742951861_9201245200477442043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785794"/>
            <a:ext cx="6500858" cy="5060175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131915184_709470959956299_3376627056004702997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500042"/>
            <a:ext cx="7786742" cy="5460227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متصل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357166"/>
            <a:ext cx="7429552" cy="5286412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0" y="6688723"/>
            <a:ext cx="1460656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السابع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متصل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285728"/>
            <a:ext cx="6643734" cy="578647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متصل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500042"/>
            <a:ext cx="7929618" cy="5857916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tx2">
                    <a:lumMod val="50000"/>
                  </a:schemeClr>
                </a:solidFill>
              </a:rPr>
              <a:t>نشاط </a:t>
            </a:r>
            <a:endParaRPr lang="ar-SA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4722827"/>
          </a:xfrm>
        </p:spPr>
        <p:txBody>
          <a:bodyPr>
            <a:noAutofit/>
          </a:bodyPr>
          <a:lstStyle/>
          <a:p>
            <a:r>
              <a:rPr lang="ar-SA" b="1" dirty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 عزيزتي الطالبة ميزي انواع المد بسبب الهمز في الايات التالية</a:t>
            </a:r>
            <a:r>
              <a:rPr lang="ar-SA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؟</a:t>
            </a:r>
            <a:endParaRPr lang="en-US" dirty="0">
              <a:solidFill>
                <a:srgbClr val="92D05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1-(</a:t>
            </a:r>
            <a:r>
              <a:rPr lang="ar-SA" b="1" u="sng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وَجَاءَهُمُ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الْمَوْجُ مِنْ كُلِّ 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مَكَانٍ)</a:t>
            </a:r>
            <a:endParaRPr lang="en-US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2-(</a:t>
            </a:r>
            <a:r>
              <a:rPr lang="ar-SA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عَلَىٰ </a:t>
            </a:r>
            <a:r>
              <a:rPr lang="ar-SA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أَن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نُّبَدِّلَ خَيْرًا 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مِّنْهُمْ)</a:t>
            </a:r>
            <a:endParaRPr lang="en-US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3-(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وَقَالُوا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لَوْلَا يَأْتِينَا </a:t>
            </a:r>
            <a:r>
              <a:rPr lang="ar-SA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بِآيَةٍ</a:t>
            </a:r>
            <a:r>
              <a:rPr lang="ar-SA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مِّن 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رَّبِّهِ) </a:t>
            </a:r>
            <a:endParaRPr lang="en-US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b="1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4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-</a:t>
            </a:r>
            <a:r>
              <a:rPr lang="ar-SA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قَالَ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رَبِّ إِنِّي </a:t>
            </a:r>
            <a:r>
              <a:rPr lang="ar-SA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لَا أَمْلِكُ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إِلَّا نَفْسِي 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وَأَخِي)</a:t>
            </a:r>
            <a:endParaRPr lang="en-US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5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-</a:t>
            </a:r>
            <a:r>
              <a:rPr lang="ar-SA" b="1" dirty="0" smtClean="0">
                <a:solidFill>
                  <a:srgbClr val="92D050"/>
                </a:solidFill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تَجْرِي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بِأَمْرِهِ </a:t>
            </a:r>
            <a:r>
              <a:rPr lang="ar-SA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رُخَاءً</a:t>
            </a:r>
            <a:r>
              <a:rPr lang="ar-SA" b="1" dirty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حَيْثُ </a:t>
            </a:r>
            <a:r>
              <a:rPr lang="ar-SA" b="1" dirty="0" smtClean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أَصَابَ)</a:t>
            </a:r>
            <a:r>
              <a:rPr lang="ar-SA" b="1" dirty="0">
                <a:solidFill>
                  <a:srgbClr val="FFFF00"/>
                </a:solidFill>
                <a:latin typeface="Simplified Arabic" pitchFamily="18" charset="-78"/>
                <a:cs typeface="Simplified Arabic" pitchFamily="18" charset="-78"/>
              </a:rPr>
              <a:t> </a:t>
            </a:r>
            <a:endParaRPr lang="ar-SA" dirty="0">
              <a:solidFill>
                <a:srgbClr val="FFFF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مربع نص 2">
            <a:hlinkClick r:id="rId2"/>
          </p:cNvPr>
          <p:cNvSpPr txBox="1"/>
          <p:nvPr/>
        </p:nvSpPr>
        <p:spPr>
          <a:xfrm>
            <a:off x="0" y="6688723"/>
            <a:ext cx="1460656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SA" sz="500" dirty="0" smtClean="0">
                <a:hlinkClick r:id="rId2"/>
              </a:rPr>
              <a:t>امتحانات التربية الإسلامية والتلاوة للصف السابع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انواع المد بسبب الهمز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642918"/>
            <a:ext cx="7715304" cy="57150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مربع نص 4"/>
          <p:cNvSpPr txBox="1"/>
          <p:nvPr/>
        </p:nvSpPr>
        <p:spPr>
          <a:xfrm>
            <a:off x="857224" y="785794"/>
            <a:ext cx="7500990" cy="369332"/>
          </a:xfrm>
          <a:prstGeom prst="rect">
            <a:avLst/>
          </a:prstGeom>
          <a:solidFill>
            <a:srgbClr val="339933"/>
          </a:solidFill>
        </p:spPr>
        <p:txBody>
          <a:bodyPr wrap="square" rtlCol="1">
            <a:spAutoFit/>
          </a:bodyPr>
          <a:lstStyle/>
          <a:p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6" name="قلب 5"/>
          <p:cNvSpPr/>
          <p:nvPr/>
        </p:nvSpPr>
        <p:spPr>
          <a:xfrm>
            <a:off x="2000232" y="785794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وجه ضاحك 6"/>
          <p:cNvSpPr/>
          <p:nvPr/>
        </p:nvSpPr>
        <p:spPr>
          <a:xfrm>
            <a:off x="6715140" y="785794"/>
            <a:ext cx="785818" cy="928694"/>
          </a:xfrm>
          <a:prstGeom prst="smileyFac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5865835"/>
          </a:xfrm>
        </p:spPr>
        <p:txBody>
          <a:bodyPr/>
          <a:lstStyle/>
          <a:p>
            <a:pPr algn="ctr"/>
            <a:r>
              <a:rPr lang="ar-SA" dirty="0" smtClean="0">
                <a:solidFill>
                  <a:srgbClr val="92D050"/>
                </a:solidFill>
              </a:rPr>
              <a:t>معلمة التربية الاسلامية </a:t>
            </a:r>
            <a:r>
              <a:rPr lang="ar-SA" smtClean="0">
                <a:solidFill>
                  <a:srgbClr val="92D050"/>
                </a:solidFill>
              </a:rPr>
              <a:t>للصف السابع</a:t>
            </a:r>
          </a:p>
          <a:p>
            <a:pPr algn="ctr"/>
            <a:r>
              <a:rPr lang="ar-SA" smtClean="0">
                <a:solidFill>
                  <a:srgbClr val="92D050"/>
                </a:solidFill>
              </a:rPr>
              <a:t> </a:t>
            </a:r>
            <a:r>
              <a:rPr lang="ar-SA" dirty="0" err="1" smtClean="0">
                <a:solidFill>
                  <a:srgbClr val="92D050"/>
                </a:solidFill>
              </a:rPr>
              <a:t>عديلة</a:t>
            </a:r>
            <a:r>
              <a:rPr lang="ar-SA" dirty="0" smtClean="0">
                <a:solidFill>
                  <a:srgbClr val="92D050"/>
                </a:solidFill>
              </a:rPr>
              <a:t> صباح</a:t>
            </a:r>
          </a:p>
          <a:p>
            <a:pPr algn="ctr"/>
            <a:r>
              <a:rPr lang="ar-SA" dirty="0" smtClean="0">
                <a:solidFill>
                  <a:srgbClr val="92D050"/>
                </a:solidFill>
              </a:rPr>
              <a:t>مدرسة بنات زيتا الثانوية</a:t>
            </a:r>
          </a:p>
          <a:p>
            <a:r>
              <a:rPr lang="ar-SA" dirty="0" smtClean="0"/>
              <a:t>----------------------------------------------</a:t>
            </a:r>
            <a:endParaRPr lang="ar-SA" dirty="0"/>
          </a:p>
        </p:txBody>
      </p:sp>
      <p:pic>
        <p:nvPicPr>
          <p:cNvPr id="4" name="صورة 3" descr="تنزيل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57437"/>
            <a:ext cx="9001156" cy="450056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Autofit/>
          </a:bodyPr>
          <a:lstStyle/>
          <a:p>
            <a:pPr algn="ctr"/>
            <a:r>
              <a:rPr lang="ar-JO" sz="7200" dirty="0" smtClean="0">
                <a:solidFill>
                  <a:srgbClr val="FFFF00"/>
                </a:solidFill>
                <a:cs typeface="DecoType Naskh Extensions" pitchFamily="2" charset="-78"/>
              </a:rPr>
              <a:t>مد البدل</a:t>
            </a:r>
            <a:endParaRPr lang="ar-SA" sz="7200" dirty="0">
              <a:solidFill>
                <a:srgbClr val="FFFF00"/>
              </a:solidFill>
              <a:cs typeface="DecoType Naskh Extensions" pitchFamily="2" charset="-78"/>
            </a:endParaRPr>
          </a:p>
        </p:txBody>
      </p:sp>
      <p:pic>
        <p:nvPicPr>
          <p:cNvPr id="4" name="عنصر نائب للمحتوى 3" descr="مد البدل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142984"/>
            <a:ext cx="7715304" cy="5286411"/>
          </a:xfrm>
        </p:spPr>
      </p:pic>
      <p:sp>
        <p:nvSpPr>
          <p:cNvPr id="5" name="مربع نص 2">
            <a:hlinkClick r:id="rId3"/>
          </p:cNvPr>
          <p:cNvSpPr txBox="1"/>
          <p:nvPr/>
        </p:nvSpPr>
        <p:spPr>
          <a:xfrm>
            <a:off x="0" y="6688723"/>
            <a:ext cx="1460656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السابع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152548"/>
          </a:xfrm>
        </p:spPr>
        <p:txBody>
          <a:bodyPr>
            <a:normAutofit/>
          </a:bodyPr>
          <a:lstStyle/>
          <a:p>
            <a:pPr algn="ctr"/>
            <a:r>
              <a:rPr lang="ar-JO" sz="4400" dirty="0" smtClean="0">
                <a:solidFill>
                  <a:srgbClr val="92D050"/>
                </a:solidFill>
                <a:cs typeface="DecoType Naskh Extensions" pitchFamily="2" charset="-78"/>
              </a:rPr>
              <a:t>أمثلة على مد البدل </a:t>
            </a:r>
            <a:endParaRPr lang="ar-SA" sz="4400" dirty="0">
              <a:solidFill>
                <a:srgbClr val="92D050"/>
              </a:solidFill>
              <a:cs typeface="DecoType Naskh Extensions" pitchFamily="2" charset="-78"/>
            </a:endParaRPr>
          </a:p>
        </p:txBody>
      </p:sp>
      <p:pic>
        <p:nvPicPr>
          <p:cNvPr id="4" name="عنصر نائب للمحتوى 3" descr="امثلة على البدل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357298"/>
            <a:ext cx="7643865" cy="500066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سبب مد البدل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571480"/>
            <a:ext cx="8072494" cy="571504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المتصل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500042"/>
            <a:ext cx="7500990" cy="54292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متصل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000108"/>
            <a:ext cx="6215106" cy="4572031"/>
          </a:xfrm>
          <a:prstGeom prst="rect">
            <a:avLst/>
          </a:prstGeom>
        </p:spPr>
      </p:pic>
      <p:sp>
        <p:nvSpPr>
          <p:cNvPr id="3" name="مربع نص 2">
            <a:hlinkClick r:id="rId3"/>
          </p:cNvPr>
          <p:cNvSpPr txBox="1"/>
          <p:nvPr/>
        </p:nvSpPr>
        <p:spPr>
          <a:xfrm>
            <a:off x="0" y="6688723"/>
            <a:ext cx="1460656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r" defTabSz="914400" rtl="1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ar-SA" sz="500" dirty="0" smtClean="0">
                <a:hlinkClick r:id="rId3"/>
              </a:rPr>
              <a:t>امتحانات التربية الإسلامية والتلاوة للصف السابع  الفصل الأول</a:t>
            </a:r>
            <a:endParaRPr lang="ar-SA" sz="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لمتصل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785794"/>
            <a:ext cx="6357982" cy="48577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صل 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714356"/>
            <a:ext cx="6786610" cy="485778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ورق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3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127</TotalTime>
  <Words>139</Words>
  <PresentationFormat>عرض على الشاشة (3:4)‏</PresentationFormat>
  <Paragraphs>24</Paragraphs>
  <Slides>20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1" baseType="lpstr">
      <vt:lpstr>رحلة</vt:lpstr>
      <vt:lpstr>مراجعة عامة في المد بسبب الهمزة</vt:lpstr>
      <vt:lpstr>الشريحة 2</vt:lpstr>
      <vt:lpstr>مد البدل</vt:lpstr>
      <vt:lpstr>أمثلة على مد البدل </vt:lpstr>
      <vt:lpstr>الشريحة 5</vt:lpstr>
      <vt:lpstr>الشريحة 6</vt:lpstr>
      <vt:lpstr>الشريحة 7</vt:lpstr>
      <vt:lpstr>الشريحة 8</vt:lpstr>
      <vt:lpstr>الشريحة 9</vt:lpstr>
      <vt:lpstr>المد المنفصل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نشاط </vt:lpstr>
      <vt:lpstr>الشريحة 20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عرض ومراجعة درس أنواع المد بسبب الهمزة تلاوة وتجويد الصف السابع الفصل الأول</dc:title>
  <dc:subject>درس محوسب أنواع المد بسبب الهمزة عرض بوربوينت تلاوة وتجويد للصف السابع الفصل الدراسي الأول للمعلمة عديلة صباح.</dc:subject>
  <dc:creator>الملتقى التربوي</dc:creator>
  <cp:keywords>التربية الاسلامية; التلاوة والتجويد; الفصل الأول; الملتقى التربوي; الصف السابع</cp:keywords>
  <dc:description>بوربوينت عرض ومراجعة درس أنواع المد بسبب الهمزة تلاوة وتجويد الصف السابع الفصل الأول._x000d_
درس محوسب أنواع المد بسبب الهمزة عرض بوربوينت تلاوة وتجويد للصف السابع الفصل الدراسي الأول._x000d_
اعداد :معلمة التربية الإسلامية للصف السابع عديلة صباح._x000d_
مدرسة بنات زيتا الثانوية.</dc:description>
  <cp:lastModifiedBy>الملتقى التربوي</cp:lastModifiedBy>
  <cp:revision>1</cp:revision>
  <dcterms:created xsi:type="dcterms:W3CDTF">2020-12-30T02:44:21Z</dcterms:created>
  <dcterms:modified xsi:type="dcterms:W3CDTF">2020-12-31T02:07:44Z</dcterms:modified>
  <cp:category>الفصل الدراسي الأول; الفترة الاولى; التربية الاسلامية; تلاوة وتجويد; الصف السابع</cp:category>
</cp:coreProperties>
</file>