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7" r:id="rId2"/>
    <p:sldId id="258" r:id="rId3"/>
    <p:sldId id="259" r:id="rId4"/>
    <p:sldId id="260" r:id="rId5"/>
    <p:sldId id="261" r:id="rId6"/>
    <p:sldId id="262" r:id="rId7"/>
    <p:sldId id="265" r:id="rId8"/>
    <p:sldId id="263" r:id="rId9"/>
    <p:sldId id="264" r:id="rId10"/>
    <p:sldId id="266" r:id="rId11"/>
  </p:sldIdLst>
  <p:sldSz cx="12192000" cy="6858000"/>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85000" autoAdjust="0"/>
    <p:restoredTop sz="94660"/>
  </p:normalViewPr>
  <p:slideViewPr>
    <p:cSldViewPr snapToGrid="0">
      <p:cViewPr varScale="1">
        <p:scale>
          <a:sx n="116" d="100"/>
          <a:sy n="116" d="100"/>
        </p:scale>
        <p:origin x="-390" y="-11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S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SA"/>
          </a:p>
        </p:txBody>
      </p:sp>
      <p:sp>
        <p:nvSpPr>
          <p:cNvPr id="4" name="Date Placeholder 3"/>
          <p:cNvSpPr>
            <a:spLocks noGrp="1"/>
          </p:cNvSpPr>
          <p:nvPr>
            <p:ph type="dt" sz="half" idx="10"/>
          </p:nvPr>
        </p:nvSpPr>
        <p:spPr/>
        <p:txBody>
          <a:bodyPr/>
          <a:lstStyle/>
          <a:p>
            <a:fld id="{93D4166D-D758-4CBE-9BAA-5DCD0A5A817D}" type="datetimeFigureOut">
              <a:rPr lang="ar-SA" smtClean="0"/>
              <a:pPr/>
              <a:t>17/05/1442</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C0912234-59E8-40D2-8939-A5093A5676F9}" type="slidenum">
              <a:rPr lang="ar-SA" smtClean="0"/>
              <a:pPr/>
              <a:t>‹#›</a:t>
            </a:fld>
            <a:endParaRPr lang="ar-SA"/>
          </a:p>
        </p:txBody>
      </p:sp>
    </p:spTree>
    <p:extLst>
      <p:ext uri="{BB962C8B-B14F-4D97-AF65-F5344CB8AC3E}">
        <p14:creationId xmlns:p14="http://schemas.microsoft.com/office/powerpoint/2010/main" xmlns="" val="2206848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10"/>
          </p:nvPr>
        </p:nvSpPr>
        <p:spPr/>
        <p:txBody>
          <a:bodyPr/>
          <a:lstStyle/>
          <a:p>
            <a:fld id="{93D4166D-D758-4CBE-9BAA-5DCD0A5A817D}" type="datetimeFigureOut">
              <a:rPr lang="ar-SA" smtClean="0"/>
              <a:pPr/>
              <a:t>17/05/1442</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C0912234-59E8-40D2-8939-A5093A5676F9}" type="slidenum">
              <a:rPr lang="ar-SA" smtClean="0"/>
              <a:pPr/>
              <a:t>‹#›</a:t>
            </a:fld>
            <a:endParaRPr lang="ar-SA"/>
          </a:p>
        </p:txBody>
      </p:sp>
    </p:spTree>
    <p:extLst>
      <p:ext uri="{BB962C8B-B14F-4D97-AF65-F5344CB8AC3E}">
        <p14:creationId xmlns:p14="http://schemas.microsoft.com/office/powerpoint/2010/main" xmlns="" val="2845460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S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10"/>
          </p:nvPr>
        </p:nvSpPr>
        <p:spPr/>
        <p:txBody>
          <a:bodyPr/>
          <a:lstStyle/>
          <a:p>
            <a:fld id="{93D4166D-D758-4CBE-9BAA-5DCD0A5A817D}" type="datetimeFigureOut">
              <a:rPr lang="ar-SA" smtClean="0"/>
              <a:pPr/>
              <a:t>17/05/1442</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C0912234-59E8-40D2-8939-A5093A5676F9}" type="slidenum">
              <a:rPr lang="ar-SA" smtClean="0"/>
              <a:pPr/>
              <a:t>‹#›</a:t>
            </a:fld>
            <a:endParaRPr lang="ar-SA"/>
          </a:p>
        </p:txBody>
      </p:sp>
    </p:spTree>
    <p:extLst>
      <p:ext uri="{BB962C8B-B14F-4D97-AF65-F5344CB8AC3E}">
        <p14:creationId xmlns:p14="http://schemas.microsoft.com/office/powerpoint/2010/main" xmlns="" val="2416175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10"/>
          </p:nvPr>
        </p:nvSpPr>
        <p:spPr/>
        <p:txBody>
          <a:bodyPr/>
          <a:lstStyle/>
          <a:p>
            <a:fld id="{93D4166D-D758-4CBE-9BAA-5DCD0A5A817D}" type="datetimeFigureOut">
              <a:rPr lang="ar-SA" smtClean="0"/>
              <a:pPr/>
              <a:t>17/05/1442</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C0912234-59E8-40D2-8939-A5093A5676F9}" type="slidenum">
              <a:rPr lang="ar-SA" smtClean="0"/>
              <a:pPr/>
              <a:t>‹#›</a:t>
            </a:fld>
            <a:endParaRPr lang="ar-SA"/>
          </a:p>
        </p:txBody>
      </p:sp>
    </p:spTree>
    <p:extLst>
      <p:ext uri="{BB962C8B-B14F-4D97-AF65-F5344CB8AC3E}">
        <p14:creationId xmlns:p14="http://schemas.microsoft.com/office/powerpoint/2010/main" xmlns="" val="141867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S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3D4166D-D758-4CBE-9BAA-5DCD0A5A817D}" type="datetimeFigureOut">
              <a:rPr lang="ar-SA" smtClean="0"/>
              <a:pPr/>
              <a:t>17/05/1442</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C0912234-59E8-40D2-8939-A5093A5676F9}" type="slidenum">
              <a:rPr lang="ar-SA" smtClean="0"/>
              <a:pPr/>
              <a:t>‹#›</a:t>
            </a:fld>
            <a:endParaRPr lang="ar-SA"/>
          </a:p>
        </p:txBody>
      </p:sp>
    </p:spTree>
    <p:extLst>
      <p:ext uri="{BB962C8B-B14F-4D97-AF65-F5344CB8AC3E}">
        <p14:creationId xmlns:p14="http://schemas.microsoft.com/office/powerpoint/2010/main" xmlns="" val="4138109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Date Placeholder 4"/>
          <p:cNvSpPr>
            <a:spLocks noGrp="1"/>
          </p:cNvSpPr>
          <p:nvPr>
            <p:ph type="dt" sz="half" idx="10"/>
          </p:nvPr>
        </p:nvSpPr>
        <p:spPr/>
        <p:txBody>
          <a:bodyPr/>
          <a:lstStyle/>
          <a:p>
            <a:fld id="{93D4166D-D758-4CBE-9BAA-5DCD0A5A817D}" type="datetimeFigureOut">
              <a:rPr lang="ar-SA" smtClean="0"/>
              <a:pPr/>
              <a:t>17/05/1442</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C0912234-59E8-40D2-8939-A5093A5676F9}" type="slidenum">
              <a:rPr lang="ar-SA" smtClean="0"/>
              <a:pPr/>
              <a:t>‹#›</a:t>
            </a:fld>
            <a:endParaRPr lang="ar-SA"/>
          </a:p>
        </p:txBody>
      </p:sp>
    </p:spTree>
    <p:extLst>
      <p:ext uri="{BB962C8B-B14F-4D97-AF65-F5344CB8AC3E}">
        <p14:creationId xmlns:p14="http://schemas.microsoft.com/office/powerpoint/2010/main" xmlns="" val="33570799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S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7" name="Date Placeholder 6"/>
          <p:cNvSpPr>
            <a:spLocks noGrp="1"/>
          </p:cNvSpPr>
          <p:nvPr>
            <p:ph type="dt" sz="half" idx="10"/>
          </p:nvPr>
        </p:nvSpPr>
        <p:spPr/>
        <p:txBody>
          <a:bodyPr/>
          <a:lstStyle/>
          <a:p>
            <a:fld id="{93D4166D-D758-4CBE-9BAA-5DCD0A5A817D}" type="datetimeFigureOut">
              <a:rPr lang="ar-SA" smtClean="0"/>
              <a:pPr/>
              <a:t>17/05/1442</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C0912234-59E8-40D2-8939-A5093A5676F9}" type="slidenum">
              <a:rPr lang="ar-SA" smtClean="0"/>
              <a:pPr/>
              <a:t>‹#›</a:t>
            </a:fld>
            <a:endParaRPr lang="ar-SA"/>
          </a:p>
        </p:txBody>
      </p:sp>
    </p:spTree>
    <p:extLst>
      <p:ext uri="{BB962C8B-B14F-4D97-AF65-F5344CB8AC3E}">
        <p14:creationId xmlns:p14="http://schemas.microsoft.com/office/powerpoint/2010/main" xmlns="" val="4143611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Date Placeholder 2"/>
          <p:cNvSpPr>
            <a:spLocks noGrp="1"/>
          </p:cNvSpPr>
          <p:nvPr>
            <p:ph type="dt" sz="half" idx="10"/>
          </p:nvPr>
        </p:nvSpPr>
        <p:spPr/>
        <p:txBody>
          <a:bodyPr/>
          <a:lstStyle/>
          <a:p>
            <a:fld id="{93D4166D-D758-4CBE-9BAA-5DCD0A5A817D}" type="datetimeFigureOut">
              <a:rPr lang="ar-SA" smtClean="0"/>
              <a:pPr/>
              <a:t>17/05/1442</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C0912234-59E8-40D2-8939-A5093A5676F9}" type="slidenum">
              <a:rPr lang="ar-SA" smtClean="0"/>
              <a:pPr/>
              <a:t>‹#›</a:t>
            </a:fld>
            <a:endParaRPr lang="ar-SA"/>
          </a:p>
        </p:txBody>
      </p:sp>
    </p:spTree>
    <p:extLst>
      <p:ext uri="{BB962C8B-B14F-4D97-AF65-F5344CB8AC3E}">
        <p14:creationId xmlns:p14="http://schemas.microsoft.com/office/powerpoint/2010/main" xmlns="" val="3772837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D4166D-D758-4CBE-9BAA-5DCD0A5A817D}" type="datetimeFigureOut">
              <a:rPr lang="ar-SA" smtClean="0"/>
              <a:pPr/>
              <a:t>17/05/1442</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C0912234-59E8-40D2-8939-A5093A5676F9}" type="slidenum">
              <a:rPr lang="ar-SA" smtClean="0"/>
              <a:pPr/>
              <a:t>‹#›</a:t>
            </a:fld>
            <a:endParaRPr lang="ar-SA"/>
          </a:p>
        </p:txBody>
      </p:sp>
    </p:spTree>
    <p:extLst>
      <p:ext uri="{BB962C8B-B14F-4D97-AF65-F5344CB8AC3E}">
        <p14:creationId xmlns:p14="http://schemas.microsoft.com/office/powerpoint/2010/main" xmlns="" val="3648522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S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D4166D-D758-4CBE-9BAA-5DCD0A5A817D}" type="datetimeFigureOut">
              <a:rPr lang="ar-SA" smtClean="0"/>
              <a:pPr/>
              <a:t>17/05/1442</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C0912234-59E8-40D2-8939-A5093A5676F9}" type="slidenum">
              <a:rPr lang="ar-SA" smtClean="0"/>
              <a:pPr/>
              <a:t>‹#›</a:t>
            </a:fld>
            <a:endParaRPr lang="ar-SA"/>
          </a:p>
        </p:txBody>
      </p:sp>
    </p:spTree>
    <p:extLst>
      <p:ext uri="{BB962C8B-B14F-4D97-AF65-F5344CB8AC3E}">
        <p14:creationId xmlns:p14="http://schemas.microsoft.com/office/powerpoint/2010/main" xmlns="" val="17172653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S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D4166D-D758-4CBE-9BAA-5DCD0A5A817D}" type="datetimeFigureOut">
              <a:rPr lang="ar-SA" smtClean="0"/>
              <a:pPr/>
              <a:t>17/05/1442</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C0912234-59E8-40D2-8939-A5093A5676F9}" type="slidenum">
              <a:rPr lang="ar-SA" smtClean="0"/>
              <a:pPr/>
              <a:t>‹#›</a:t>
            </a:fld>
            <a:endParaRPr lang="ar-SA"/>
          </a:p>
        </p:txBody>
      </p:sp>
    </p:spTree>
    <p:extLst>
      <p:ext uri="{BB962C8B-B14F-4D97-AF65-F5344CB8AC3E}">
        <p14:creationId xmlns:p14="http://schemas.microsoft.com/office/powerpoint/2010/main" xmlns="" val="2223194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ar-S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93D4166D-D758-4CBE-9BAA-5DCD0A5A817D}" type="datetimeFigureOut">
              <a:rPr lang="ar-SA" smtClean="0"/>
              <a:pPr/>
              <a:t>17/05/1442</a:t>
            </a:fld>
            <a:endParaRPr lang="ar-S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0912234-59E8-40D2-8939-A5093A5676F9}" type="slidenum">
              <a:rPr lang="ar-SA" smtClean="0"/>
              <a:pPr/>
              <a:t>‹#›</a:t>
            </a:fld>
            <a:endParaRPr lang="ar-SA"/>
          </a:p>
        </p:txBody>
      </p:sp>
    </p:spTree>
    <p:extLst>
      <p:ext uri="{BB962C8B-B14F-4D97-AF65-F5344CB8AC3E}">
        <p14:creationId xmlns:p14="http://schemas.microsoft.com/office/powerpoint/2010/main" xmlns="" val="37388261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wepal.net/library/?app=content.list&amp;level=7&amp;semester=1&amp;subject=9&amp;type=2&amp;submit=submit" TargetMode="External"/><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hyperlink" Target="https://www.wepal.net/library/?app=content.list&amp;level=7&amp;semester=1&amp;subject=9&amp;type=2&amp;submit=submit" TargetMode="External"/><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www.wepal.net/library/?app=content.list&amp;level=7&amp;semester=1&amp;subject=9&amp;type=2&amp;submit=submit" TargetMode="External"/><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www.wepal.net/library/?app=content.list&amp;level=7&amp;semester=1&amp;subject=9&amp;type=2&amp;submit=submit" TargetMode="External"/><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wepal.net/library/?app=content.list&amp;level=7&amp;semester=1&amp;subject=9&amp;type=2&amp;submit=submit" TargetMode="External"/><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s://www.wepal.net/library/?app=content.list&amp;level=7&amp;semester=1&amp;subject=9&amp;type=2&amp;submit=submit" TargetMode="External"/><Relationship Id="rId2" Type="http://schemas.openxmlformats.org/officeDocument/2006/relationships/image" Target="../media/image6.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3" name="Rectangle 2"/>
          <p:cNvSpPr/>
          <p:nvPr/>
        </p:nvSpPr>
        <p:spPr>
          <a:xfrm>
            <a:off x="2017058" y="900953"/>
            <a:ext cx="9130553" cy="1569660"/>
          </a:xfrm>
          <a:prstGeom prst="rect">
            <a:avLst/>
          </a:prstGeom>
          <a:noFill/>
        </p:spPr>
        <p:txBody>
          <a:bodyPr wrap="square" lIns="91440" tIns="45720" rIns="91440" bIns="45720">
            <a:spAutoFit/>
          </a:bodyPr>
          <a:lstStyle/>
          <a:p>
            <a:pPr algn="ctr"/>
            <a:r>
              <a:rPr lang="ar-SA" sz="9600" b="1"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الادغام بغنة </a:t>
            </a:r>
            <a:endParaRPr lang="en-US" sz="96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
        <p:nvSpPr>
          <p:cNvPr id="4" name="Flèche droite 3"/>
          <p:cNvSpPr/>
          <p:nvPr/>
        </p:nvSpPr>
        <p:spPr>
          <a:xfrm>
            <a:off x="334851" y="4095482"/>
            <a:ext cx="4932608" cy="266592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JO"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ختام بلبيسي</a:t>
            </a:r>
            <a:endParaRPr lang="ar-JO"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5" name="مربع نص 4">
            <a:hlinkClick r:id="rId3"/>
          </p:cNvPr>
          <p:cNvSpPr txBox="1"/>
          <p:nvPr/>
        </p:nvSpPr>
        <p:spPr>
          <a:xfrm>
            <a:off x="391394" y="5897005"/>
            <a:ext cx="1144865" cy="138499"/>
          </a:xfrm>
          <a:prstGeom prst="rect">
            <a:avLst/>
          </a:prstGeom>
          <a:noFill/>
        </p:spPr>
        <p:txBody>
          <a:bodyPr wrap="none" rtlCol="1">
            <a:spAutoFit/>
          </a:bodyPr>
          <a:ls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r>
              <a:rPr lang="ar-SA" sz="300" dirty="0" smtClean="0">
                <a:hlinkClick r:id="rId3"/>
              </a:rPr>
              <a:t>امتحانات التربية الإسلامية والتلاوة للصف السابع  الفصل الأول</a:t>
            </a:r>
            <a:endParaRPr lang="ar-SA" sz="300" dirty="0"/>
          </a:p>
        </p:txBody>
      </p:sp>
    </p:spTree>
    <p:extLst>
      <p:ext uri="{BB962C8B-B14F-4D97-AF65-F5344CB8AC3E}">
        <p14:creationId xmlns:p14="http://schemas.microsoft.com/office/powerpoint/2010/main" xmlns="" val="2306820754"/>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3" name="Rectangle 2"/>
          <p:cNvSpPr/>
          <p:nvPr/>
        </p:nvSpPr>
        <p:spPr>
          <a:xfrm>
            <a:off x="3268148" y="2967335"/>
            <a:ext cx="5655714" cy="1754326"/>
          </a:xfrm>
          <a:prstGeom prst="rect">
            <a:avLst/>
          </a:prstGeom>
          <a:noFill/>
        </p:spPr>
        <p:txBody>
          <a:bodyPr wrap="none" lIns="91440" tIns="45720" rIns="91440" bIns="45720">
            <a:spAutoFit/>
          </a:bodyPr>
          <a:lstStyle/>
          <a:p>
            <a:pPr algn="ctr"/>
            <a:r>
              <a:rPr lang="ar-SA"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مع تحيات معلمة المادة :</a:t>
            </a:r>
          </a:p>
          <a:p>
            <a:pPr algn="ctr"/>
            <a:r>
              <a:rPr lang="ar-SA" sz="5400"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ختام بلبيسي </a:t>
            </a:r>
            <a:endParaRPr lang="en-U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
        <p:nvSpPr>
          <p:cNvPr id="4" name="Smiley Face 3"/>
          <p:cNvSpPr/>
          <p:nvPr/>
        </p:nvSpPr>
        <p:spPr>
          <a:xfrm>
            <a:off x="8673353" y="3523129"/>
            <a:ext cx="2958353" cy="2850777"/>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5" name="مربع نص 4">
            <a:hlinkClick r:id="rId3"/>
          </p:cNvPr>
          <p:cNvSpPr txBox="1"/>
          <p:nvPr/>
        </p:nvSpPr>
        <p:spPr>
          <a:xfrm>
            <a:off x="10565124" y="6300659"/>
            <a:ext cx="1144865" cy="138499"/>
          </a:xfrm>
          <a:prstGeom prst="rect">
            <a:avLst/>
          </a:prstGeom>
          <a:noFill/>
        </p:spPr>
        <p:txBody>
          <a:bodyPr wrap="none" rtlCol="1">
            <a:spAutoFit/>
          </a:bodyPr>
          <a:ls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r>
              <a:rPr lang="ar-SA" sz="300" dirty="0" smtClean="0">
                <a:hlinkClick r:id="rId3"/>
              </a:rPr>
              <a:t>امتحانات التربية الإسلامية والتلاوة للصف السابع  الفصل الأول</a:t>
            </a:r>
            <a:endParaRPr lang="ar-SA" sz="300" dirty="0"/>
          </a:p>
        </p:txBody>
      </p:sp>
    </p:spTree>
    <p:extLst>
      <p:ext uri="{BB962C8B-B14F-4D97-AF65-F5344CB8AC3E}">
        <p14:creationId xmlns:p14="http://schemas.microsoft.com/office/powerpoint/2010/main" xmlns="" val="52856077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wipe(down)">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7999"/>
          </a:xfrm>
          <a:prstGeom prst="rect">
            <a:avLst/>
          </a:prstGeom>
        </p:spPr>
      </p:pic>
      <p:sp>
        <p:nvSpPr>
          <p:cNvPr id="3" name="TextBox 2"/>
          <p:cNvSpPr txBox="1"/>
          <p:nvPr/>
        </p:nvSpPr>
        <p:spPr>
          <a:xfrm>
            <a:off x="6118412" y="255494"/>
            <a:ext cx="2595282" cy="1200329"/>
          </a:xfrm>
          <a:prstGeom prst="rect">
            <a:avLst/>
          </a:prstGeom>
          <a:noFill/>
        </p:spPr>
        <p:txBody>
          <a:bodyPr wrap="square" rtlCol="1">
            <a:spAutoFit/>
          </a:bodyPr>
          <a:lstStyle/>
          <a:p>
            <a:r>
              <a:rPr lang="ar-SA" sz="7200" dirty="0" smtClean="0">
                <a:solidFill>
                  <a:srgbClr val="FF0000"/>
                </a:solidFill>
              </a:rPr>
              <a:t>الاهداف </a:t>
            </a:r>
            <a:endParaRPr lang="ar-SA" sz="7200" dirty="0">
              <a:solidFill>
                <a:srgbClr val="FF0000"/>
              </a:solidFill>
            </a:endParaRPr>
          </a:p>
        </p:txBody>
      </p:sp>
      <p:sp>
        <p:nvSpPr>
          <p:cNvPr id="4" name="TextBox 3"/>
          <p:cNvSpPr txBox="1"/>
          <p:nvPr/>
        </p:nvSpPr>
        <p:spPr>
          <a:xfrm>
            <a:off x="1788459" y="1455823"/>
            <a:ext cx="4921623" cy="4708981"/>
          </a:xfrm>
          <a:prstGeom prst="rect">
            <a:avLst/>
          </a:prstGeom>
          <a:noFill/>
        </p:spPr>
        <p:txBody>
          <a:bodyPr wrap="square" rtlCol="1">
            <a:spAutoFit/>
          </a:bodyPr>
          <a:lstStyle/>
          <a:p>
            <a:pPr algn="l" rtl="0">
              <a:lnSpc>
                <a:spcPct val="300000"/>
              </a:lnSpc>
            </a:pPr>
            <a:r>
              <a:rPr lang="ar-SA" sz="2000" b="1" dirty="0" smtClean="0">
                <a:solidFill>
                  <a:srgbClr val="FF0000"/>
                </a:solidFill>
              </a:rPr>
              <a:t>يتوقع من الطلبة في نهاية الدرس ان يكونوا قادرين على : </a:t>
            </a:r>
          </a:p>
          <a:p>
            <a:pPr marL="285750" indent="-285750">
              <a:lnSpc>
                <a:spcPct val="300000"/>
              </a:lnSpc>
              <a:buFont typeface="Wingdings" panose="05000000000000000000" pitchFamily="2" charset="2"/>
              <a:buChar char="v"/>
            </a:pPr>
            <a:r>
              <a:rPr lang="ar-SA" sz="2000" b="1" dirty="0" smtClean="0"/>
              <a:t>تعريف الادغام بغنة </a:t>
            </a:r>
          </a:p>
          <a:p>
            <a:pPr marL="285750" indent="-285750">
              <a:lnSpc>
                <a:spcPct val="300000"/>
              </a:lnSpc>
              <a:buFont typeface="Wingdings" panose="05000000000000000000" pitchFamily="2" charset="2"/>
              <a:buChar char="v"/>
            </a:pPr>
            <a:r>
              <a:rPr lang="ar-SA" sz="2000" b="1" dirty="0" smtClean="0"/>
              <a:t>بيان الية حدوث الادغام بغنة </a:t>
            </a:r>
          </a:p>
          <a:p>
            <a:pPr marL="285750" indent="-285750">
              <a:lnSpc>
                <a:spcPct val="300000"/>
              </a:lnSpc>
              <a:buFont typeface="Wingdings" panose="05000000000000000000" pitchFamily="2" charset="2"/>
              <a:buChar char="v"/>
            </a:pPr>
            <a:r>
              <a:rPr lang="ar-SA" sz="2000" b="1" dirty="0" smtClean="0"/>
              <a:t>ذكر حروف الادغام بغنة </a:t>
            </a:r>
          </a:p>
          <a:p>
            <a:pPr marL="285750" indent="-285750">
              <a:lnSpc>
                <a:spcPct val="300000"/>
              </a:lnSpc>
              <a:buFont typeface="Wingdings" panose="05000000000000000000" pitchFamily="2" charset="2"/>
              <a:buChar char="v"/>
            </a:pPr>
            <a:r>
              <a:rPr lang="ar-SA" sz="2000" b="1" dirty="0" smtClean="0"/>
              <a:t>تلاوة الايات الكريمه تلاوة صحيحة </a:t>
            </a:r>
            <a:endParaRPr lang="ar-SA" sz="2000" b="1" dirty="0"/>
          </a:p>
        </p:txBody>
      </p:sp>
    </p:spTree>
    <p:extLst>
      <p:ext uri="{BB962C8B-B14F-4D97-AF65-F5344CB8AC3E}">
        <p14:creationId xmlns:p14="http://schemas.microsoft.com/office/powerpoint/2010/main" xmlns="" val="2882638190"/>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Effect transition="in" filter="fade">
                                      <p:cBhvr>
                                        <p:cTn id="13" dur="500"/>
                                        <p:tgtEl>
                                          <p:spTgt spid="4">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4">
                                            <p:txEl>
                                              <p:pRg st="1" end="1"/>
                                            </p:txEl>
                                          </p:spTgt>
                                        </p:tgtEl>
                                        <p:attrNameLst>
                                          <p:attrName>style.visibility</p:attrName>
                                        </p:attrNameLst>
                                      </p:cBhvr>
                                      <p:to>
                                        <p:strVal val="visible"/>
                                      </p:to>
                                    </p:set>
                                    <p:animEffect transition="in" filter="fade">
                                      <p:cBhvr>
                                        <p:cTn id="18" dur="1000"/>
                                        <p:tgtEl>
                                          <p:spTgt spid="4">
                                            <p:txEl>
                                              <p:pRg st="1" end="1"/>
                                            </p:txEl>
                                          </p:spTgt>
                                        </p:tgtEl>
                                      </p:cBhvr>
                                    </p:animEffect>
                                    <p:anim calcmode="lin" valueType="num">
                                      <p:cBhvr>
                                        <p:cTn id="19"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20"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animEffect transition="in" filter="fade">
                                      <p:cBhvr>
                                        <p:cTn id="25" dur="1000"/>
                                        <p:tgtEl>
                                          <p:spTgt spid="4">
                                            <p:txEl>
                                              <p:pRg st="2" end="2"/>
                                            </p:txEl>
                                          </p:spTgt>
                                        </p:tgtEl>
                                      </p:cBhvr>
                                    </p:animEffect>
                                    <p:anim calcmode="lin" valueType="num">
                                      <p:cBhvr>
                                        <p:cTn id="26"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7"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4">
                                            <p:txEl>
                                              <p:pRg st="3" end="3"/>
                                            </p:txEl>
                                          </p:spTgt>
                                        </p:tgtEl>
                                        <p:attrNameLst>
                                          <p:attrName>style.visibility</p:attrName>
                                        </p:attrNameLst>
                                      </p:cBhvr>
                                      <p:to>
                                        <p:strVal val="visible"/>
                                      </p:to>
                                    </p:set>
                                    <p:animEffect transition="in" filter="fade">
                                      <p:cBhvr>
                                        <p:cTn id="32" dur="1000"/>
                                        <p:tgtEl>
                                          <p:spTgt spid="4">
                                            <p:txEl>
                                              <p:pRg st="3" end="3"/>
                                            </p:txEl>
                                          </p:spTgt>
                                        </p:tgtEl>
                                      </p:cBhvr>
                                    </p:animEffect>
                                    <p:anim calcmode="lin" valueType="num">
                                      <p:cBhvr>
                                        <p:cTn id="33"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nodeType="clickEffect">
                                  <p:stCondLst>
                                    <p:cond delay="0"/>
                                  </p:stCondLst>
                                  <p:childTnLst>
                                    <p:set>
                                      <p:cBhvr>
                                        <p:cTn id="38" dur="1" fill="hold">
                                          <p:stCondLst>
                                            <p:cond delay="0"/>
                                          </p:stCondLst>
                                        </p:cTn>
                                        <p:tgtEl>
                                          <p:spTgt spid="4">
                                            <p:txEl>
                                              <p:pRg st="4" end="4"/>
                                            </p:txEl>
                                          </p:spTgt>
                                        </p:tgtEl>
                                        <p:attrNameLst>
                                          <p:attrName>style.visibility</p:attrName>
                                        </p:attrNameLst>
                                      </p:cBhvr>
                                      <p:to>
                                        <p:strVal val="visible"/>
                                      </p:to>
                                    </p:set>
                                    <p:animEffect transition="in" filter="fade">
                                      <p:cBhvr>
                                        <p:cTn id="39" dur="1000"/>
                                        <p:tgtEl>
                                          <p:spTgt spid="4">
                                            <p:txEl>
                                              <p:pRg st="4" end="4"/>
                                            </p:txEl>
                                          </p:spTgt>
                                        </p:tgtEl>
                                      </p:cBhvr>
                                    </p:animEffect>
                                    <p:anim calcmode="lin" valueType="num">
                                      <p:cBhvr>
                                        <p:cTn id="40"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41"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3" name="TextBox 2"/>
          <p:cNvSpPr txBox="1"/>
          <p:nvPr/>
        </p:nvSpPr>
        <p:spPr>
          <a:xfrm>
            <a:off x="2514600" y="1008529"/>
            <a:ext cx="7301753" cy="830997"/>
          </a:xfrm>
          <a:prstGeom prst="rect">
            <a:avLst/>
          </a:prstGeom>
          <a:noFill/>
        </p:spPr>
        <p:txBody>
          <a:bodyPr wrap="square" rtlCol="1">
            <a:spAutoFit/>
          </a:bodyPr>
          <a:lstStyle/>
          <a:p>
            <a:r>
              <a:rPr lang="ar-SA" sz="2400" dirty="0" smtClean="0">
                <a:solidFill>
                  <a:schemeClr val="accent5"/>
                </a:solidFill>
              </a:rPr>
              <a:t>اقرا الايات الكريمه , والاحظ كيفية نطق النون الساكنه والتنوين فيما ياتي :</a:t>
            </a:r>
            <a:endParaRPr lang="ar-SA" sz="2400" dirty="0">
              <a:solidFill>
                <a:schemeClr val="accent5"/>
              </a:solidFill>
            </a:endParaRPr>
          </a:p>
        </p:txBody>
      </p:sp>
      <p:sp>
        <p:nvSpPr>
          <p:cNvPr id="7" name="TextBox 6"/>
          <p:cNvSpPr txBox="1"/>
          <p:nvPr/>
        </p:nvSpPr>
        <p:spPr>
          <a:xfrm>
            <a:off x="820272" y="2068126"/>
            <a:ext cx="9637374" cy="3139321"/>
          </a:xfrm>
          <a:prstGeom prst="rect">
            <a:avLst/>
          </a:prstGeom>
          <a:noFill/>
        </p:spPr>
        <p:txBody>
          <a:bodyPr wrap="square" rtlCol="1">
            <a:spAutoFit/>
          </a:bodyPr>
          <a:lstStyle/>
          <a:p>
            <a:pPr marL="342900" indent="-342900">
              <a:lnSpc>
                <a:spcPct val="150000"/>
              </a:lnSpc>
              <a:buFont typeface="+mj-lt"/>
              <a:buAutoNum type="arabicParenR"/>
            </a:pPr>
            <a:r>
              <a:rPr lang="ar-SA" sz="4400" b="1" dirty="0" smtClean="0">
                <a:solidFill>
                  <a:schemeClr val="accent1">
                    <a:lumMod val="50000"/>
                  </a:schemeClr>
                </a:solidFill>
              </a:rPr>
              <a:t>وُجُوهٌ </a:t>
            </a:r>
            <a:r>
              <a:rPr lang="ar-SA" sz="4400" b="1" dirty="0" smtClean="0">
                <a:solidFill>
                  <a:srgbClr val="FF0000"/>
                </a:solidFill>
              </a:rPr>
              <a:t>ي</a:t>
            </a:r>
            <a:r>
              <a:rPr lang="ar-SA" sz="4400" b="1" dirty="0" smtClean="0">
                <a:solidFill>
                  <a:schemeClr val="accent1">
                    <a:lumMod val="50000"/>
                  </a:schemeClr>
                </a:solidFill>
              </a:rPr>
              <a:t>َوْمَئِذ</a:t>
            </a:r>
            <a:r>
              <a:rPr lang="ar-SA" sz="4400" b="1" dirty="0">
                <a:solidFill>
                  <a:srgbClr val="FF0000"/>
                </a:solidFill>
              </a:rPr>
              <a:t>ٍ</a:t>
            </a:r>
            <a:r>
              <a:rPr lang="ar-SA" sz="4400" b="1" dirty="0" smtClean="0">
                <a:solidFill>
                  <a:schemeClr val="accent1">
                    <a:lumMod val="50000"/>
                  </a:schemeClr>
                </a:solidFill>
              </a:rPr>
              <a:t> </a:t>
            </a:r>
            <a:r>
              <a:rPr lang="ar-SA" sz="4400" b="1" dirty="0" smtClean="0">
                <a:solidFill>
                  <a:srgbClr val="FF0000"/>
                </a:solidFill>
              </a:rPr>
              <a:t>نّ</a:t>
            </a:r>
            <a:r>
              <a:rPr lang="ar-SA" sz="4400" b="1" dirty="0" smtClean="0">
                <a:solidFill>
                  <a:schemeClr val="accent2">
                    <a:lumMod val="75000"/>
                  </a:schemeClr>
                </a:solidFill>
              </a:rPr>
              <a:t>َ</a:t>
            </a:r>
            <a:r>
              <a:rPr lang="ar-SA" sz="4400" b="1" dirty="0" smtClean="0">
                <a:solidFill>
                  <a:schemeClr val="accent1">
                    <a:lumMod val="50000"/>
                  </a:schemeClr>
                </a:solidFill>
              </a:rPr>
              <a:t>اضِرَةٌ }</a:t>
            </a:r>
          </a:p>
          <a:p>
            <a:pPr marL="342900" indent="-342900">
              <a:lnSpc>
                <a:spcPct val="150000"/>
              </a:lnSpc>
              <a:buFont typeface="+mj-lt"/>
              <a:buAutoNum type="arabicParenR"/>
            </a:pPr>
            <a:r>
              <a:rPr lang="ar-SA" sz="4400" b="1" dirty="0" smtClean="0">
                <a:solidFill>
                  <a:schemeClr val="accent1">
                    <a:lumMod val="50000"/>
                  </a:schemeClr>
                </a:solidFill>
              </a:rPr>
              <a:t>{ </a:t>
            </a:r>
            <a:r>
              <a:rPr lang="ar-SA" sz="4400" b="1" dirty="0">
                <a:solidFill>
                  <a:schemeClr val="accent1">
                    <a:lumMod val="50000"/>
                  </a:schemeClr>
                </a:solidFill>
              </a:rPr>
              <a:t>وَآتُوهُمْ مِ</a:t>
            </a:r>
            <a:r>
              <a:rPr lang="ar-SA" sz="4400" b="1" dirty="0">
                <a:solidFill>
                  <a:schemeClr val="accent6">
                    <a:lumMod val="50000"/>
                  </a:schemeClr>
                </a:solidFill>
              </a:rPr>
              <a:t>ن</a:t>
            </a:r>
            <a:r>
              <a:rPr lang="ar-SA" sz="4400" b="1" dirty="0">
                <a:solidFill>
                  <a:schemeClr val="accent1">
                    <a:lumMod val="50000"/>
                  </a:schemeClr>
                </a:solidFill>
              </a:rPr>
              <a:t>ْ </a:t>
            </a:r>
            <a:r>
              <a:rPr lang="ar-SA" sz="4400" b="1" dirty="0">
                <a:solidFill>
                  <a:srgbClr val="FF0000"/>
                </a:solidFill>
              </a:rPr>
              <a:t>م</a:t>
            </a:r>
            <a:r>
              <a:rPr lang="ar-SA" sz="4400" b="1" dirty="0">
                <a:solidFill>
                  <a:schemeClr val="accent1">
                    <a:lumMod val="50000"/>
                  </a:schemeClr>
                </a:solidFill>
              </a:rPr>
              <a:t>َالِ اللَّهِ</a:t>
            </a:r>
            <a:r>
              <a:rPr lang="ar-SA" sz="4400" b="1" dirty="0" smtClean="0">
                <a:solidFill>
                  <a:schemeClr val="accent1">
                    <a:lumMod val="50000"/>
                  </a:schemeClr>
                </a:solidFill>
              </a:rPr>
              <a:t>} </a:t>
            </a:r>
          </a:p>
          <a:p>
            <a:pPr marL="342900" indent="-342900">
              <a:lnSpc>
                <a:spcPct val="150000"/>
              </a:lnSpc>
              <a:buFont typeface="+mj-lt"/>
              <a:buAutoNum type="arabicParenR"/>
            </a:pPr>
            <a:r>
              <a:rPr lang="ar-SA" sz="4400" b="1" dirty="0" smtClean="0">
                <a:solidFill>
                  <a:schemeClr val="accent1">
                    <a:lumMod val="50000"/>
                  </a:schemeClr>
                </a:solidFill>
              </a:rPr>
              <a:t>{</a:t>
            </a:r>
            <a:r>
              <a:rPr lang="ar-SA" sz="4400" b="1" dirty="0">
                <a:solidFill>
                  <a:schemeClr val="accent1">
                    <a:lumMod val="50000"/>
                  </a:schemeClr>
                </a:solidFill>
              </a:rPr>
              <a:t>مَا لَكُم مِّن دُونِهِ مِ</a:t>
            </a:r>
            <a:r>
              <a:rPr lang="ar-SA" sz="4400" b="1" dirty="0">
                <a:solidFill>
                  <a:schemeClr val="accent6">
                    <a:lumMod val="50000"/>
                  </a:schemeClr>
                </a:solidFill>
              </a:rPr>
              <a:t>ن</a:t>
            </a:r>
            <a:r>
              <a:rPr lang="ar-SA" sz="4400" b="1" dirty="0">
                <a:solidFill>
                  <a:schemeClr val="accent1">
                    <a:lumMod val="50000"/>
                  </a:schemeClr>
                </a:solidFill>
              </a:rPr>
              <a:t> </a:t>
            </a:r>
            <a:r>
              <a:rPr lang="ar-SA" sz="4400" b="1" dirty="0">
                <a:solidFill>
                  <a:srgbClr val="FF0000"/>
                </a:solidFill>
              </a:rPr>
              <a:t>و</a:t>
            </a:r>
            <a:r>
              <a:rPr lang="ar-SA" sz="4400" b="1" dirty="0">
                <a:solidFill>
                  <a:schemeClr val="accent1">
                    <a:lumMod val="50000"/>
                  </a:schemeClr>
                </a:solidFill>
              </a:rPr>
              <a:t>َلِيٍّ </a:t>
            </a:r>
            <a:r>
              <a:rPr lang="ar-SA" sz="4400" b="1" dirty="0" smtClean="0">
                <a:solidFill>
                  <a:schemeClr val="accent1">
                    <a:lumMod val="50000"/>
                  </a:schemeClr>
                </a:solidFill>
              </a:rPr>
              <a:t>}</a:t>
            </a:r>
            <a:endParaRPr lang="ar-SA" sz="4400" b="1" dirty="0">
              <a:solidFill>
                <a:schemeClr val="accent1">
                  <a:lumMod val="50000"/>
                </a:schemeClr>
              </a:solidFill>
            </a:endParaRPr>
          </a:p>
        </p:txBody>
      </p:sp>
    </p:spTree>
    <p:extLst>
      <p:ext uri="{BB962C8B-B14F-4D97-AF65-F5344CB8AC3E}">
        <p14:creationId xmlns:p14="http://schemas.microsoft.com/office/powerpoint/2010/main" xmlns="" val="158645771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wipe(down)">
                                      <p:cBhvr>
                                        <p:cTn id="12" dur="5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animEffect transition="in" filter="wipe(down)">
                                      <p:cBhvr>
                                        <p:cTn id="17" dur="500"/>
                                        <p:tgtEl>
                                          <p:spTgt spid="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7">
                                            <p:txEl>
                                              <p:pRg st="2" end="2"/>
                                            </p:txEl>
                                          </p:spTgt>
                                        </p:tgtEl>
                                        <p:attrNameLst>
                                          <p:attrName>style.visibility</p:attrName>
                                        </p:attrNameLst>
                                      </p:cBhvr>
                                      <p:to>
                                        <p:strVal val="visible"/>
                                      </p:to>
                                    </p:set>
                                    <p:animEffect transition="in" filter="wipe(down)">
                                      <p:cBhvr>
                                        <p:cTn id="22"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3" name="TextBox 2"/>
          <p:cNvSpPr txBox="1"/>
          <p:nvPr/>
        </p:nvSpPr>
        <p:spPr>
          <a:xfrm>
            <a:off x="7543800" y="228600"/>
            <a:ext cx="4648200" cy="830997"/>
          </a:xfrm>
          <a:prstGeom prst="rect">
            <a:avLst/>
          </a:prstGeom>
          <a:noFill/>
        </p:spPr>
        <p:txBody>
          <a:bodyPr wrap="square" rtlCol="1">
            <a:spAutoFit/>
          </a:bodyPr>
          <a:lstStyle/>
          <a:p>
            <a:r>
              <a:rPr lang="ar-SA" sz="4800" b="1" u="sng" dirty="0" smtClean="0"/>
              <a:t>امثلة على الادغام بغنة </a:t>
            </a:r>
            <a:endParaRPr lang="ar-SA" sz="4800" b="1" u="sng" dirty="0"/>
          </a:p>
        </p:txBody>
      </p:sp>
      <p:graphicFrame>
        <p:nvGraphicFramePr>
          <p:cNvPr id="4" name="Table 3"/>
          <p:cNvGraphicFramePr>
            <a:graphicFrameLocks noGrp="1"/>
          </p:cNvGraphicFramePr>
          <p:nvPr>
            <p:extLst>
              <p:ext uri="{D42A27DB-BD31-4B8C-83A1-F6EECF244321}">
                <p14:modId xmlns:p14="http://schemas.microsoft.com/office/powerpoint/2010/main" xmlns="" val="653549883"/>
              </p:ext>
            </p:extLst>
          </p:nvPr>
        </p:nvGraphicFramePr>
        <p:xfrm>
          <a:off x="1881843" y="1143000"/>
          <a:ext cx="7986057" cy="2529840"/>
        </p:xfrm>
        <a:graphic>
          <a:graphicData uri="http://schemas.openxmlformats.org/drawingml/2006/table">
            <a:tbl>
              <a:tblPr rtl="1" firstRow="1" bandRow="1">
                <a:tableStyleId>{5C22544A-7EE6-4342-B048-85BDC9FD1C3A}</a:tableStyleId>
              </a:tblPr>
              <a:tblGrid>
                <a:gridCol w="2662019"/>
                <a:gridCol w="2662019"/>
                <a:gridCol w="2662019"/>
              </a:tblGrid>
              <a:tr h="0">
                <a:tc>
                  <a:txBody>
                    <a:bodyPr/>
                    <a:lstStyle/>
                    <a:p>
                      <a:pPr rtl="1"/>
                      <a:r>
                        <a:rPr lang="ar-SA" sz="2400" dirty="0" smtClean="0"/>
                        <a:t>الحرف </a:t>
                      </a:r>
                      <a:endParaRPr lang="ar-SA" sz="2400" dirty="0"/>
                    </a:p>
                  </a:txBody>
                  <a:tcPr/>
                </a:tc>
                <a:tc>
                  <a:txBody>
                    <a:bodyPr/>
                    <a:lstStyle/>
                    <a:p>
                      <a:pPr rtl="1"/>
                      <a:r>
                        <a:rPr lang="ar-SA" sz="2400" dirty="0" smtClean="0"/>
                        <a:t>مع النون الساكنه </a:t>
                      </a:r>
                      <a:endParaRPr lang="ar-SA" sz="2400" dirty="0"/>
                    </a:p>
                  </a:txBody>
                  <a:tcPr/>
                </a:tc>
                <a:tc>
                  <a:txBody>
                    <a:bodyPr/>
                    <a:lstStyle/>
                    <a:p>
                      <a:pPr rtl="1"/>
                      <a:r>
                        <a:rPr lang="ar-SA" sz="2400" dirty="0" smtClean="0"/>
                        <a:t>مع التنوين</a:t>
                      </a:r>
                      <a:endParaRPr lang="ar-SA" sz="2400" dirty="0"/>
                    </a:p>
                  </a:txBody>
                  <a:tcPr/>
                </a:tc>
              </a:tr>
              <a:tr h="412775">
                <a:tc>
                  <a:txBody>
                    <a:bodyPr/>
                    <a:lstStyle/>
                    <a:p>
                      <a:pPr rtl="1"/>
                      <a:r>
                        <a:rPr lang="ar-SA" sz="2800" dirty="0" smtClean="0"/>
                        <a:t>الياء</a:t>
                      </a:r>
                      <a:endParaRPr lang="ar-SA" sz="2800" dirty="0"/>
                    </a:p>
                  </a:txBody>
                  <a:tcPr/>
                </a:tc>
                <a:tc>
                  <a:txBody>
                    <a:bodyPr/>
                    <a:lstStyle/>
                    <a:p>
                      <a:pPr rtl="1"/>
                      <a:r>
                        <a:rPr lang="ar-SA" sz="2800" dirty="0" smtClean="0"/>
                        <a:t>{فم</a:t>
                      </a:r>
                      <a:r>
                        <a:rPr lang="ar-SA" sz="2800" dirty="0" smtClean="0">
                          <a:solidFill>
                            <a:schemeClr val="accent6">
                              <a:lumMod val="50000"/>
                            </a:schemeClr>
                          </a:solidFill>
                        </a:rPr>
                        <a:t>ن</a:t>
                      </a:r>
                      <a:r>
                        <a:rPr lang="ar-SA" sz="2800" dirty="0" smtClean="0"/>
                        <a:t> </a:t>
                      </a:r>
                      <a:r>
                        <a:rPr lang="ar-SA" sz="2800" dirty="0" smtClean="0">
                          <a:solidFill>
                            <a:srgbClr val="FF0000"/>
                          </a:solidFill>
                        </a:rPr>
                        <a:t>ي</a:t>
                      </a:r>
                      <a:r>
                        <a:rPr lang="ar-SA" sz="2800" dirty="0" smtClean="0"/>
                        <a:t>عمل }</a:t>
                      </a:r>
                      <a:endParaRPr lang="ar-SA" sz="2800" dirty="0"/>
                    </a:p>
                  </a:txBody>
                  <a:tcPr/>
                </a:tc>
                <a:tc>
                  <a:txBody>
                    <a:bodyPr/>
                    <a:lstStyle/>
                    <a:p>
                      <a:pPr rtl="1"/>
                      <a:r>
                        <a:rPr lang="ar-SA" sz="2800" dirty="0" smtClean="0"/>
                        <a:t>{خيرا</a:t>
                      </a:r>
                      <a:r>
                        <a:rPr lang="ar-SA" sz="2800" dirty="0" smtClean="0">
                          <a:solidFill>
                            <a:schemeClr val="accent6">
                              <a:lumMod val="50000"/>
                            </a:schemeClr>
                          </a:solidFill>
                        </a:rPr>
                        <a:t>ً</a:t>
                      </a:r>
                      <a:r>
                        <a:rPr lang="ar-SA" sz="2800" baseline="0" dirty="0" smtClean="0">
                          <a:solidFill>
                            <a:schemeClr val="accent6">
                              <a:lumMod val="50000"/>
                            </a:schemeClr>
                          </a:solidFill>
                        </a:rPr>
                        <a:t> </a:t>
                      </a:r>
                      <a:r>
                        <a:rPr lang="ar-SA" sz="2800" baseline="0" dirty="0" smtClean="0">
                          <a:solidFill>
                            <a:srgbClr val="FF0000"/>
                          </a:solidFill>
                        </a:rPr>
                        <a:t>ي</a:t>
                      </a:r>
                      <a:r>
                        <a:rPr lang="ar-JO" sz="2800" baseline="0" dirty="0" smtClean="0">
                          <a:solidFill>
                            <a:srgbClr val="FF0000"/>
                          </a:solidFill>
                        </a:rPr>
                        <a:t>ّ</a:t>
                      </a:r>
                      <a:r>
                        <a:rPr lang="ar-SA" sz="2800" baseline="0" dirty="0" smtClean="0">
                          <a:solidFill>
                            <a:schemeClr val="tx1"/>
                          </a:solidFill>
                        </a:rPr>
                        <a:t>ره }</a:t>
                      </a:r>
                      <a:endParaRPr lang="ar-SA" sz="2800" dirty="0"/>
                    </a:p>
                  </a:txBody>
                  <a:tcPr/>
                </a:tc>
              </a:tr>
              <a:tr h="412775">
                <a:tc>
                  <a:txBody>
                    <a:bodyPr/>
                    <a:lstStyle/>
                    <a:p>
                      <a:pPr rtl="1"/>
                      <a:r>
                        <a:rPr lang="ar-SA" sz="2800" dirty="0" smtClean="0"/>
                        <a:t>النون </a:t>
                      </a:r>
                      <a:endParaRPr lang="ar-SA" sz="2800" dirty="0"/>
                    </a:p>
                  </a:txBody>
                  <a:tcPr/>
                </a:tc>
                <a:tc>
                  <a:txBody>
                    <a:bodyPr/>
                    <a:lstStyle/>
                    <a:p>
                      <a:pPr rtl="1"/>
                      <a:r>
                        <a:rPr lang="ar-SA" sz="2800" dirty="0" smtClean="0"/>
                        <a:t>{ول</a:t>
                      </a:r>
                      <a:r>
                        <a:rPr lang="ar-SA" sz="2800" dirty="0" smtClean="0">
                          <a:solidFill>
                            <a:schemeClr val="accent6">
                              <a:lumMod val="50000"/>
                            </a:schemeClr>
                          </a:solidFill>
                        </a:rPr>
                        <a:t>ن</a:t>
                      </a:r>
                      <a:r>
                        <a:rPr lang="ar-SA" sz="2800" dirty="0" smtClean="0"/>
                        <a:t> </a:t>
                      </a:r>
                      <a:r>
                        <a:rPr lang="ar-SA" sz="2800" dirty="0" smtClean="0">
                          <a:solidFill>
                            <a:srgbClr val="FF0000"/>
                          </a:solidFill>
                        </a:rPr>
                        <a:t>ن</a:t>
                      </a:r>
                      <a:r>
                        <a:rPr lang="ar-SA" sz="2800" dirty="0" smtClean="0"/>
                        <a:t>شرك }</a:t>
                      </a:r>
                      <a:endParaRPr lang="ar-SA" sz="2800" dirty="0"/>
                    </a:p>
                  </a:txBody>
                  <a:tcPr/>
                </a:tc>
                <a:tc>
                  <a:txBody>
                    <a:bodyPr/>
                    <a:lstStyle/>
                    <a:p>
                      <a:pPr rtl="1"/>
                      <a:r>
                        <a:rPr lang="ar-SA" sz="2800" dirty="0" smtClean="0"/>
                        <a:t>{</a:t>
                      </a:r>
                      <a:r>
                        <a:rPr lang="ar-SA" sz="2800" dirty="0" err="1" smtClean="0"/>
                        <a:t>شئٍ</a:t>
                      </a:r>
                      <a:r>
                        <a:rPr lang="ar-SA" sz="2800" dirty="0" smtClean="0"/>
                        <a:t> </a:t>
                      </a:r>
                      <a:r>
                        <a:rPr lang="ar-SA" sz="2800" dirty="0" smtClean="0">
                          <a:solidFill>
                            <a:srgbClr val="FF0000"/>
                          </a:solidFill>
                        </a:rPr>
                        <a:t>ن</a:t>
                      </a:r>
                      <a:r>
                        <a:rPr lang="ar-JO" sz="2800" dirty="0" smtClean="0">
                          <a:solidFill>
                            <a:srgbClr val="FF0000"/>
                          </a:solidFill>
                        </a:rPr>
                        <a:t>ّ</a:t>
                      </a:r>
                      <a:r>
                        <a:rPr lang="ar-SA" sz="2800" dirty="0" smtClean="0"/>
                        <a:t>كر}</a:t>
                      </a:r>
                      <a:endParaRPr lang="ar-SA" sz="2800" dirty="0"/>
                    </a:p>
                  </a:txBody>
                  <a:tcPr/>
                </a:tc>
              </a:tr>
              <a:tr h="412775">
                <a:tc>
                  <a:txBody>
                    <a:bodyPr/>
                    <a:lstStyle/>
                    <a:p>
                      <a:pPr rtl="1"/>
                      <a:r>
                        <a:rPr lang="ar-SA" sz="2800" dirty="0" smtClean="0"/>
                        <a:t>الميم </a:t>
                      </a:r>
                      <a:endParaRPr lang="ar-SA" sz="2800" dirty="0"/>
                    </a:p>
                  </a:txBody>
                  <a:tcPr/>
                </a:tc>
                <a:tc>
                  <a:txBody>
                    <a:bodyPr/>
                    <a:lstStyle/>
                    <a:p>
                      <a:pPr rtl="1"/>
                      <a:r>
                        <a:rPr lang="ar-SA" sz="2800" dirty="0" smtClean="0"/>
                        <a:t>{م</a:t>
                      </a:r>
                      <a:r>
                        <a:rPr lang="ar-SA" sz="2800" dirty="0" smtClean="0">
                          <a:solidFill>
                            <a:schemeClr val="accent6">
                              <a:lumMod val="50000"/>
                            </a:schemeClr>
                          </a:solidFill>
                        </a:rPr>
                        <a:t>ن</a:t>
                      </a:r>
                      <a:r>
                        <a:rPr lang="ar-SA" sz="2800" dirty="0" smtClean="0"/>
                        <a:t> </a:t>
                      </a:r>
                      <a:r>
                        <a:rPr lang="ar-SA" sz="2800" dirty="0" smtClean="0">
                          <a:solidFill>
                            <a:srgbClr val="FF0000"/>
                          </a:solidFill>
                        </a:rPr>
                        <a:t>م</a:t>
                      </a:r>
                      <a:r>
                        <a:rPr lang="ar-SA" sz="2800" dirty="0" smtClean="0"/>
                        <a:t>ال}</a:t>
                      </a:r>
                      <a:endParaRPr lang="ar-SA" sz="2800" dirty="0"/>
                    </a:p>
                  </a:txBody>
                  <a:tcPr/>
                </a:tc>
                <a:tc>
                  <a:txBody>
                    <a:bodyPr/>
                    <a:lstStyle/>
                    <a:p>
                      <a:pPr rtl="1"/>
                      <a:r>
                        <a:rPr lang="ar-SA" sz="2800" dirty="0" smtClean="0"/>
                        <a:t>خير</a:t>
                      </a:r>
                      <a:r>
                        <a:rPr lang="ar-SA" sz="2800" dirty="0" smtClean="0">
                          <a:solidFill>
                            <a:schemeClr val="accent6">
                              <a:lumMod val="50000"/>
                            </a:schemeClr>
                          </a:solidFill>
                        </a:rPr>
                        <a:t>ٌ </a:t>
                      </a:r>
                      <a:r>
                        <a:rPr lang="ar-SA" sz="2800" dirty="0" smtClean="0">
                          <a:solidFill>
                            <a:srgbClr val="FF0000"/>
                          </a:solidFill>
                        </a:rPr>
                        <a:t>م</a:t>
                      </a:r>
                      <a:r>
                        <a:rPr lang="ar-JO" sz="2800" dirty="0" smtClean="0">
                          <a:solidFill>
                            <a:srgbClr val="FF0000"/>
                          </a:solidFill>
                        </a:rPr>
                        <a:t>ّ</a:t>
                      </a:r>
                      <a:r>
                        <a:rPr lang="ar-SA" sz="2800" dirty="0" smtClean="0">
                          <a:solidFill>
                            <a:schemeClr val="tx1"/>
                          </a:solidFill>
                        </a:rPr>
                        <a:t>ن }</a:t>
                      </a:r>
                      <a:endParaRPr lang="ar-SA" sz="2800" dirty="0"/>
                    </a:p>
                  </a:txBody>
                  <a:tcPr/>
                </a:tc>
              </a:tr>
              <a:tr h="412775">
                <a:tc>
                  <a:txBody>
                    <a:bodyPr/>
                    <a:lstStyle/>
                    <a:p>
                      <a:pPr rtl="1"/>
                      <a:r>
                        <a:rPr lang="ar-SA" sz="2800" dirty="0" smtClean="0"/>
                        <a:t>الواو</a:t>
                      </a:r>
                      <a:endParaRPr lang="ar-SA" sz="2800" dirty="0"/>
                    </a:p>
                  </a:txBody>
                  <a:tcPr/>
                </a:tc>
                <a:tc>
                  <a:txBody>
                    <a:bodyPr/>
                    <a:lstStyle/>
                    <a:p>
                      <a:pPr rtl="1"/>
                      <a:r>
                        <a:rPr lang="ar-SA" sz="2800" dirty="0" smtClean="0"/>
                        <a:t>{م</a:t>
                      </a:r>
                      <a:r>
                        <a:rPr lang="ar-SA" sz="2800" dirty="0" smtClean="0">
                          <a:solidFill>
                            <a:schemeClr val="accent6">
                              <a:lumMod val="50000"/>
                            </a:schemeClr>
                          </a:solidFill>
                        </a:rPr>
                        <a:t>ن</a:t>
                      </a:r>
                      <a:r>
                        <a:rPr lang="ar-SA" sz="2800" dirty="0" smtClean="0"/>
                        <a:t> </a:t>
                      </a:r>
                      <a:r>
                        <a:rPr lang="ar-SA" sz="2800" dirty="0" smtClean="0">
                          <a:solidFill>
                            <a:srgbClr val="FF0000"/>
                          </a:solidFill>
                        </a:rPr>
                        <a:t>و</a:t>
                      </a:r>
                      <a:r>
                        <a:rPr lang="ar-SA" sz="2800" dirty="0" smtClean="0"/>
                        <a:t>لى</a:t>
                      </a:r>
                      <a:r>
                        <a:rPr lang="ar-SA" sz="2800" baseline="0" dirty="0" smtClean="0"/>
                        <a:t> }</a:t>
                      </a:r>
                      <a:endParaRPr lang="ar-SA" sz="2800" dirty="0"/>
                    </a:p>
                  </a:txBody>
                  <a:tcPr/>
                </a:tc>
                <a:tc>
                  <a:txBody>
                    <a:bodyPr/>
                    <a:lstStyle/>
                    <a:p>
                      <a:pPr rtl="1"/>
                      <a:r>
                        <a:rPr lang="ar-SA" sz="2800" dirty="0" smtClean="0"/>
                        <a:t>{</a:t>
                      </a:r>
                      <a:r>
                        <a:rPr lang="ar-SA" sz="2800" dirty="0" err="1" smtClean="0"/>
                        <a:t>شئ</a:t>
                      </a:r>
                      <a:r>
                        <a:rPr lang="ar-SA" sz="2800" dirty="0" err="1" smtClean="0">
                          <a:solidFill>
                            <a:schemeClr val="accent6">
                              <a:lumMod val="50000"/>
                            </a:schemeClr>
                          </a:solidFill>
                        </a:rPr>
                        <a:t>ٍ</a:t>
                      </a:r>
                      <a:r>
                        <a:rPr lang="ar-SA" sz="2800" dirty="0" smtClean="0">
                          <a:solidFill>
                            <a:schemeClr val="accent6">
                              <a:lumMod val="50000"/>
                            </a:schemeClr>
                          </a:solidFill>
                        </a:rPr>
                        <a:t> </a:t>
                      </a:r>
                      <a:r>
                        <a:rPr lang="ar-SA" sz="2800" dirty="0" smtClean="0">
                          <a:solidFill>
                            <a:srgbClr val="FF0000"/>
                          </a:solidFill>
                        </a:rPr>
                        <a:t>و</a:t>
                      </a:r>
                      <a:r>
                        <a:rPr lang="ar-JO" sz="2800" dirty="0" smtClean="0">
                          <a:solidFill>
                            <a:srgbClr val="FF0000"/>
                          </a:solidFill>
                        </a:rPr>
                        <a:t>ّ</a:t>
                      </a:r>
                      <a:r>
                        <a:rPr lang="ar-SA" sz="2800" dirty="0" smtClean="0">
                          <a:solidFill>
                            <a:schemeClr val="tx1"/>
                          </a:solidFill>
                        </a:rPr>
                        <a:t>كيل }</a:t>
                      </a:r>
                      <a:endParaRPr lang="ar-SA" sz="2800" dirty="0"/>
                    </a:p>
                  </a:txBody>
                  <a:tcPr/>
                </a:tc>
              </a:tr>
            </a:tbl>
          </a:graphicData>
        </a:graphic>
      </p:graphicFrame>
    </p:spTree>
    <p:extLst>
      <p:ext uri="{BB962C8B-B14F-4D97-AF65-F5344CB8AC3E}">
        <p14:creationId xmlns:p14="http://schemas.microsoft.com/office/powerpoint/2010/main" xmlns="" val="2688902706"/>
      </p:ext>
    </p:extLst>
  </p:cSld>
  <p:clrMapOvr>
    <a:masterClrMapping/>
  </p:clrMapOvr>
  <mc:AlternateContent xmlns:mc="http://schemas.openxmlformats.org/markup-compatibility/2006">
    <mc:Choice xmlns:p14="http://schemas.microsoft.com/office/powerpoint/2010/main" xmlns=""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arn(inVertical)">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115910"/>
            <a:ext cx="12192000" cy="6858000"/>
          </a:xfrm>
          <a:prstGeom prst="rect">
            <a:avLst/>
          </a:prstGeom>
        </p:spPr>
      </p:pic>
      <p:sp>
        <p:nvSpPr>
          <p:cNvPr id="3" name="Round Same Side Corner Rectangle 2"/>
          <p:cNvSpPr/>
          <p:nvPr/>
        </p:nvSpPr>
        <p:spPr>
          <a:xfrm>
            <a:off x="6490952" y="1465727"/>
            <a:ext cx="4224271" cy="618565"/>
          </a:xfrm>
          <a:prstGeom prst="round2Same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400" dirty="0" smtClean="0"/>
              <a:t>الية الادغام بغنة من خلال الامثلة السابقة</a:t>
            </a:r>
            <a:endParaRPr lang="ar-SA" sz="2400" dirty="0"/>
          </a:p>
        </p:txBody>
      </p:sp>
      <p:sp>
        <p:nvSpPr>
          <p:cNvPr id="9" name="TextBox 8"/>
          <p:cNvSpPr txBox="1"/>
          <p:nvPr/>
        </p:nvSpPr>
        <p:spPr>
          <a:xfrm>
            <a:off x="3684494" y="2151727"/>
            <a:ext cx="6804212" cy="2554545"/>
          </a:xfrm>
          <a:prstGeom prst="rect">
            <a:avLst/>
          </a:prstGeom>
          <a:noFill/>
        </p:spPr>
        <p:txBody>
          <a:bodyPr wrap="square" rtlCol="1">
            <a:spAutoFit/>
          </a:bodyPr>
          <a:lstStyle/>
          <a:p>
            <a:r>
              <a:rPr lang="ar-SA" sz="3200" dirty="0" smtClean="0"/>
              <a:t>فم</a:t>
            </a:r>
            <a:r>
              <a:rPr lang="ar-SA" sz="3200" dirty="0" smtClean="0">
                <a:solidFill>
                  <a:schemeClr val="accent6">
                    <a:lumMod val="50000"/>
                  </a:schemeClr>
                </a:solidFill>
              </a:rPr>
              <a:t>ن</a:t>
            </a:r>
            <a:r>
              <a:rPr lang="ar-SA" sz="3200" dirty="0" smtClean="0"/>
              <a:t> </a:t>
            </a:r>
            <a:r>
              <a:rPr lang="ar-SA" sz="3200" dirty="0" smtClean="0">
                <a:solidFill>
                  <a:srgbClr val="FF0000"/>
                </a:solidFill>
              </a:rPr>
              <a:t>ي</a:t>
            </a:r>
            <a:r>
              <a:rPr lang="ar-JO" sz="3200" dirty="0" smtClean="0">
                <a:solidFill>
                  <a:srgbClr val="FF0000"/>
                </a:solidFill>
              </a:rPr>
              <a:t>َ</a:t>
            </a:r>
            <a:r>
              <a:rPr lang="ar-SA" sz="3200" dirty="0" smtClean="0"/>
              <a:t>عمل        تقرا       فم</a:t>
            </a:r>
            <a:r>
              <a:rPr lang="ar-SA" sz="3200" dirty="0" smtClean="0">
                <a:solidFill>
                  <a:srgbClr val="FF0000"/>
                </a:solidFill>
              </a:rPr>
              <a:t>ي</a:t>
            </a:r>
            <a:r>
              <a:rPr lang="ar-JO" sz="3200" dirty="0">
                <a:solidFill>
                  <a:srgbClr val="FF0000"/>
                </a:solidFill>
              </a:rPr>
              <a:t>ّ</a:t>
            </a:r>
            <a:r>
              <a:rPr lang="ar-SA" sz="3200" dirty="0" smtClean="0"/>
              <a:t>عمل</a:t>
            </a:r>
          </a:p>
          <a:p>
            <a:r>
              <a:rPr lang="ar-SA" sz="3200" dirty="0"/>
              <a:t> </a:t>
            </a:r>
            <a:r>
              <a:rPr lang="ar-SA" sz="3200" dirty="0" smtClean="0"/>
              <a:t>                              ياء مشددة</a:t>
            </a:r>
            <a:r>
              <a:rPr lang="en-US" sz="3200" dirty="0" smtClean="0"/>
              <a:t> </a:t>
            </a:r>
            <a:r>
              <a:rPr lang="ar-SA" sz="3200" dirty="0" smtClean="0"/>
              <a:t>بغنة</a:t>
            </a:r>
          </a:p>
          <a:p>
            <a:endParaRPr lang="ar-SA" sz="3200" dirty="0"/>
          </a:p>
          <a:p>
            <a:r>
              <a:rPr lang="ar-SA" sz="3200" dirty="0" smtClean="0"/>
              <a:t>م</a:t>
            </a:r>
            <a:r>
              <a:rPr lang="ar-SA" sz="3200" dirty="0" smtClean="0">
                <a:solidFill>
                  <a:schemeClr val="accent6">
                    <a:lumMod val="50000"/>
                  </a:schemeClr>
                </a:solidFill>
              </a:rPr>
              <a:t>ن</a:t>
            </a:r>
            <a:r>
              <a:rPr lang="ar-SA" sz="3200" dirty="0" smtClean="0"/>
              <a:t> </a:t>
            </a:r>
            <a:r>
              <a:rPr lang="ar-SA" sz="3200" dirty="0" smtClean="0">
                <a:solidFill>
                  <a:srgbClr val="FF0000"/>
                </a:solidFill>
              </a:rPr>
              <a:t>و</a:t>
            </a:r>
            <a:r>
              <a:rPr lang="ar-JO" sz="3200" dirty="0" smtClean="0">
                <a:solidFill>
                  <a:srgbClr val="FF0000"/>
                </a:solidFill>
              </a:rPr>
              <a:t>َ</a:t>
            </a:r>
            <a:r>
              <a:rPr lang="ar-SA" sz="3200" dirty="0" err="1" smtClean="0"/>
              <a:t>لى</a:t>
            </a:r>
            <a:r>
              <a:rPr lang="ar-SA" sz="3200" dirty="0" smtClean="0"/>
              <a:t>       تقرا        </a:t>
            </a:r>
            <a:r>
              <a:rPr lang="ar-SA" sz="3200" dirty="0" err="1" smtClean="0"/>
              <a:t>م</a:t>
            </a:r>
            <a:r>
              <a:rPr lang="ar-SA" sz="3200" dirty="0" err="1" smtClean="0">
                <a:solidFill>
                  <a:srgbClr val="FF0000"/>
                </a:solidFill>
              </a:rPr>
              <a:t>و</a:t>
            </a:r>
            <a:r>
              <a:rPr lang="ar-JO" sz="3200" dirty="0" smtClean="0">
                <a:solidFill>
                  <a:srgbClr val="FF0000"/>
                </a:solidFill>
              </a:rPr>
              <a:t>ّ</a:t>
            </a:r>
            <a:r>
              <a:rPr lang="ar-SA" sz="3200" dirty="0" err="1" smtClean="0"/>
              <a:t>لى</a:t>
            </a:r>
            <a:endParaRPr lang="ar-SA" sz="3200" dirty="0" smtClean="0"/>
          </a:p>
          <a:p>
            <a:r>
              <a:rPr lang="ar-SA" sz="3200" dirty="0"/>
              <a:t> </a:t>
            </a:r>
            <a:r>
              <a:rPr lang="ar-SA" sz="3200" dirty="0" smtClean="0"/>
              <a:t>                             ميم مشددة بغنة </a:t>
            </a:r>
            <a:endParaRPr lang="ar-SA" sz="3200" dirty="0"/>
          </a:p>
        </p:txBody>
      </p:sp>
      <p:cxnSp>
        <p:nvCxnSpPr>
          <p:cNvPr id="11" name="Straight Connector 10"/>
          <p:cNvCxnSpPr/>
          <p:nvPr/>
        </p:nvCxnSpPr>
        <p:spPr>
          <a:xfrm flipH="1" flipV="1">
            <a:off x="8350624" y="2796988"/>
            <a:ext cx="712693" cy="134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7126941" y="2796988"/>
            <a:ext cx="60511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5177118" y="3429000"/>
            <a:ext cx="1842247"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8706970" y="4356847"/>
            <a:ext cx="652183" cy="134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a:off x="7261412" y="4262718"/>
            <a:ext cx="82027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H="1" flipV="1">
            <a:off x="5177118" y="4894729"/>
            <a:ext cx="1842247" cy="26895"/>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1371600" y="4921624"/>
            <a:ext cx="9117106" cy="1200329"/>
          </a:xfrm>
          <a:prstGeom prst="rect">
            <a:avLst/>
          </a:prstGeom>
          <a:noFill/>
        </p:spPr>
        <p:txBody>
          <a:bodyPr wrap="square" rtlCol="1">
            <a:spAutoFit/>
          </a:bodyPr>
          <a:lstStyle/>
          <a:p>
            <a:r>
              <a:rPr lang="ar-SA" sz="2400" dirty="0" smtClean="0"/>
              <a:t>نستنتج من الامثلة السابقة ان النون الساكنه والتنوين قد دمج كل منهما في الحرف الذي يليه فانتج معه حرف مشدد مع غنه </a:t>
            </a:r>
          </a:p>
          <a:p>
            <a:r>
              <a:rPr lang="ar-SA" sz="2400" b="1" dirty="0" smtClean="0">
                <a:solidFill>
                  <a:srgbClr val="FF0000"/>
                </a:solidFill>
              </a:rPr>
              <a:t>نلاحظ</a:t>
            </a:r>
            <a:r>
              <a:rPr lang="ar-SA" sz="2400" dirty="0" smtClean="0"/>
              <a:t> : ان الغنه في الادغام طويلة (كامله ) مثلها مثل عن النون والميم المشددتين .</a:t>
            </a:r>
            <a:endParaRPr lang="ar-SA" sz="2400" dirty="0"/>
          </a:p>
        </p:txBody>
      </p:sp>
      <p:sp>
        <p:nvSpPr>
          <p:cNvPr id="12" name="مربع نص 11">
            <a:hlinkClick r:id="rId3"/>
          </p:cNvPr>
          <p:cNvSpPr txBox="1"/>
          <p:nvPr/>
        </p:nvSpPr>
        <p:spPr>
          <a:xfrm>
            <a:off x="193686" y="6556032"/>
            <a:ext cx="1144865" cy="138499"/>
          </a:xfrm>
          <a:prstGeom prst="rect">
            <a:avLst/>
          </a:prstGeom>
          <a:noFill/>
        </p:spPr>
        <p:txBody>
          <a:bodyPr wrap="none" rtlCol="1">
            <a:spAutoFit/>
          </a:bodyPr>
          <a:ls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r>
              <a:rPr lang="ar-SA" sz="300" dirty="0" smtClean="0">
                <a:hlinkClick r:id="rId3"/>
              </a:rPr>
              <a:t>امتحانات التربية الإسلامية والتلاوة للصف السابع  الفصل الأول</a:t>
            </a:r>
            <a:endParaRPr lang="ar-SA" sz="300" dirty="0"/>
          </a:p>
        </p:txBody>
      </p:sp>
    </p:spTree>
    <p:extLst>
      <p:ext uri="{BB962C8B-B14F-4D97-AF65-F5344CB8AC3E}">
        <p14:creationId xmlns:p14="http://schemas.microsoft.com/office/powerpoint/2010/main" xmlns="" val="2363936299"/>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9">
                                            <p:txEl>
                                              <p:pRg st="0" end="0"/>
                                            </p:txEl>
                                          </p:spTgt>
                                        </p:tgtEl>
                                        <p:attrNameLst>
                                          <p:attrName>style.visibility</p:attrName>
                                        </p:attrNameLst>
                                      </p:cBhvr>
                                      <p:to>
                                        <p:strVal val="visible"/>
                                      </p:to>
                                    </p:set>
                                    <p:animEffect transition="in" filter="barn(inVertical)">
                                      <p:cBhvr>
                                        <p:cTn id="14" dur="500"/>
                                        <p:tgtEl>
                                          <p:spTgt spid="9">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9">
                                            <p:txEl>
                                              <p:pRg st="1" end="1"/>
                                            </p:txEl>
                                          </p:spTgt>
                                        </p:tgtEl>
                                        <p:attrNameLst>
                                          <p:attrName>style.visibility</p:attrName>
                                        </p:attrNameLst>
                                      </p:cBhvr>
                                      <p:to>
                                        <p:strVal val="visible"/>
                                      </p:to>
                                    </p:set>
                                    <p:animEffect transition="in" filter="barn(inVertical)">
                                      <p:cBhvr>
                                        <p:cTn id="19" dur="500"/>
                                        <p:tgtEl>
                                          <p:spTgt spid="9">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nodeType="clickEffect">
                                  <p:stCondLst>
                                    <p:cond delay="0"/>
                                  </p:stCondLst>
                                  <p:childTnLst>
                                    <p:set>
                                      <p:cBhvr>
                                        <p:cTn id="23" dur="1" fill="hold">
                                          <p:stCondLst>
                                            <p:cond delay="0"/>
                                          </p:stCondLst>
                                        </p:cTn>
                                        <p:tgtEl>
                                          <p:spTgt spid="9">
                                            <p:txEl>
                                              <p:pRg st="3" end="3"/>
                                            </p:txEl>
                                          </p:spTgt>
                                        </p:tgtEl>
                                        <p:attrNameLst>
                                          <p:attrName>style.visibility</p:attrName>
                                        </p:attrNameLst>
                                      </p:cBhvr>
                                      <p:to>
                                        <p:strVal val="visible"/>
                                      </p:to>
                                    </p:set>
                                    <p:animEffect transition="in" filter="circle(in)">
                                      <p:cBhvr>
                                        <p:cTn id="24" dur="2000"/>
                                        <p:tgtEl>
                                          <p:spTgt spid="9">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nodeType="clickEffect">
                                  <p:stCondLst>
                                    <p:cond delay="0"/>
                                  </p:stCondLst>
                                  <p:childTnLst>
                                    <p:set>
                                      <p:cBhvr>
                                        <p:cTn id="28" dur="1" fill="hold">
                                          <p:stCondLst>
                                            <p:cond delay="0"/>
                                          </p:stCondLst>
                                        </p:cTn>
                                        <p:tgtEl>
                                          <p:spTgt spid="9">
                                            <p:txEl>
                                              <p:pRg st="4" end="4"/>
                                            </p:txEl>
                                          </p:spTgt>
                                        </p:tgtEl>
                                        <p:attrNameLst>
                                          <p:attrName>style.visibility</p:attrName>
                                        </p:attrNameLst>
                                      </p:cBhvr>
                                      <p:to>
                                        <p:strVal val="visible"/>
                                      </p:to>
                                    </p:set>
                                    <p:animEffect transition="in" filter="circle(in)">
                                      <p:cBhvr>
                                        <p:cTn id="29" dur="2000"/>
                                        <p:tgtEl>
                                          <p:spTgt spid="9">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31" presetClass="entr" presetSubtype="0" fill="hold" nodeType="clickEffect">
                                  <p:stCondLst>
                                    <p:cond delay="0"/>
                                  </p:stCondLst>
                                  <p:childTnLst>
                                    <p:set>
                                      <p:cBhvr>
                                        <p:cTn id="33" dur="1" fill="hold">
                                          <p:stCondLst>
                                            <p:cond delay="0"/>
                                          </p:stCondLst>
                                        </p:cTn>
                                        <p:tgtEl>
                                          <p:spTgt spid="22">
                                            <p:txEl>
                                              <p:pRg st="0" end="0"/>
                                            </p:txEl>
                                          </p:spTgt>
                                        </p:tgtEl>
                                        <p:attrNameLst>
                                          <p:attrName>style.visibility</p:attrName>
                                        </p:attrNameLst>
                                      </p:cBhvr>
                                      <p:to>
                                        <p:strVal val="visible"/>
                                      </p:to>
                                    </p:set>
                                    <p:anim calcmode="lin" valueType="num">
                                      <p:cBhvr>
                                        <p:cTn id="34" dur="1000" fill="hold"/>
                                        <p:tgtEl>
                                          <p:spTgt spid="22">
                                            <p:txEl>
                                              <p:pRg st="0" end="0"/>
                                            </p:txEl>
                                          </p:spTgt>
                                        </p:tgtEl>
                                        <p:attrNameLst>
                                          <p:attrName>ppt_w</p:attrName>
                                        </p:attrNameLst>
                                      </p:cBhvr>
                                      <p:tavLst>
                                        <p:tav tm="0">
                                          <p:val>
                                            <p:fltVal val="0"/>
                                          </p:val>
                                        </p:tav>
                                        <p:tav tm="100000">
                                          <p:val>
                                            <p:strVal val="#ppt_w"/>
                                          </p:val>
                                        </p:tav>
                                      </p:tavLst>
                                    </p:anim>
                                    <p:anim calcmode="lin" valueType="num">
                                      <p:cBhvr>
                                        <p:cTn id="35" dur="1000" fill="hold"/>
                                        <p:tgtEl>
                                          <p:spTgt spid="22">
                                            <p:txEl>
                                              <p:pRg st="0" end="0"/>
                                            </p:txEl>
                                          </p:spTgt>
                                        </p:tgtEl>
                                        <p:attrNameLst>
                                          <p:attrName>ppt_h</p:attrName>
                                        </p:attrNameLst>
                                      </p:cBhvr>
                                      <p:tavLst>
                                        <p:tav tm="0">
                                          <p:val>
                                            <p:fltVal val="0"/>
                                          </p:val>
                                        </p:tav>
                                        <p:tav tm="100000">
                                          <p:val>
                                            <p:strVal val="#ppt_h"/>
                                          </p:val>
                                        </p:tav>
                                      </p:tavLst>
                                    </p:anim>
                                    <p:anim calcmode="lin" valueType="num">
                                      <p:cBhvr>
                                        <p:cTn id="36" dur="1000" fill="hold"/>
                                        <p:tgtEl>
                                          <p:spTgt spid="22">
                                            <p:txEl>
                                              <p:pRg st="0" end="0"/>
                                            </p:txEl>
                                          </p:spTgt>
                                        </p:tgtEl>
                                        <p:attrNameLst>
                                          <p:attrName>style.rotation</p:attrName>
                                        </p:attrNameLst>
                                      </p:cBhvr>
                                      <p:tavLst>
                                        <p:tav tm="0">
                                          <p:val>
                                            <p:fltVal val="90"/>
                                          </p:val>
                                        </p:tav>
                                        <p:tav tm="100000">
                                          <p:val>
                                            <p:fltVal val="0"/>
                                          </p:val>
                                        </p:tav>
                                      </p:tavLst>
                                    </p:anim>
                                    <p:animEffect transition="in" filter="fade">
                                      <p:cBhvr>
                                        <p:cTn id="37" dur="1000"/>
                                        <p:tgtEl>
                                          <p:spTgt spid="22">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22">
                                            <p:txEl>
                                              <p:pRg st="1" end="1"/>
                                            </p:txEl>
                                          </p:spTgt>
                                        </p:tgtEl>
                                        <p:attrNameLst>
                                          <p:attrName>style.visibility</p:attrName>
                                        </p:attrNameLst>
                                      </p:cBhvr>
                                      <p:to>
                                        <p:strVal val="visible"/>
                                      </p:to>
                                    </p:set>
                                    <p:anim calcmode="lin" valueType="num">
                                      <p:cBhvr>
                                        <p:cTn id="42" dur="500" fill="hold"/>
                                        <p:tgtEl>
                                          <p:spTgt spid="22">
                                            <p:txEl>
                                              <p:pRg st="1" end="1"/>
                                            </p:txEl>
                                          </p:spTgt>
                                        </p:tgtEl>
                                        <p:attrNameLst>
                                          <p:attrName>ppt_w</p:attrName>
                                        </p:attrNameLst>
                                      </p:cBhvr>
                                      <p:tavLst>
                                        <p:tav tm="0">
                                          <p:val>
                                            <p:fltVal val="0"/>
                                          </p:val>
                                        </p:tav>
                                        <p:tav tm="100000">
                                          <p:val>
                                            <p:strVal val="#ppt_w"/>
                                          </p:val>
                                        </p:tav>
                                      </p:tavLst>
                                    </p:anim>
                                    <p:anim calcmode="lin" valueType="num">
                                      <p:cBhvr>
                                        <p:cTn id="43" dur="500" fill="hold"/>
                                        <p:tgtEl>
                                          <p:spTgt spid="22">
                                            <p:txEl>
                                              <p:pRg st="1" end="1"/>
                                            </p:txEl>
                                          </p:spTgt>
                                        </p:tgtEl>
                                        <p:attrNameLst>
                                          <p:attrName>ppt_h</p:attrName>
                                        </p:attrNameLst>
                                      </p:cBhvr>
                                      <p:tavLst>
                                        <p:tav tm="0">
                                          <p:val>
                                            <p:fltVal val="0"/>
                                          </p:val>
                                        </p:tav>
                                        <p:tav tm="100000">
                                          <p:val>
                                            <p:strVal val="#ppt_h"/>
                                          </p:val>
                                        </p:tav>
                                      </p:tavLst>
                                    </p:anim>
                                    <p:animEffect transition="in" filter="fade">
                                      <p:cBhvr>
                                        <p:cTn id="44" dur="500"/>
                                        <p:tgtEl>
                                          <p:spTgt spid="2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3" name="Rectangle 2"/>
          <p:cNvSpPr/>
          <p:nvPr/>
        </p:nvSpPr>
        <p:spPr>
          <a:xfrm>
            <a:off x="8027894" y="0"/>
            <a:ext cx="4164105" cy="923330"/>
          </a:xfrm>
          <a:prstGeom prst="rect">
            <a:avLst/>
          </a:prstGeom>
          <a:noFill/>
        </p:spPr>
        <p:txBody>
          <a:bodyPr wrap="square" lIns="91440" tIns="45720" rIns="91440" bIns="45720">
            <a:spAutoFit/>
          </a:bodyPr>
          <a:lstStyle/>
          <a:p>
            <a:pPr algn="ctr"/>
            <a:r>
              <a:rPr lang="ar-SA" sz="54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القاعدة الذهبية </a:t>
            </a:r>
            <a:endParaRPr lang="en-US"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4" name="Frame 3"/>
          <p:cNvSpPr/>
          <p:nvPr/>
        </p:nvSpPr>
        <p:spPr>
          <a:xfrm>
            <a:off x="363071" y="443753"/>
            <a:ext cx="8001000" cy="6051176"/>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dirty="0" smtClean="0">
                <a:solidFill>
                  <a:srgbClr val="FF0000"/>
                </a:solidFill>
              </a:rPr>
              <a:t>الادغام بغنة </a:t>
            </a:r>
            <a:r>
              <a:rPr lang="ar-SA" sz="3200" dirty="0" smtClean="0">
                <a:solidFill>
                  <a:schemeClr val="tx1"/>
                </a:solidFill>
              </a:rPr>
              <a:t>: هو دمج النون الساكنه او التنوين بما بعدهما من حروف كلمة (</a:t>
            </a:r>
            <a:r>
              <a:rPr lang="ar-SA" sz="3200" dirty="0" smtClean="0">
                <a:solidFill>
                  <a:schemeClr val="accent6">
                    <a:lumMod val="50000"/>
                  </a:schemeClr>
                </a:solidFill>
              </a:rPr>
              <a:t>ينمو</a:t>
            </a:r>
            <a:r>
              <a:rPr lang="ar-SA" sz="3200" dirty="0" smtClean="0">
                <a:solidFill>
                  <a:schemeClr val="tx1"/>
                </a:solidFill>
              </a:rPr>
              <a:t> )بحيث يصيران حرف واحدا مشددا مصحوبا بالغنة</a:t>
            </a:r>
          </a:p>
          <a:p>
            <a:pPr algn="ctr"/>
            <a:r>
              <a:rPr lang="ar-SA" sz="3200" dirty="0" smtClean="0">
                <a:solidFill>
                  <a:srgbClr val="FF0000"/>
                </a:solidFill>
              </a:rPr>
              <a:t>حروفه </a:t>
            </a:r>
            <a:r>
              <a:rPr lang="ar-SA" sz="3200" dirty="0" smtClean="0">
                <a:solidFill>
                  <a:schemeClr val="tx1"/>
                </a:solidFill>
              </a:rPr>
              <a:t>: ( ي , ن , م , و )مجموعه في قولنا (</a:t>
            </a:r>
            <a:r>
              <a:rPr lang="ar-SA" sz="3200" dirty="0" smtClean="0">
                <a:solidFill>
                  <a:schemeClr val="accent6">
                    <a:lumMod val="50000"/>
                  </a:schemeClr>
                </a:solidFill>
              </a:rPr>
              <a:t>ينمو </a:t>
            </a:r>
            <a:r>
              <a:rPr lang="ar-SA" sz="3200" dirty="0" smtClean="0">
                <a:solidFill>
                  <a:schemeClr val="tx1"/>
                </a:solidFill>
              </a:rPr>
              <a:t>)</a:t>
            </a:r>
          </a:p>
          <a:p>
            <a:pPr algn="ctr"/>
            <a:r>
              <a:rPr lang="ar-SA" sz="3200" dirty="0" smtClean="0">
                <a:solidFill>
                  <a:srgbClr val="FF0000"/>
                </a:solidFill>
              </a:rPr>
              <a:t>شروطه</a:t>
            </a:r>
            <a:r>
              <a:rPr lang="ar-SA" sz="3200" dirty="0" smtClean="0">
                <a:solidFill>
                  <a:schemeClr val="tx1"/>
                </a:solidFill>
              </a:rPr>
              <a:t> :أن ياتي في كلمتين </a:t>
            </a:r>
            <a:endParaRPr lang="ar-SA" sz="3200" dirty="0">
              <a:solidFill>
                <a:schemeClr val="tx1"/>
              </a:solidFill>
            </a:endParaRPr>
          </a:p>
        </p:txBody>
      </p:sp>
      <p:sp>
        <p:nvSpPr>
          <p:cNvPr id="5" name="مربع نص 4">
            <a:hlinkClick r:id="rId3"/>
          </p:cNvPr>
          <p:cNvSpPr txBox="1"/>
          <p:nvPr/>
        </p:nvSpPr>
        <p:spPr>
          <a:xfrm>
            <a:off x="399631" y="6358324"/>
            <a:ext cx="1144865" cy="138499"/>
          </a:xfrm>
          <a:prstGeom prst="rect">
            <a:avLst/>
          </a:prstGeom>
          <a:noFill/>
        </p:spPr>
        <p:txBody>
          <a:bodyPr wrap="none" rtlCol="1">
            <a:spAutoFit/>
          </a:bodyPr>
          <a:ls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r>
              <a:rPr lang="ar-SA" sz="300" dirty="0" smtClean="0">
                <a:hlinkClick r:id="rId3"/>
              </a:rPr>
              <a:t>امتحانات التربية الإسلامية والتلاوة للصف السابع  الفصل الأول</a:t>
            </a:r>
            <a:endParaRPr lang="ar-SA" sz="300" dirty="0"/>
          </a:p>
        </p:txBody>
      </p:sp>
    </p:spTree>
    <p:extLst>
      <p:ext uri="{BB962C8B-B14F-4D97-AF65-F5344CB8AC3E}">
        <p14:creationId xmlns:p14="http://schemas.microsoft.com/office/powerpoint/2010/main" xmlns="" val="3316279177"/>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Effect transition="in" filter="fade">
                                      <p:cBhvr>
                                        <p:cTn id="13" dur="1000"/>
                                        <p:tgtEl>
                                          <p:spTgt spid="4">
                                            <p:txEl>
                                              <p:pRg st="0" end="0"/>
                                            </p:txEl>
                                          </p:spTgt>
                                        </p:tgtEl>
                                      </p:cBhvr>
                                    </p:animEffect>
                                    <p:anim calcmode="lin" valueType="num">
                                      <p:cBhvr>
                                        <p:cTn id="14"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4">
                                            <p:txEl>
                                              <p:pRg st="1" end="1"/>
                                            </p:txEl>
                                          </p:spTgt>
                                        </p:tgtEl>
                                        <p:attrNameLst>
                                          <p:attrName>style.visibility</p:attrName>
                                        </p:attrNameLst>
                                      </p:cBhvr>
                                      <p:to>
                                        <p:strVal val="visible"/>
                                      </p:to>
                                    </p:set>
                                    <p:animEffect transition="in" filter="fade">
                                      <p:cBhvr>
                                        <p:cTn id="20" dur="1000"/>
                                        <p:tgtEl>
                                          <p:spTgt spid="4">
                                            <p:txEl>
                                              <p:pRg st="1" end="1"/>
                                            </p:txEl>
                                          </p:spTgt>
                                        </p:tgtEl>
                                      </p:cBhvr>
                                    </p:animEffect>
                                    <p:anim calcmode="lin" valueType="num">
                                      <p:cBhvr>
                                        <p:cTn id="21"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animEffect transition="in" filter="fade">
                                      <p:cBhvr>
                                        <p:cTn id="27" dur="1000"/>
                                        <p:tgtEl>
                                          <p:spTgt spid="4">
                                            <p:txEl>
                                              <p:pRg st="2" end="2"/>
                                            </p:txEl>
                                          </p:spTgt>
                                        </p:tgtEl>
                                      </p:cBhvr>
                                    </p:animEffect>
                                    <p:anim calcmode="lin" valueType="num">
                                      <p:cBhvr>
                                        <p:cTn id="2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سورة المرسلات </a:t>
            </a:r>
            <a:endParaRPr lang="ar-SA" dirty="0"/>
          </a:p>
        </p:txBody>
      </p:sp>
      <p:sp>
        <p:nvSpPr>
          <p:cNvPr id="3" name="Content Placeholder 2"/>
          <p:cNvSpPr>
            <a:spLocks noGrp="1"/>
          </p:cNvSpPr>
          <p:nvPr>
            <p:ph idx="1"/>
          </p:nvPr>
        </p:nvSpPr>
        <p:spPr/>
        <p:txBody>
          <a:bodyPr>
            <a:noAutofit/>
          </a:bodyPr>
          <a:lstStyle/>
          <a:p>
            <a:r>
              <a:rPr lang="ar-SA" sz="4000" dirty="0"/>
              <a:t> أَلَمْ نَخْلُقْكُمْ مِنْ مَاءٍ مَهِينٍ (20) فَجَعَلْنَاهُ فِي قَرَارٍ مَكِينٍ (21) إِلَى قَدَرٍ مَعْلُومٍ (22) فَقَدَرْنَا فَنِعْمَ الْقَادِرُونَ (23) وَيْلٌ يَوْمَئِذٍ لِلْمُكَذِّبِينَ (24) أَلَمْ نَجْعَلِ الْأَرْضَ كِفَاتًا (25) أَحْيَاءً ‎وَأَمْوَاتًا (26) وَجَعَلْنَا فِيهَا رَوَاسِيَ شَامِخَاتٍ وَأَسْقَيْنَاكُمْ مَاءً فُرَاتًا (27) وَيْلٌ يَوْمَئِذٍ لِلْمُكَذِّبِينَ (28) انْطَلِقُوا إِلَى مَا كُنْتُمْ بِهِ تُكَذِّبُونَ (29) انْطَلِقُوا إِلَى ظِلٍّ ذِي ثَلَاثِ شُعَبٍ (30) لَا ظَلِيلٍ وَلَا يُغْنِي مِنَ اللَّهَبِ (31) إِنَّهَا تَرْمِي بِشَرَرٍ كَالْقَصْرِ (32) كَأَنَّهُ جِمَالَةٌ صُفْرٌ (33) وَيْلٌ يَوْمَئِذٍ لِلْمُكَذِّبِينَ (34)</a:t>
            </a:r>
          </a:p>
        </p:txBody>
      </p:sp>
    </p:spTree>
    <p:extLst>
      <p:ext uri="{BB962C8B-B14F-4D97-AF65-F5344CB8AC3E}">
        <p14:creationId xmlns:p14="http://schemas.microsoft.com/office/powerpoint/2010/main" xmlns="" val="204547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7999"/>
          </a:xfrm>
          <a:prstGeom prst="rect">
            <a:avLst/>
          </a:prstGeom>
        </p:spPr>
      </p:pic>
      <p:sp>
        <p:nvSpPr>
          <p:cNvPr id="5" name="TextBox 4"/>
          <p:cNvSpPr txBox="1"/>
          <p:nvPr/>
        </p:nvSpPr>
        <p:spPr>
          <a:xfrm>
            <a:off x="5889812" y="242047"/>
            <a:ext cx="3321423" cy="1323439"/>
          </a:xfrm>
          <a:prstGeom prst="rect">
            <a:avLst/>
          </a:prstGeom>
          <a:noFill/>
        </p:spPr>
        <p:txBody>
          <a:bodyPr wrap="square" rtlCol="1">
            <a:spAutoFit/>
          </a:bodyPr>
          <a:lstStyle/>
          <a:p>
            <a:pPr algn="ctr"/>
            <a:r>
              <a:rPr lang="ar-SA" sz="8000" dirty="0" smtClean="0">
                <a:solidFill>
                  <a:srgbClr val="FF0000"/>
                </a:solidFill>
              </a:rPr>
              <a:t>تدريبات </a:t>
            </a:r>
            <a:endParaRPr lang="ar-SA" sz="8000" dirty="0">
              <a:solidFill>
                <a:srgbClr val="FF0000"/>
              </a:solidFill>
            </a:endParaRPr>
          </a:p>
        </p:txBody>
      </p:sp>
      <p:sp>
        <p:nvSpPr>
          <p:cNvPr id="6" name="TextBox 5"/>
          <p:cNvSpPr txBox="1"/>
          <p:nvPr/>
        </p:nvSpPr>
        <p:spPr>
          <a:xfrm>
            <a:off x="1849066" y="1565485"/>
            <a:ext cx="4881282" cy="3662541"/>
          </a:xfrm>
          <a:prstGeom prst="rect">
            <a:avLst/>
          </a:prstGeom>
          <a:noFill/>
        </p:spPr>
        <p:txBody>
          <a:bodyPr wrap="square" rtlCol="1">
            <a:spAutoFit/>
          </a:bodyPr>
          <a:lstStyle/>
          <a:p>
            <a:r>
              <a:rPr lang="ar-SA" sz="2400" dirty="0" smtClean="0"/>
              <a:t>تتلو الايات الاتية تلاوة صحيحة مع مراعاة تطبيق حكم الادغام بغنة:</a:t>
            </a:r>
          </a:p>
          <a:p>
            <a:pPr marL="285750" indent="-285750">
              <a:buFont typeface="Wingdings" panose="05000000000000000000" pitchFamily="2" charset="2"/>
              <a:buChar char="Ø"/>
            </a:pPr>
            <a:r>
              <a:rPr lang="ar-SA" sz="2400" dirty="0" smtClean="0"/>
              <a:t>{م</a:t>
            </a:r>
            <a:r>
              <a:rPr lang="ar-JO" sz="2400" dirty="0" smtClean="0"/>
              <a:t>َ</a:t>
            </a:r>
            <a:r>
              <a:rPr lang="ar-SA" sz="2400" dirty="0" smtClean="0"/>
              <a:t>ل</a:t>
            </a:r>
            <a:r>
              <a:rPr lang="ar-JO" sz="2400" dirty="0" smtClean="0"/>
              <a:t>ِ</a:t>
            </a:r>
            <a:r>
              <a:rPr lang="ar-SA" sz="2400" dirty="0" err="1" smtClean="0"/>
              <a:t>كا</a:t>
            </a:r>
            <a:r>
              <a:rPr lang="ar-JO" sz="2400" dirty="0" smtClean="0"/>
              <a:t>ً</a:t>
            </a:r>
            <a:r>
              <a:rPr lang="ar-SA" sz="2400" dirty="0" smtClean="0"/>
              <a:t> ن</a:t>
            </a:r>
            <a:r>
              <a:rPr lang="ar-JO" sz="2400" dirty="0" smtClean="0"/>
              <a:t>ُ</a:t>
            </a:r>
            <a:r>
              <a:rPr lang="ar-SA" sz="2400" dirty="0" err="1" smtClean="0"/>
              <a:t>قا</a:t>
            </a:r>
            <a:r>
              <a:rPr lang="ar-JO" sz="2400" dirty="0" smtClean="0"/>
              <a:t>َ</a:t>
            </a:r>
            <a:r>
              <a:rPr lang="ar-SA" sz="2400" dirty="0" smtClean="0"/>
              <a:t>ت</a:t>
            </a:r>
            <a:r>
              <a:rPr lang="ar-JO" sz="2400" dirty="0" smtClean="0"/>
              <a:t>ِ</a:t>
            </a:r>
            <a:r>
              <a:rPr lang="ar-SA" sz="2400" dirty="0" smtClean="0"/>
              <a:t>ل } </a:t>
            </a:r>
          </a:p>
          <a:p>
            <a:pPr marL="285750" indent="-285750">
              <a:buFont typeface="Wingdings" panose="05000000000000000000" pitchFamily="2" charset="2"/>
              <a:buChar char="Ø"/>
            </a:pPr>
            <a:r>
              <a:rPr lang="ar-SA" sz="2400" dirty="0" smtClean="0"/>
              <a:t>{ع</a:t>
            </a:r>
            <a:r>
              <a:rPr lang="ar-JO" sz="2400" dirty="0" smtClean="0"/>
              <a:t>َ</a:t>
            </a:r>
            <a:r>
              <a:rPr lang="ar-SA" sz="2400" dirty="0" smtClean="0"/>
              <a:t>ن و</a:t>
            </a:r>
            <a:r>
              <a:rPr lang="ar-JO" sz="2400" dirty="0" smtClean="0"/>
              <a:t>ُ</a:t>
            </a:r>
            <a:r>
              <a:rPr lang="ar-SA" sz="2400" dirty="0" smtClean="0"/>
              <a:t>ج</a:t>
            </a:r>
            <a:r>
              <a:rPr lang="ar-JO" sz="2400" dirty="0" smtClean="0"/>
              <a:t>ً</a:t>
            </a:r>
            <a:r>
              <a:rPr lang="ar-SA" sz="2400" dirty="0" smtClean="0"/>
              <a:t>وه</a:t>
            </a:r>
            <a:r>
              <a:rPr lang="ar-JO" sz="2400" dirty="0" smtClean="0"/>
              <a:t>ِ</a:t>
            </a:r>
            <a:r>
              <a:rPr lang="ar-SA" sz="2400" dirty="0" smtClean="0"/>
              <a:t>ه</a:t>
            </a:r>
            <a:r>
              <a:rPr lang="ar-JO" sz="2400" dirty="0" smtClean="0"/>
              <a:t>ِ</a:t>
            </a:r>
            <a:r>
              <a:rPr lang="ar-SA" sz="2400" dirty="0" smtClean="0"/>
              <a:t>م</a:t>
            </a:r>
            <a:r>
              <a:rPr lang="ar-JO" sz="2400" dirty="0" smtClean="0"/>
              <a:t>ُ</a:t>
            </a:r>
            <a:r>
              <a:rPr lang="ar-SA" sz="2400" dirty="0" smtClean="0"/>
              <a:t> الن</a:t>
            </a:r>
            <a:r>
              <a:rPr lang="ar-JO" sz="2400" dirty="0" smtClean="0"/>
              <a:t>ّ</a:t>
            </a:r>
            <a:r>
              <a:rPr lang="ar-SA" sz="2400" dirty="0" smtClean="0"/>
              <a:t>ار }</a:t>
            </a:r>
          </a:p>
          <a:p>
            <a:pPr marL="285750" indent="-285750">
              <a:buFont typeface="Wingdings" panose="05000000000000000000" pitchFamily="2" charset="2"/>
              <a:buChar char="Ø"/>
            </a:pPr>
            <a:r>
              <a:rPr lang="ar-SA" sz="2400" dirty="0" smtClean="0"/>
              <a:t>{أ</a:t>
            </a:r>
            <a:r>
              <a:rPr lang="ar-JO" sz="2400" dirty="0" smtClean="0"/>
              <a:t>َ</a:t>
            </a:r>
            <a:r>
              <a:rPr lang="ar-SA" sz="2400" dirty="0" smtClean="0"/>
              <a:t>ل</a:t>
            </a:r>
            <a:r>
              <a:rPr lang="ar-JO" sz="2400" dirty="0" smtClean="0"/>
              <a:t>َ</a:t>
            </a:r>
            <a:r>
              <a:rPr lang="ar-SA" sz="2400" dirty="0" smtClean="0"/>
              <a:t>م</a:t>
            </a:r>
            <a:r>
              <a:rPr lang="ar-JO" sz="2400" dirty="0" smtClean="0"/>
              <a:t>ْ</a:t>
            </a:r>
            <a:r>
              <a:rPr lang="ar-SA" sz="2400" dirty="0" smtClean="0"/>
              <a:t> ن</a:t>
            </a:r>
            <a:r>
              <a:rPr lang="ar-JO" sz="2400" dirty="0" smtClean="0"/>
              <a:t>َ</a:t>
            </a:r>
            <a:r>
              <a:rPr lang="ar-SA" sz="2400" dirty="0" smtClean="0"/>
              <a:t>خ</a:t>
            </a:r>
            <a:r>
              <a:rPr lang="ar-JO" sz="2400" dirty="0" smtClean="0"/>
              <a:t>ْ</a:t>
            </a:r>
            <a:r>
              <a:rPr lang="ar-SA" sz="2400" dirty="0" smtClean="0"/>
              <a:t>ل</a:t>
            </a:r>
            <a:r>
              <a:rPr lang="ar-JO" sz="2400" dirty="0" smtClean="0"/>
              <a:t>ُ</a:t>
            </a:r>
            <a:r>
              <a:rPr lang="ar-SA" sz="2400" dirty="0" smtClean="0"/>
              <a:t>ق</a:t>
            </a:r>
            <a:r>
              <a:rPr lang="ar-JO" sz="2400" dirty="0" smtClean="0"/>
              <a:t>ْ</a:t>
            </a:r>
            <a:r>
              <a:rPr lang="ar-SA" sz="2400" dirty="0" smtClean="0"/>
              <a:t>ك</a:t>
            </a:r>
            <a:r>
              <a:rPr lang="ar-JO" sz="2400" dirty="0" smtClean="0"/>
              <a:t>ُ</a:t>
            </a:r>
            <a:r>
              <a:rPr lang="ar-SA" sz="2400" dirty="0" smtClean="0"/>
              <a:t>م </a:t>
            </a:r>
            <a:r>
              <a:rPr lang="ar-SA" sz="2400" dirty="0" err="1" smtClean="0"/>
              <a:t>م</a:t>
            </a:r>
            <a:r>
              <a:rPr lang="ar-JO" sz="2400" dirty="0" smtClean="0"/>
              <a:t>ِ</a:t>
            </a:r>
            <a:r>
              <a:rPr lang="ar-SA" sz="2400" dirty="0" smtClean="0"/>
              <a:t>ن م</a:t>
            </a:r>
            <a:r>
              <a:rPr lang="ar-JO" sz="2400" dirty="0" smtClean="0"/>
              <a:t>َ</a:t>
            </a:r>
            <a:r>
              <a:rPr lang="ar-SA" sz="2400" dirty="0" err="1" smtClean="0"/>
              <a:t>اء</a:t>
            </a:r>
            <a:r>
              <a:rPr lang="ar-JO" sz="2400" dirty="0" smtClean="0"/>
              <a:t>ٍ</a:t>
            </a:r>
            <a:r>
              <a:rPr lang="ar-SA" sz="2400" dirty="0" smtClean="0"/>
              <a:t> م</a:t>
            </a:r>
            <a:r>
              <a:rPr lang="ar-JO" sz="2400" dirty="0" smtClean="0"/>
              <a:t>ّ</a:t>
            </a:r>
            <a:r>
              <a:rPr lang="ar-SA" sz="2400" dirty="0" smtClean="0"/>
              <a:t>ه</a:t>
            </a:r>
            <a:r>
              <a:rPr lang="ar-JO" sz="2400" dirty="0" smtClean="0"/>
              <a:t>ِ</a:t>
            </a:r>
            <a:r>
              <a:rPr lang="ar-SA" sz="2400" dirty="0" smtClean="0"/>
              <a:t>ين</a:t>
            </a:r>
            <a:r>
              <a:rPr lang="ar-JO" sz="2400" dirty="0" smtClean="0"/>
              <a:t>ٍ</a:t>
            </a:r>
            <a:r>
              <a:rPr lang="ar-SA" sz="2400" dirty="0" smtClean="0"/>
              <a:t> }</a:t>
            </a:r>
          </a:p>
          <a:p>
            <a:pPr marL="285750" indent="-285750">
              <a:buFont typeface="Wingdings" panose="05000000000000000000" pitchFamily="2" charset="2"/>
              <a:buChar char="Ø"/>
            </a:pPr>
            <a:r>
              <a:rPr lang="ar-SA" sz="2400" dirty="0" smtClean="0"/>
              <a:t>{ح</a:t>
            </a:r>
            <a:r>
              <a:rPr lang="ar-JO" sz="2400" dirty="0" smtClean="0"/>
              <a:t>َ</a:t>
            </a:r>
            <a:r>
              <a:rPr lang="ar-SA" sz="2400" dirty="0" smtClean="0"/>
              <a:t>ب</a:t>
            </a:r>
            <a:r>
              <a:rPr lang="ar-JO" sz="2400" dirty="0" smtClean="0"/>
              <a:t>ْ</a:t>
            </a:r>
            <a:r>
              <a:rPr lang="ar-SA" sz="2400" dirty="0" smtClean="0"/>
              <a:t>ل</a:t>
            </a:r>
            <a:r>
              <a:rPr lang="ar-JO" sz="2400" dirty="0" smtClean="0"/>
              <a:t>ٌ</a:t>
            </a:r>
            <a:r>
              <a:rPr lang="ar-SA" sz="2400" dirty="0" smtClean="0"/>
              <a:t> م</a:t>
            </a:r>
            <a:r>
              <a:rPr lang="ar-JO" sz="2400" dirty="0"/>
              <a:t>ّ</a:t>
            </a:r>
            <a:r>
              <a:rPr lang="ar-SA" sz="2400" dirty="0" smtClean="0"/>
              <a:t>ن م</a:t>
            </a:r>
            <a:r>
              <a:rPr lang="ar-JO" sz="2400" dirty="0" smtClean="0"/>
              <a:t>َ</a:t>
            </a:r>
            <a:r>
              <a:rPr lang="ar-SA" sz="2400" dirty="0" smtClean="0"/>
              <a:t>س</a:t>
            </a:r>
            <a:r>
              <a:rPr lang="ar-JO" sz="2400" dirty="0" smtClean="0"/>
              <a:t>َ</a:t>
            </a:r>
            <a:r>
              <a:rPr lang="ar-SA" sz="2400" dirty="0" smtClean="0"/>
              <a:t>د</a:t>
            </a:r>
            <a:r>
              <a:rPr lang="ar-JO" sz="2400" dirty="0" smtClean="0"/>
              <a:t>ٍ</a:t>
            </a:r>
            <a:r>
              <a:rPr lang="ar-SA" sz="2400" dirty="0" smtClean="0"/>
              <a:t> }</a:t>
            </a:r>
          </a:p>
          <a:p>
            <a:pPr marL="285750" indent="-285750">
              <a:buFont typeface="Wingdings" panose="05000000000000000000" pitchFamily="2" charset="2"/>
              <a:buChar char="Ø"/>
            </a:pPr>
            <a:r>
              <a:rPr lang="ar-SA" sz="2400" dirty="0" smtClean="0"/>
              <a:t>{من نعمة }</a:t>
            </a:r>
          </a:p>
          <a:p>
            <a:endParaRPr lang="ar-SA" sz="1600" dirty="0"/>
          </a:p>
          <a:p>
            <a:r>
              <a:rPr lang="ar-SA" sz="1600" dirty="0" smtClean="0"/>
              <a:t>ابين الية كتابة الادغام في الايات الكريمة وانطقها بشكل صحيح </a:t>
            </a:r>
          </a:p>
          <a:p>
            <a:endParaRPr lang="ar-SA" sz="1600" dirty="0" smtClean="0"/>
          </a:p>
          <a:p>
            <a:endParaRPr lang="ar-SA" sz="1600" dirty="0"/>
          </a:p>
        </p:txBody>
      </p:sp>
      <p:graphicFrame>
        <p:nvGraphicFramePr>
          <p:cNvPr id="7" name="Table 6"/>
          <p:cNvGraphicFramePr>
            <a:graphicFrameLocks noGrp="1"/>
          </p:cNvGraphicFramePr>
          <p:nvPr>
            <p:extLst>
              <p:ext uri="{D42A27DB-BD31-4B8C-83A1-F6EECF244321}">
                <p14:modId xmlns:p14="http://schemas.microsoft.com/office/powerpoint/2010/main" xmlns="" val="4275741758"/>
              </p:ext>
            </p:extLst>
          </p:nvPr>
        </p:nvGraphicFramePr>
        <p:xfrm>
          <a:off x="2017059" y="3792070"/>
          <a:ext cx="4625788" cy="2286000"/>
        </p:xfrm>
        <a:graphic>
          <a:graphicData uri="http://schemas.openxmlformats.org/drawingml/2006/table">
            <a:tbl>
              <a:tblPr rtl="1" firstRow="1" bandRow="1">
                <a:tableStyleId>{5C22544A-7EE6-4342-B048-85BDC9FD1C3A}</a:tableStyleId>
              </a:tblPr>
              <a:tblGrid>
                <a:gridCol w="2312894"/>
                <a:gridCol w="2312894"/>
              </a:tblGrid>
              <a:tr h="438374">
                <a:tc>
                  <a:txBody>
                    <a:bodyPr/>
                    <a:lstStyle/>
                    <a:p>
                      <a:pPr rtl="1"/>
                      <a:r>
                        <a:rPr lang="ar-SA" sz="2400" dirty="0" smtClean="0"/>
                        <a:t>الاية </a:t>
                      </a:r>
                      <a:endParaRPr lang="ar-SA" sz="2400" dirty="0"/>
                    </a:p>
                  </a:txBody>
                  <a:tcPr/>
                </a:tc>
                <a:tc>
                  <a:txBody>
                    <a:bodyPr/>
                    <a:lstStyle/>
                    <a:p>
                      <a:pPr rtl="1"/>
                      <a:r>
                        <a:rPr lang="ar-SA" sz="2400" dirty="0" smtClean="0"/>
                        <a:t>الية الكتابة </a:t>
                      </a:r>
                      <a:endParaRPr lang="ar-SA" sz="2400" dirty="0"/>
                    </a:p>
                  </a:txBody>
                  <a:tcPr/>
                </a:tc>
              </a:tr>
              <a:tr h="438374">
                <a:tc>
                  <a:txBody>
                    <a:bodyPr/>
                    <a:lstStyle/>
                    <a:p>
                      <a:pPr rtl="1"/>
                      <a:r>
                        <a:rPr lang="ar-SA" sz="2400" dirty="0" smtClean="0"/>
                        <a:t>{خ</a:t>
                      </a:r>
                      <a:r>
                        <a:rPr lang="ar-JO" sz="2400" dirty="0" smtClean="0"/>
                        <a:t>ُ</a:t>
                      </a:r>
                      <a:r>
                        <a:rPr lang="ar-SA" sz="2400" dirty="0" smtClean="0"/>
                        <a:t>ل</a:t>
                      </a:r>
                      <a:r>
                        <a:rPr lang="ar-JO" sz="2400" dirty="0" smtClean="0"/>
                        <a:t>ِ</a:t>
                      </a:r>
                      <a:r>
                        <a:rPr lang="ar-SA" sz="2400" dirty="0" smtClean="0"/>
                        <a:t>ق</a:t>
                      </a:r>
                      <a:r>
                        <a:rPr lang="ar-JO" sz="2400" dirty="0" smtClean="0"/>
                        <a:t>َ</a:t>
                      </a:r>
                      <a:r>
                        <a:rPr lang="ar-SA" sz="2400" dirty="0" smtClean="0"/>
                        <a:t> م</a:t>
                      </a:r>
                      <a:r>
                        <a:rPr lang="ar-JO" sz="2400" dirty="0" smtClean="0"/>
                        <a:t>ِ</a:t>
                      </a:r>
                      <a:r>
                        <a:rPr lang="ar-SA" sz="2400" dirty="0" smtClean="0"/>
                        <a:t>ن م</a:t>
                      </a:r>
                      <a:r>
                        <a:rPr lang="ar-JO" sz="2400" dirty="0" smtClean="0"/>
                        <a:t>ّ</a:t>
                      </a:r>
                      <a:r>
                        <a:rPr lang="ar-SA" sz="2400" dirty="0" err="1" smtClean="0"/>
                        <a:t>اء</a:t>
                      </a:r>
                      <a:r>
                        <a:rPr lang="ar-JO" sz="2400" dirty="0" smtClean="0"/>
                        <a:t>ٍ</a:t>
                      </a:r>
                      <a:r>
                        <a:rPr lang="ar-SA" sz="2400" dirty="0" smtClean="0"/>
                        <a:t> د</a:t>
                      </a:r>
                      <a:r>
                        <a:rPr lang="ar-JO" sz="2400" dirty="0" smtClean="0"/>
                        <a:t>َ</a:t>
                      </a:r>
                      <a:r>
                        <a:rPr lang="ar-SA" sz="2400" dirty="0" smtClean="0"/>
                        <a:t>اف</a:t>
                      </a:r>
                      <a:r>
                        <a:rPr lang="ar-JO" sz="2400" dirty="0" smtClean="0"/>
                        <a:t>ِ</a:t>
                      </a:r>
                      <a:r>
                        <a:rPr lang="ar-SA" sz="2400" dirty="0" smtClean="0"/>
                        <a:t>ق</a:t>
                      </a:r>
                      <a:r>
                        <a:rPr lang="ar-JO" sz="2400" dirty="0" smtClean="0"/>
                        <a:t>ٍ</a:t>
                      </a:r>
                      <a:r>
                        <a:rPr lang="ar-SA" sz="2400" dirty="0" smtClean="0"/>
                        <a:t>}</a:t>
                      </a:r>
                      <a:endParaRPr lang="ar-SA" sz="2400" dirty="0"/>
                    </a:p>
                  </a:txBody>
                  <a:tcPr/>
                </a:tc>
                <a:tc>
                  <a:txBody>
                    <a:bodyPr/>
                    <a:lstStyle/>
                    <a:p>
                      <a:pPr rtl="1"/>
                      <a:endParaRPr lang="ar-SA" sz="2400" dirty="0"/>
                    </a:p>
                  </a:txBody>
                  <a:tcPr/>
                </a:tc>
              </a:tr>
              <a:tr h="438374">
                <a:tc>
                  <a:txBody>
                    <a:bodyPr/>
                    <a:lstStyle/>
                    <a:p>
                      <a:pPr rtl="1"/>
                      <a:r>
                        <a:rPr lang="ar-SA" sz="2400" dirty="0" smtClean="0"/>
                        <a:t>{ي</a:t>
                      </a:r>
                      <a:r>
                        <a:rPr lang="ar-JO" sz="2400" dirty="0" smtClean="0"/>
                        <a:t>َ</a:t>
                      </a:r>
                      <a:r>
                        <a:rPr lang="ar-SA" sz="2400" dirty="0" smtClean="0"/>
                        <a:t>و</a:t>
                      </a:r>
                      <a:r>
                        <a:rPr lang="ar-JO" sz="2400" dirty="0" smtClean="0"/>
                        <a:t>ْ</a:t>
                      </a:r>
                      <a:r>
                        <a:rPr lang="ar-SA" sz="2400" dirty="0" smtClean="0"/>
                        <a:t>م</a:t>
                      </a:r>
                      <a:r>
                        <a:rPr lang="ar-JO" sz="2400" dirty="0" smtClean="0"/>
                        <a:t>َ</a:t>
                      </a:r>
                      <a:r>
                        <a:rPr lang="ar-SA" sz="2400" dirty="0" smtClean="0"/>
                        <a:t>ئ</a:t>
                      </a:r>
                      <a:r>
                        <a:rPr lang="ar-JO" sz="2400" dirty="0" smtClean="0"/>
                        <a:t>ِ</a:t>
                      </a:r>
                      <a:r>
                        <a:rPr lang="ar-SA" sz="2400" dirty="0" smtClean="0"/>
                        <a:t>ذ</a:t>
                      </a:r>
                      <a:r>
                        <a:rPr lang="ar-JO" sz="2400" dirty="0" smtClean="0"/>
                        <a:t>ٍ</a:t>
                      </a:r>
                      <a:r>
                        <a:rPr lang="ar-SA" sz="2400" dirty="0" smtClean="0"/>
                        <a:t> ن</a:t>
                      </a:r>
                      <a:r>
                        <a:rPr lang="ar-JO" sz="2400" dirty="0" smtClean="0"/>
                        <a:t>ّ</a:t>
                      </a:r>
                      <a:r>
                        <a:rPr lang="ar-SA" sz="2400" dirty="0" smtClean="0"/>
                        <a:t>اع</a:t>
                      </a:r>
                      <a:r>
                        <a:rPr lang="ar-JO" sz="2400" dirty="0" smtClean="0"/>
                        <a:t>ِ</a:t>
                      </a:r>
                      <a:r>
                        <a:rPr lang="ar-SA" sz="2400" dirty="0" smtClean="0"/>
                        <a:t>م</a:t>
                      </a:r>
                      <a:r>
                        <a:rPr lang="ar-JO" sz="2400" dirty="0" smtClean="0"/>
                        <a:t>َ</a:t>
                      </a:r>
                      <a:r>
                        <a:rPr lang="ar-SA" sz="2400" dirty="0" smtClean="0"/>
                        <a:t>ة </a:t>
                      </a:r>
                      <a:r>
                        <a:rPr lang="ar-JO" sz="2400" dirty="0" smtClean="0"/>
                        <a:t>ٍ</a:t>
                      </a:r>
                      <a:r>
                        <a:rPr lang="ar-SA" sz="2400" dirty="0" smtClean="0"/>
                        <a:t>}</a:t>
                      </a:r>
                      <a:endParaRPr lang="ar-SA" sz="2400" dirty="0"/>
                    </a:p>
                  </a:txBody>
                  <a:tcPr/>
                </a:tc>
                <a:tc>
                  <a:txBody>
                    <a:bodyPr/>
                    <a:lstStyle/>
                    <a:p>
                      <a:pPr rtl="1"/>
                      <a:endParaRPr lang="ar-SA" sz="2400" dirty="0"/>
                    </a:p>
                  </a:txBody>
                  <a:tcPr/>
                </a:tc>
              </a:tr>
              <a:tr h="438374">
                <a:tc>
                  <a:txBody>
                    <a:bodyPr/>
                    <a:lstStyle/>
                    <a:p>
                      <a:pPr rtl="1"/>
                      <a:r>
                        <a:rPr lang="ar-SA" sz="2400" dirty="0" smtClean="0"/>
                        <a:t>{</a:t>
                      </a:r>
                      <a:r>
                        <a:rPr lang="ar-JO" sz="2400" dirty="0" smtClean="0"/>
                        <a:t>إ</a:t>
                      </a:r>
                      <a:r>
                        <a:rPr lang="ar-SA" sz="2400" dirty="0" smtClean="0"/>
                        <a:t>ن ي</a:t>
                      </a:r>
                      <a:r>
                        <a:rPr lang="ar-JO" sz="2400" dirty="0" smtClean="0"/>
                        <a:t>ّ</a:t>
                      </a:r>
                      <a:r>
                        <a:rPr lang="ar-SA" sz="2400" dirty="0" smtClean="0"/>
                        <a:t>ن</a:t>
                      </a:r>
                      <a:r>
                        <a:rPr lang="ar-JO" sz="2400" dirty="0" smtClean="0"/>
                        <a:t>ْ</a:t>
                      </a:r>
                      <a:r>
                        <a:rPr lang="ar-SA" sz="2400" dirty="0" smtClean="0"/>
                        <a:t>ص</a:t>
                      </a:r>
                      <a:r>
                        <a:rPr lang="ar-JO" sz="2400" dirty="0" smtClean="0"/>
                        <a:t>ُ</a:t>
                      </a:r>
                      <a:r>
                        <a:rPr lang="ar-SA" sz="2400" dirty="0" smtClean="0"/>
                        <a:t>ر</a:t>
                      </a:r>
                      <a:r>
                        <a:rPr lang="ar-JO" sz="2400" dirty="0" smtClean="0"/>
                        <a:t>ْ</a:t>
                      </a:r>
                      <a:r>
                        <a:rPr lang="ar-SA" sz="2400" dirty="0" smtClean="0"/>
                        <a:t>ك</a:t>
                      </a:r>
                      <a:r>
                        <a:rPr lang="ar-JO" sz="2400" dirty="0" smtClean="0"/>
                        <a:t>ُ</a:t>
                      </a:r>
                      <a:r>
                        <a:rPr lang="ar-SA" sz="2400" dirty="0" smtClean="0"/>
                        <a:t>م }</a:t>
                      </a:r>
                      <a:endParaRPr lang="ar-SA" sz="2400" dirty="0"/>
                    </a:p>
                  </a:txBody>
                  <a:tcPr/>
                </a:tc>
                <a:tc>
                  <a:txBody>
                    <a:bodyPr/>
                    <a:lstStyle/>
                    <a:p>
                      <a:pPr rtl="1"/>
                      <a:endParaRPr lang="ar-SA" sz="2400" dirty="0"/>
                    </a:p>
                  </a:txBody>
                  <a:tcPr/>
                </a:tc>
              </a:tr>
              <a:tr h="438374">
                <a:tc>
                  <a:txBody>
                    <a:bodyPr/>
                    <a:lstStyle/>
                    <a:p>
                      <a:pPr rtl="1"/>
                      <a:r>
                        <a:rPr lang="ar-SA" sz="2400" dirty="0" smtClean="0"/>
                        <a:t>{س</a:t>
                      </a:r>
                      <a:r>
                        <a:rPr lang="ar-JO" sz="2400" dirty="0" smtClean="0"/>
                        <a:t>ِ</a:t>
                      </a:r>
                      <a:r>
                        <a:rPr lang="ar-SA" sz="2400" dirty="0" smtClean="0"/>
                        <a:t>ن</a:t>
                      </a:r>
                      <a:r>
                        <a:rPr lang="ar-JO" sz="2400" dirty="0" smtClean="0"/>
                        <a:t>َ</a:t>
                      </a:r>
                      <a:r>
                        <a:rPr lang="ar-SA" sz="2400" dirty="0" smtClean="0"/>
                        <a:t>ة</a:t>
                      </a:r>
                      <a:r>
                        <a:rPr lang="ar-JO" sz="2400" dirty="0" smtClean="0"/>
                        <a:t>ٌ</a:t>
                      </a:r>
                      <a:r>
                        <a:rPr lang="ar-SA" sz="2400" dirty="0" smtClean="0"/>
                        <a:t> و</a:t>
                      </a:r>
                      <a:r>
                        <a:rPr lang="ar-JO" sz="2400" dirty="0" smtClean="0"/>
                        <a:t>ّ</a:t>
                      </a:r>
                      <a:r>
                        <a:rPr lang="ar-SA" sz="2400" dirty="0" smtClean="0"/>
                        <a:t>لا ن</a:t>
                      </a:r>
                      <a:r>
                        <a:rPr lang="ar-JO" sz="2400" dirty="0" smtClean="0"/>
                        <a:t>َ</a:t>
                      </a:r>
                      <a:r>
                        <a:rPr lang="ar-SA" sz="2400" dirty="0" smtClean="0"/>
                        <a:t>و</a:t>
                      </a:r>
                      <a:r>
                        <a:rPr lang="ar-JO" sz="2400" dirty="0" smtClean="0"/>
                        <a:t>ْ</a:t>
                      </a:r>
                      <a:r>
                        <a:rPr lang="ar-SA" sz="2400" dirty="0" smtClean="0"/>
                        <a:t>م }</a:t>
                      </a:r>
                      <a:endParaRPr lang="ar-SA" sz="2400" dirty="0"/>
                    </a:p>
                  </a:txBody>
                  <a:tcPr/>
                </a:tc>
                <a:tc>
                  <a:txBody>
                    <a:bodyPr/>
                    <a:lstStyle/>
                    <a:p>
                      <a:pPr rtl="1"/>
                      <a:endParaRPr lang="ar-SA" sz="2400" dirty="0"/>
                    </a:p>
                  </a:txBody>
                  <a:tcPr/>
                </a:tc>
              </a:tr>
            </a:tbl>
          </a:graphicData>
        </a:graphic>
      </p:graphicFrame>
      <p:sp>
        <p:nvSpPr>
          <p:cNvPr id="8" name="مربع نص 7">
            <a:hlinkClick r:id="rId3"/>
          </p:cNvPr>
          <p:cNvSpPr txBox="1"/>
          <p:nvPr/>
        </p:nvSpPr>
        <p:spPr>
          <a:xfrm>
            <a:off x="11047135" y="6722846"/>
            <a:ext cx="1144865" cy="138499"/>
          </a:xfrm>
          <a:prstGeom prst="rect">
            <a:avLst/>
          </a:prstGeom>
          <a:noFill/>
        </p:spPr>
        <p:txBody>
          <a:bodyPr wrap="none" rtlCol="1">
            <a:spAutoFit/>
          </a:bodyPr>
          <a:ls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r>
              <a:rPr lang="ar-SA" sz="300" dirty="0" smtClean="0">
                <a:hlinkClick r:id="rId3"/>
              </a:rPr>
              <a:t>امتحانات التربية الإسلامية والتلاوة للصف السابع  الفصل الأول</a:t>
            </a:r>
            <a:endParaRPr lang="ar-SA" sz="300" dirty="0"/>
          </a:p>
        </p:txBody>
      </p:sp>
    </p:spTree>
    <p:extLst>
      <p:ext uri="{BB962C8B-B14F-4D97-AF65-F5344CB8AC3E}">
        <p14:creationId xmlns:p14="http://schemas.microsoft.com/office/powerpoint/2010/main" xmlns="" val="4194253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Effect transition="in" filter="fade">
                                      <p:cBhvr>
                                        <p:cTn id="14" dur="1000"/>
                                        <p:tgtEl>
                                          <p:spTgt spid="6">
                                            <p:txEl>
                                              <p:pRg st="1" end="1"/>
                                            </p:txEl>
                                          </p:spTgt>
                                        </p:tgtEl>
                                      </p:cBhvr>
                                    </p:animEffect>
                                    <p:anim calcmode="lin" valueType="num">
                                      <p:cBhvr>
                                        <p:cTn id="15"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animEffect transition="in" filter="fade">
                                      <p:cBhvr>
                                        <p:cTn id="21" dur="1000"/>
                                        <p:tgtEl>
                                          <p:spTgt spid="6">
                                            <p:txEl>
                                              <p:pRg st="2" end="2"/>
                                            </p:txEl>
                                          </p:spTgt>
                                        </p:tgtEl>
                                      </p:cBhvr>
                                    </p:animEffect>
                                    <p:anim calcmode="lin" valueType="num">
                                      <p:cBhvr>
                                        <p:cTn id="22"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Effect transition="in" filter="wipe(down)">
                                      <p:cBhvr>
                                        <p:cTn id="28" dur="500"/>
                                        <p:tgtEl>
                                          <p:spTgt spid="6">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nodeType="clickEffect">
                                  <p:stCondLst>
                                    <p:cond delay="0"/>
                                  </p:stCondLst>
                                  <p:childTnLst>
                                    <p:set>
                                      <p:cBhvr>
                                        <p:cTn id="32" dur="1" fill="hold">
                                          <p:stCondLst>
                                            <p:cond delay="0"/>
                                          </p:stCondLst>
                                        </p:cTn>
                                        <p:tgtEl>
                                          <p:spTgt spid="6">
                                            <p:txEl>
                                              <p:pRg st="4" end="4"/>
                                            </p:txEl>
                                          </p:spTgt>
                                        </p:tgtEl>
                                        <p:attrNameLst>
                                          <p:attrName>style.visibility</p:attrName>
                                        </p:attrNameLst>
                                      </p:cBhvr>
                                      <p:to>
                                        <p:strVal val="visible"/>
                                      </p:to>
                                    </p:set>
                                    <p:animEffect transition="in" filter="wipe(down)">
                                      <p:cBhvr>
                                        <p:cTn id="33" dur="500"/>
                                        <p:tgtEl>
                                          <p:spTgt spid="6">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4" fill="hold" nodeType="clickEffect">
                                  <p:stCondLst>
                                    <p:cond delay="0"/>
                                  </p:stCondLst>
                                  <p:childTnLst>
                                    <p:set>
                                      <p:cBhvr>
                                        <p:cTn id="37" dur="1" fill="hold">
                                          <p:stCondLst>
                                            <p:cond delay="0"/>
                                          </p:stCondLst>
                                        </p:cTn>
                                        <p:tgtEl>
                                          <p:spTgt spid="6">
                                            <p:txEl>
                                              <p:pRg st="5" end="5"/>
                                            </p:txEl>
                                          </p:spTgt>
                                        </p:tgtEl>
                                        <p:attrNameLst>
                                          <p:attrName>style.visibility</p:attrName>
                                        </p:attrNameLst>
                                      </p:cBhvr>
                                      <p:to>
                                        <p:strVal val="visible"/>
                                      </p:to>
                                    </p:set>
                                    <p:animEffect transition="in" filter="wipe(down)">
                                      <p:cBhvr>
                                        <p:cTn id="38" dur="500"/>
                                        <p:tgtEl>
                                          <p:spTgt spid="6">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6">
                                            <p:txEl>
                                              <p:pRg st="7" end="7"/>
                                            </p:txEl>
                                          </p:spTgt>
                                        </p:tgtEl>
                                        <p:attrNameLst>
                                          <p:attrName>style.visibility</p:attrName>
                                        </p:attrNameLst>
                                      </p:cBhvr>
                                      <p:to>
                                        <p:strVal val="visible"/>
                                      </p:to>
                                    </p:set>
                                    <p:animEffect transition="in" filter="fade">
                                      <p:cBhvr>
                                        <p:cTn id="43" dur="1000"/>
                                        <p:tgtEl>
                                          <p:spTgt spid="6">
                                            <p:txEl>
                                              <p:pRg st="7" end="7"/>
                                            </p:txEl>
                                          </p:spTgt>
                                        </p:tgtEl>
                                      </p:cBhvr>
                                    </p:animEffect>
                                    <p:anim calcmode="lin" valueType="num">
                                      <p:cBhvr>
                                        <p:cTn id="44" dur="1000" fill="hold"/>
                                        <p:tgtEl>
                                          <p:spTgt spid="6">
                                            <p:txEl>
                                              <p:pRg st="7" end="7"/>
                                            </p:txEl>
                                          </p:spTgt>
                                        </p:tgtEl>
                                        <p:attrNameLst>
                                          <p:attrName>ppt_x</p:attrName>
                                        </p:attrNameLst>
                                      </p:cBhvr>
                                      <p:tavLst>
                                        <p:tav tm="0">
                                          <p:val>
                                            <p:strVal val="#ppt_x"/>
                                          </p:val>
                                        </p:tav>
                                        <p:tav tm="100000">
                                          <p:val>
                                            <p:strVal val="#ppt_x"/>
                                          </p:val>
                                        </p:tav>
                                      </p:tavLst>
                                    </p:anim>
                                    <p:anim calcmode="lin" valueType="num">
                                      <p:cBhvr>
                                        <p:cTn id="45" dur="1000" fill="hold"/>
                                        <p:tgtEl>
                                          <p:spTgt spid="6">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nodeType="clickEffect">
                                  <p:stCondLst>
                                    <p:cond delay="0"/>
                                  </p:stCondLst>
                                  <p:childTnLst>
                                    <p:set>
                                      <p:cBhvr>
                                        <p:cTn id="49" dur="1" fill="hold">
                                          <p:stCondLst>
                                            <p:cond delay="0"/>
                                          </p:stCondLst>
                                        </p:cTn>
                                        <p:tgtEl>
                                          <p:spTgt spid="7"/>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6" presetClass="entr" presetSubtype="16" fill="hold" nodeType="clickEffect">
                                  <p:stCondLst>
                                    <p:cond delay="0"/>
                                  </p:stCondLst>
                                  <p:childTnLst>
                                    <p:set>
                                      <p:cBhvr>
                                        <p:cTn id="53" dur="1" fill="hold">
                                          <p:stCondLst>
                                            <p:cond delay="0"/>
                                          </p:stCondLst>
                                        </p:cTn>
                                        <p:tgtEl>
                                          <p:spTgt spid="5">
                                            <p:txEl>
                                              <p:pRg st="0" end="0"/>
                                            </p:txEl>
                                          </p:spTgt>
                                        </p:tgtEl>
                                        <p:attrNameLst>
                                          <p:attrName>style.visibility</p:attrName>
                                        </p:attrNameLst>
                                      </p:cBhvr>
                                      <p:to>
                                        <p:strVal val="visible"/>
                                      </p:to>
                                    </p:set>
                                    <p:animEffect transition="in" filter="circle(in)">
                                      <p:cBhvr>
                                        <p:cTn id="54"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 y="0"/>
            <a:ext cx="12192000" cy="6858000"/>
          </a:xfrm>
          <a:prstGeom prst="rect">
            <a:avLst/>
          </a:prstGeom>
        </p:spPr>
      </p:pic>
      <p:sp>
        <p:nvSpPr>
          <p:cNvPr id="3" name="TextBox 2"/>
          <p:cNvSpPr txBox="1"/>
          <p:nvPr/>
        </p:nvSpPr>
        <p:spPr>
          <a:xfrm>
            <a:off x="3092823" y="363071"/>
            <a:ext cx="8888505" cy="2308324"/>
          </a:xfrm>
          <a:prstGeom prst="rect">
            <a:avLst/>
          </a:prstGeom>
          <a:noFill/>
        </p:spPr>
        <p:txBody>
          <a:bodyPr wrap="square" rtlCol="1">
            <a:spAutoFit/>
          </a:bodyPr>
          <a:lstStyle/>
          <a:p>
            <a:r>
              <a:rPr lang="ar-SA" sz="2400" dirty="0" smtClean="0"/>
              <a:t>تتلو </a:t>
            </a:r>
            <a:r>
              <a:rPr lang="ar-SA" sz="2400" dirty="0" smtClean="0"/>
              <a:t>الآيات </a:t>
            </a:r>
            <a:r>
              <a:rPr lang="ar-SA" sz="2400" dirty="0" smtClean="0"/>
              <a:t>الاتية تلاوة صحيحة مع مراعاة تطبيق حكم الادغام بغنة:</a:t>
            </a:r>
          </a:p>
          <a:p>
            <a:pPr marL="285750" indent="-285750">
              <a:buFont typeface="Wingdings" panose="05000000000000000000" pitchFamily="2" charset="2"/>
              <a:buChar char="Ø"/>
            </a:pPr>
            <a:r>
              <a:rPr lang="ar-SA" sz="2400" dirty="0" smtClean="0"/>
              <a:t>{م</a:t>
            </a:r>
            <a:r>
              <a:rPr lang="ar-JO" sz="2400" dirty="0" smtClean="0"/>
              <a:t>َ</a:t>
            </a:r>
            <a:r>
              <a:rPr lang="ar-SA" sz="2400" dirty="0" smtClean="0"/>
              <a:t>ل</a:t>
            </a:r>
            <a:r>
              <a:rPr lang="ar-JO" sz="2400" dirty="0" smtClean="0"/>
              <a:t>ِ</a:t>
            </a:r>
            <a:r>
              <a:rPr lang="ar-SA" sz="2400" dirty="0" err="1" smtClean="0"/>
              <a:t>كا</a:t>
            </a:r>
            <a:r>
              <a:rPr lang="ar-JO" sz="2400" dirty="0" smtClean="0"/>
              <a:t>ً</a:t>
            </a:r>
            <a:r>
              <a:rPr lang="ar-SA" sz="2400" dirty="0" smtClean="0"/>
              <a:t> ن</a:t>
            </a:r>
            <a:r>
              <a:rPr lang="ar-JO" sz="2400" dirty="0" smtClean="0"/>
              <a:t>ّ</a:t>
            </a:r>
            <a:r>
              <a:rPr lang="ar-SA" sz="2400" dirty="0" smtClean="0"/>
              <a:t>ق</a:t>
            </a:r>
            <a:r>
              <a:rPr lang="ar-JO" sz="2400" dirty="0" smtClean="0"/>
              <a:t>َ</a:t>
            </a:r>
            <a:r>
              <a:rPr lang="ar-SA" sz="2400" dirty="0" smtClean="0"/>
              <a:t>ات</a:t>
            </a:r>
            <a:r>
              <a:rPr lang="ar-JO" sz="2400" dirty="0" smtClean="0"/>
              <a:t>ِ</a:t>
            </a:r>
            <a:r>
              <a:rPr lang="ar-SA" sz="2400" dirty="0" smtClean="0"/>
              <a:t>ل } </a:t>
            </a:r>
            <a:r>
              <a:rPr lang="ar-JO" sz="2400" dirty="0" smtClean="0"/>
              <a:t>                 </a:t>
            </a:r>
            <a:r>
              <a:rPr lang="ar-SA" sz="2400" dirty="0" smtClean="0"/>
              <a:t> </a:t>
            </a:r>
            <a:r>
              <a:rPr lang="ar-JO" sz="2400" dirty="0" smtClean="0"/>
              <a:t>     </a:t>
            </a:r>
            <a:r>
              <a:rPr lang="ar-SA" sz="2400" dirty="0" smtClean="0"/>
              <a:t>م</a:t>
            </a:r>
            <a:r>
              <a:rPr lang="ar-JO" sz="2400" dirty="0" smtClean="0"/>
              <a:t>َ</a:t>
            </a:r>
            <a:r>
              <a:rPr lang="ar-SA" sz="2400" dirty="0" smtClean="0"/>
              <a:t>ل</a:t>
            </a:r>
            <a:r>
              <a:rPr lang="ar-JO" sz="2400" dirty="0" smtClean="0"/>
              <a:t>ِ</a:t>
            </a:r>
            <a:r>
              <a:rPr lang="ar-SA" sz="2400" dirty="0" smtClean="0"/>
              <a:t>ك</a:t>
            </a:r>
            <a:r>
              <a:rPr lang="ar-JO" sz="2400" dirty="0" smtClean="0"/>
              <a:t>َ</a:t>
            </a:r>
            <a:r>
              <a:rPr lang="ar-SA" sz="2400" dirty="0" smtClean="0">
                <a:solidFill>
                  <a:srgbClr val="FF0000"/>
                </a:solidFill>
              </a:rPr>
              <a:t>نّ</a:t>
            </a:r>
            <a:r>
              <a:rPr lang="ar-SA" sz="2400" dirty="0" smtClean="0"/>
              <a:t>ق</a:t>
            </a:r>
            <a:r>
              <a:rPr lang="ar-JO" sz="2400" dirty="0" smtClean="0"/>
              <a:t>َ</a:t>
            </a:r>
            <a:r>
              <a:rPr lang="ar-SA" sz="2400" dirty="0" smtClean="0"/>
              <a:t>ات</a:t>
            </a:r>
            <a:r>
              <a:rPr lang="ar-JO" sz="2400" dirty="0" smtClean="0"/>
              <a:t>ِ</a:t>
            </a:r>
            <a:r>
              <a:rPr lang="ar-SA" sz="2400" dirty="0" smtClean="0"/>
              <a:t>ل</a:t>
            </a:r>
          </a:p>
          <a:p>
            <a:pPr marL="285750" indent="-285750">
              <a:buFont typeface="Wingdings" panose="05000000000000000000" pitchFamily="2" charset="2"/>
              <a:buChar char="Ø"/>
            </a:pPr>
            <a:r>
              <a:rPr lang="ar-SA" sz="2400" dirty="0" smtClean="0"/>
              <a:t>{ع</a:t>
            </a:r>
            <a:r>
              <a:rPr lang="ar-JO" sz="2400" dirty="0" smtClean="0"/>
              <a:t>َ</a:t>
            </a:r>
            <a:r>
              <a:rPr lang="ar-SA" sz="2400" dirty="0" smtClean="0"/>
              <a:t>ن و</a:t>
            </a:r>
            <a:r>
              <a:rPr lang="ar-JO" sz="2400" dirty="0" smtClean="0"/>
              <a:t>ّ</a:t>
            </a:r>
            <a:r>
              <a:rPr lang="ar-SA" sz="2400" dirty="0" smtClean="0"/>
              <a:t>ج</a:t>
            </a:r>
            <a:r>
              <a:rPr lang="ar-JO" sz="2400" dirty="0" smtClean="0"/>
              <a:t>ُ</a:t>
            </a:r>
            <a:r>
              <a:rPr lang="ar-SA" sz="2400" dirty="0" smtClean="0"/>
              <a:t>وه</a:t>
            </a:r>
            <a:r>
              <a:rPr lang="ar-JO" sz="2400" dirty="0" smtClean="0"/>
              <a:t>ِ</a:t>
            </a:r>
            <a:r>
              <a:rPr lang="ar-SA" sz="2400" dirty="0" smtClean="0"/>
              <a:t>ه</a:t>
            </a:r>
            <a:r>
              <a:rPr lang="ar-JO" sz="2400" dirty="0" smtClean="0"/>
              <a:t>ِ</a:t>
            </a:r>
            <a:r>
              <a:rPr lang="ar-SA" sz="2400" dirty="0" smtClean="0"/>
              <a:t>م</a:t>
            </a:r>
            <a:r>
              <a:rPr lang="ar-JO" sz="2400" dirty="0" smtClean="0"/>
              <a:t>ُ</a:t>
            </a:r>
            <a:r>
              <a:rPr lang="ar-SA" sz="2400" dirty="0" smtClean="0"/>
              <a:t> الن</a:t>
            </a:r>
            <a:r>
              <a:rPr lang="ar-JO" sz="2400" dirty="0" smtClean="0"/>
              <a:t>ّ</a:t>
            </a:r>
            <a:r>
              <a:rPr lang="ar-SA" sz="2400" dirty="0" smtClean="0"/>
              <a:t>ار }   </a:t>
            </a:r>
            <a:r>
              <a:rPr lang="ar-JO" sz="2400" dirty="0" smtClean="0"/>
              <a:t>           </a:t>
            </a:r>
            <a:r>
              <a:rPr lang="ar-SA" sz="2400" dirty="0" smtClean="0"/>
              <a:t>ع</a:t>
            </a:r>
            <a:r>
              <a:rPr lang="ar-JO" sz="2400" dirty="0" smtClean="0"/>
              <a:t>َ</a:t>
            </a:r>
            <a:r>
              <a:rPr lang="ar-SA" sz="2400" dirty="0" err="1" smtClean="0">
                <a:solidFill>
                  <a:srgbClr val="FF0000"/>
                </a:solidFill>
              </a:rPr>
              <a:t>وّ</a:t>
            </a:r>
            <a:r>
              <a:rPr lang="ar-SA" sz="2400" dirty="0" err="1" smtClean="0"/>
              <a:t>ج</a:t>
            </a:r>
            <a:r>
              <a:rPr lang="ar-JO" sz="2400" dirty="0" smtClean="0"/>
              <a:t>ُ</a:t>
            </a:r>
            <a:r>
              <a:rPr lang="ar-SA" sz="2400" dirty="0" smtClean="0"/>
              <a:t>وه</a:t>
            </a:r>
            <a:r>
              <a:rPr lang="ar-JO" sz="2400" dirty="0" smtClean="0"/>
              <a:t>ِ</a:t>
            </a:r>
            <a:r>
              <a:rPr lang="ar-SA" sz="2400" dirty="0" smtClean="0"/>
              <a:t>ه</a:t>
            </a:r>
            <a:r>
              <a:rPr lang="ar-JO" sz="2400" dirty="0" smtClean="0"/>
              <a:t>ِ</a:t>
            </a:r>
            <a:r>
              <a:rPr lang="ar-SA" sz="2400" dirty="0" smtClean="0"/>
              <a:t>م</a:t>
            </a:r>
          </a:p>
          <a:p>
            <a:pPr marL="285750" indent="-285750">
              <a:buFont typeface="Wingdings" panose="05000000000000000000" pitchFamily="2" charset="2"/>
              <a:buChar char="Ø"/>
            </a:pPr>
            <a:r>
              <a:rPr lang="ar-SA" sz="2400" dirty="0" smtClean="0"/>
              <a:t>{أ</a:t>
            </a:r>
            <a:r>
              <a:rPr lang="ar-JO" sz="2400" dirty="0" smtClean="0"/>
              <a:t>َ</a:t>
            </a:r>
            <a:r>
              <a:rPr lang="ar-SA" sz="2400" dirty="0" smtClean="0"/>
              <a:t>ل</a:t>
            </a:r>
            <a:r>
              <a:rPr lang="ar-JO" sz="2400" dirty="0" smtClean="0"/>
              <a:t>َ</a:t>
            </a:r>
            <a:r>
              <a:rPr lang="ar-SA" sz="2400" dirty="0" smtClean="0"/>
              <a:t>م</a:t>
            </a:r>
            <a:r>
              <a:rPr lang="ar-JO" sz="2400" dirty="0" smtClean="0"/>
              <a:t>ْ</a:t>
            </a:r>
            <a:r>
              <a:rPr lang="ar-SA" sz="2400" dirty="0" smtClean="0"/>
              <a:t> ن</a:t>
            </a:r>
            <a:r>
              <a:rPr lang="ar-JO" sz="2400" dirty="0" smtClean="0"/>
              <a:t>َ</a:t>
            </a:r>
            <a:r>
              <a:rPr lang="ar-SA" sz="2400" dirty="0" smtClean="0"/>
              <a:t>خ</a:t>
            </a:r>
            <a:r>
              <a:rPr lang="ar-JO" sz="2400" dirty="0" smtClean="0"/>
              <a:t>ْ</a:t>
            </a:r>
            <a:r>
              <a:rPr lang="ar-SA" sz="2400" dirty="0" smtClean="0"/>
              <a:t>ل</a:t>
            </a:r>
            <a:r>
              <a:rPr lang="ar-JO" sz="2400" dirty="0" smtClean="0"/>
              <a:t>ُ</a:t>
            </a:r>
            <a:r>
              <a:rPr lang="ar-SA" sz="2400" dirty="0" smtClean="0"/>
              <a:t>ق</a:t>
            </a:r>
            <a:r>
              <a:rPr lang="ar-JO" sz="2400" dirty="0" smtClean="0"/>
              <a:t>ْ</a:t>
            </a:r>
            <a:r>
              <a:rPr lang="ar-SA" sz="2400" dirty="0" smtClean="0"/>
              <a:t>ك</a:t>
            </a:r>
            <a:r>
              <a:rPr lang="ar-JO" sz="2400" dirty="0" smtClean="0"/>
              <a:t>ُ</a:t>
            </a:r>
            <a:r>
              <a:rPr lang="ar-SA" sz="2400" dirty="0" smtClean="0"/>
              <a:t>م </a:t>
            </a:r>
            <a:r>
              <a:rPr lang="ar-SA" sz="2400" dirty="0" err="1" smtClean="0"/>
              <a:t>م</a:t>
            </a:r>
            <a:r>
              <a:rPr lang="ar-JO" sz="2400" dirty="0" smtClean="0"/>
              <a:t>ّ</a:t>
            </a:r>
            <a:r>
              <a:rPr lang="ar-SA" sz="2400" dirty="0" smtClean="0"/>
              <a:t>ن م</a:t>
            </a:r>
            <a:r>
              <a:rPr lang="ar-JO" sz="2400" dirty="0" smtClean="0"/>
              <a:t>ّ</a:t>
            </a:r>
            <a:r>
              <a:rPr lang="ar-SA" sz="2400" dirty="0" err="1" smtClean="0"/>
              <a:t>اء</a:t>
            </a:r>
            <a:r>
              <a:rPr lang="ar-JO" sz="2400" dirty="0" smtClean="0"/>
              <a:t>ٍ</a:t>
            </a:r>
            <a:r>
              <a:rPr lang="ar-SA" sz="2400" dirty="0" smtClean="0"/>
              <a:t> م</a:t>
            </a:r>
            <a:r>
              <a:rPr lang="ar-JO" sz="2400" dirty="0" smtClean="0"/>
              <a:t>ّ</a:t>
            </a:r>
            <a:r>
              <a:rPr lang="ar-SA" sz="2400" dirty="0" smtClean="0"/>
              <a:t>ه</a:t>
            </a:r>
            <a:r>
              <a:rPr lang="ar-JO" sz="2400" dirty="0" smtClean="0"/>
              <a:t>ِ</a:t>
            </a:r>
            <a:r>
              <a:rPr lang="ar-SA" sz="2400" dirty="0" smtClean="0"/>
              <a:t>ين }    </a:t>
            </a:r>
            <a:r>
              <a:rPr lang="ar-JO" sz="2400" dirty="0" smtClean="0"/>
              <a:t>    </a:t>
            </a:r>
            <a:r>
              <a:rPr lang="ar-SA" sz="2400" dirty="0" smtClean="0"/>
              <a:t>م</a:t>
            </a:r>
            <a:r>
              <a:rPr lang="ar-JO" sz="2400" dirty="0" smtClean="0"/>
              <a:t>ِ</a:t>
            </a:r>
            <a:r>
              <a:rPr lang="ar-SA" sz="2400" dirty="0" smtClean="0">
                <a:solidFill>
                  <a:srgbClr val="FF0000"/>
                </a:solidFill>
              </a:rPr>
              <a:t>مّ</a:t>
            </a:r>
            <a:r>
              <a:rPr lang="ar-SA" sz="2400" dirty="0" smtClean="0"/>
              <a:t>اء</a:t>
            </a:r>
          </a:p>
          <a:p>
            <a:pPr marL="285750" indent="-285750">
              <a:buFont typeface="Wingdings" panose="05000000000000000000" pitchFamily="2" charset="2"/>
              <a:buChar char="Ø"/>
            </a:pPr>
            <a:r>
              <a:rPr lang="ar-SA" sz="2400" dirty="0" smtClean="0"/>
              <a:t>{ح</a:t>
            </a:r>
            <a:r>
              <a:rPr lang="ar-JO" sz="2400" dirty="0" smtClean="0"/>
              <a:t>َ</a:t>
            </a:r>
            <a:r>
              <a:rPr lang="ar-SA" sz="2400" dirty="0" smtClean="0"/>
              <a:t>ب</a:t>
            </a:r>
            <a:r>
              <a:rPr lang="ar-JO" sz="2400" dirty="0" smtClean="0"/>
              <a:t>ْ</a:t>
            </a:r>
            <a:r>
              <a:rPr lang="ar-SA" sz="2400" dirty="0" smtClean="0"/>
              <a:t>ل</a:t>
            </a:r>
            <a:r>
              <a:rPr lang="ar-JO" sz="2400" dirty="0" smtClean="0"/>
              <a:t>ٌ</a:t>
            </a:r>
            <a:r>
              <a:rPr lang="ar-SA" sz="2400" dirty="0" smtClean="0"/>
              <a:t> م</a:t>
            </a:r>
            <a:r>
              <a:rPr lang="ar-JO" sz="2400" dirty="0" smtClean="0"/>
              <a:t>ّ</a:t>
            </a:r>
            <a:r>
              <a:rPr lang="ar-SA" sz="2400" dirty="0" smtClean="0"/>
              <a:t>ن م</a:t>
            </a:r>
            <a:r>
              <a:rPr lang="ar-JO" sz="2400" dirty="0" smtClean="0"/>
              <a:t>َ</a:t>
            </a:r>
            <a:r>
              <a:rPr lang="ar-SA" sz="2400" dirty="0" smtClean="0"/>
              <a:t>س</a:t>
            </a:r>
            <a:r>
              <a:rPr lang="ar-JO" sz="2400" dirty="0" smtClean="0"/>
              <a:t>َ</a:t>
            </a:r>
            <a:r>
              <a:rPr lang="ar-SA" sz="2400" dirty="0" smtClean="0"/>
              <a:t>د</a:t>
            </a:r>
            <a:r>
              <a:rPr lang="ar-JO" sz="2400" dirty="0" smtClean="0"/>
              <a:t>ٍ</a:t>
            </a:r>
            <a:r>
              <a:rPr lang="ar-SA" sz="2400" dirty="0" smtClean="0"/>
              <a:t> }  </a:t>
            </a:r>
            <a:r>
              <a:rPr lang="ar-JO" sz="2400" dirty="0" smtClean="0"/>
              <a:t>                  </a:t>
            </a:r>
            <a:r>
              <a:rPr lang="ar-SA" sz="2400" dirty="0" smtClean="0"/>
              <a:t>ح</a:t>
            </a:r>
            <a:r>
              <a:rPr lang="ar-JO" sz="2400" dirty="0" smtClean="0"/>
              <a:t>َ</a:t>
            </a:r>
            <a:r>
              <a:rPr lang="ar-SA" sz="2400" dirty="0" smtClean="0"/>
              <a:t>ب</a:t>
            </a:r>
            <a:r>
              <a:rPr lang="ar-JO" sz="2400" dirty="0" smtClean="0"/>
              <a:t>ْ</a:t>
            </a:r>
            <a:r>
              <a:rPr lang="ar-SA" sz="2400" dirty="0" smtClean="0"/>
              <a:t>ل</a:t>
            </a:r>
            <a:r>
              <a:rPr lang="ar-SA" sz="2400" dirty="0" smtClean="0">
                <a:solidFill>
                  <a:srgbClr val="FF0000"/>
                </a:solidFill>
              </a:rPr>
              <a:t>م</a:t>
            </a:r>
            <a:r>
              <a:rPr lang="ar-JO" sz="2400" dirty="0" smtClean="0">
                <a:solidFill>
                  <a:srgbClr val="FF0000"/>
                </a:solidFill>
              </a:rPr>
              <a:t>ُ</a:t>
            </a:r>
            <a:r>
              <a:rPr lang="ar-SA" sz="2400" dirty="0" smtClean="0">
                <a:solidFill>
                  <a:srgbClr val="FF0000"/>
                </a:solidFill>
              </a:rPr>
              <a:t>ّ</a:t>
            </a:r>
            <a:r>
              <a:rPr lang="ar-SA" sz="2400" dirty="0" smtClean="0"/>
              <a:t>ن م</a:t>
            </a:r>
            <a:r>
              <a:rPr lang="ar-JO" sz="2400" dirty="0" smtClean="0"/>
              <a:t>َ</a:t>
            </a:r>
            <a:r>
              <a:rPr lang="ar-SA" sz="2400" dirty="0" smtClean="0">
                <a:solidFill>
                  <a:srgbClr val="FF0000"/>
                </a:solidFill>
              </a:rPr>
              <a:t>مّ</a:t>
            </a:r>
            <a:r>
              <a:rPr lang="ar-SA" sz="2400" dirty="0" smtClean="0"/>
              <a:t>س</a:t>
            </a:r>
            <a:r>
              <a:rPr lang="ar-JO" sz="2400" dirty="0" smtClean="0"/>
              <a:t>َ</a:t>
            </a:r>
            <a:r>
              <a:rPr lang="ar-SA" sz="2400" dirty="0" smtClean="0"/>
              <a:t>د</a:t>
            </a:r>
            <a:r>
              <a:rPr lang="ar-JO" sz="2400" dirty="0" smtClean="0"/>
              <a:t>ٍ</a:t>
            </a:r>
            <a:endParaRPr lang="ar-SA" sz="2400" dirty="0" smtClean="0"/>
          </a:p>
          <a:p>
            <a:pPr marL="285750" indent="-285750">
              <a:buFont typeface="Wingdings" panose="05000000000000000000" pitchFamily="2" charset="2"/>
              <a:buChar char="Ø"/>
            </a:pPr>
            <a:r>
              <a:rPr lang="ar-SA" sz="2400" dirty="0" smtClean="0"/>
              <a:t>{م</a:t>
            </a:r>
            <a:r>
              <a:rPr lang="ar-JO" sz="2400" dirty="0" smtClean="0"/>
              <a:t>ِ</a:t>
            </a:r>
            <a:r>
              <a:rPr lang="ar-SA" sz="2400" dirty="0" smtClean="0"/>
              <a:t>ن </a:t>
            </a:r>
            <a:r>
              <a:rPr lang="ar-SA" sz="2400" dirty="0" err="1" smtClean="0"/>
              <a:t>ن</a:t>
            </a:r>
            <a:r>
              <a:rPr lang="ar-JO" sz="2400" dirty="0" smtClean="0"/>
              <a:t>ّ</a:t>
            </a:r>
            <a:r>
              <a:rPr lang="ar-SA" sz="2400" dirty="0" smtClean="0"/>
              <a:t>ع</a:t>
            </a:r>
            <a:r>
              <a:rPr lang="ar-JO" sz="2400" dirty="0" smtClean="0"/>
              <a:t>ْ</a:t>
            </a:r>
            <a:r>
              <a:rPr lang="ar-SA" sz="2400" dirty="0" smtClean="0"/>
              <a:t>م</a:t>
            </a:r>
            <a:r>
              <a:rPr lang="ar-JO" sz="2400" dirty="0" smtClean="0"/>
              <a:t>َ</a:t>
            </a:r>
            <a:r>
              <a:rPr lang="ar-SA" sz="2400" dirty="0" smtClean="0"/>
              <a:t>ة</a:t>
            </a:r>
            <a:r>
              <a:rPr lang="ar-JO" sz="2400" dirty="0" smtClean="0"/>
              <a:t>ٍ</a:t>
            </a:r>
            <a:r>
              <a:rPr lang="ar-SA" sz="2400" dirty="0" smtClean="0"/>
              <a:t> }    </a:t>
            </a:r>
            <a:r>
              <a:rPr lang="ar-JO" sz="2400" dirty="0" smtClean="0"/>
              <a:t>                    </a:t>
            </a:r>
            <a:r>
              <a:rPr lang="ar-SA" sz="2400" dirty="0" smtClean="0"/>
              <a:t> م</a:t>
            </a:r>
            <a:r>
              <a:rPr lang="ar-JO" sz="2400" dirty="0" smtClean="0"/>
              <a:t>ِ</a:t>
            </a:r>
            <a:r>
              <a:rPr lang="ar-SA" sz="2400" dirty="0" smtClean="0">
                <a:solidFill>
                  <a:srgbClr val="FF0000"/>
                </a:solidFill>
              </a:rPr>
              <a:t>نّ</a:t>
            </a:r>
            <a:r>
              <a:rPr lang="ar-SA" sz="2400" dirty="0" smtClean="0"/>
              <a:t>ع</a:t>
            </a:r>
            <a:r>
              <a:rPr lang="ar-JO" sz="2400" dirty="0" smtClean="0"/>
              <a:t>ْ</a:t>
            </a:r>
            <a:r>
              <a:rPr lang="ar-SA" sz="2400" dirty="0" smtClean="0"/>
              <a:t>م</a:t>
            </a:r>
            <a:r>
              <a:rPr lang="ar-JO" sz="2400" dirty="0" smtClean="0"/>
              <a:t>َ</a:t>
            </a:r>
            <a:r>
              <a:rPr lang="ar-SA" sz="2400" dirty="0" smtClean="0"/>
              <a:t>ة</a:t>
            </a:r>
            <a:r>
              <a:rPr lang="ar-JO" sz="2400" dirty="0" smtClean="0"/>
              <a:t>ٍ</a:t>
            </a:r>
            <a:r>
              <a:rPr lang="ar-SA" sz="2400" dirty="0" smtClean="0"/>
              <a:t> </a:t>
            </a:r>
            <a:endParaRPr lang="ar-SA" sz="2400" dirty="0"/>
          </a:p>
        </p:txBody>
      </p:sp>
      <p:graphicFrame>
        <p:nvGraphicFramePr>
          <p:cNvPr id="4" name="Table 3"/>
          <p:cNvGraphicFramePr>
            <a:graphicFrameLocks noGrp="1"/>
          </p:cNvGraphicFramePr>
          <p:nvPr>
            <p:extLst>
              <p:ext uri="{D42A27DB-BD31-4B8C-83A1-F6EECF244321}">
                <p14:modId xmlns:p14="http://schemas.microsoft.com/office/powerpoint/2010/main" xmlns="" val="1538029724"/>
              </p:ext>
            </p:extLst>
          </p:nvPr>
        </p:nvGraphicFramePr>
        <p:xfrm>
          <a:off x="6566647" y="3075006"/>
          <a:ext cx="4625788" cy="2286000"/>
        </p:xfrm>
        <a:graphic>
          <a:graphicData uri="http://schemas.openxmlformats.org/drawingml/2006/table">
            <a:tbl>
              <a:tblPr rtl="1" firstRow="1" bandRow="1">
                <a:tableStyleId>{5C22544A-7EE6-4342-B048-85BDC9FD1C3A}</a:tableStyleId>
              </a:tblPr>
              <a:tblGrid>
                <a:gridCol w="2312894"/>
                <a:gridCol w="2312894"/>
              </a:tblGrid>
              <a:tr h="0">
                <a:tc>
                  <a:txBody>
                    <a:bodyPr/>
                    <a:lstStyle/>
                    <a:p>
                      <a:pPr rtl="1"/>
                      <a:r>
                        <a:rPr lang="ar-SA" sz="2400" dirty="0" smtClean="0"/>
                        <a:t>الاية </a:t>
                      </a:r>
                      <a:endParaRPr lang="ar-SA" sz="2400" dirty="0"/>
                    </a:p>
                  </a:txBody>
                  <a:tcPr/>
                </a:tc>
                <a:tc>
                  <a:txBody>
                    <a:bodyPr/>
                    <a:lstStyle/>
                    <a:p>
                      <a:pPr rtl="1"/>
                      <a:r>
                        <a:rPr lang="ar-SA" sz="2400" dirty="0" smtClean="0"/>
                        <a:t>الية الكتابة </a:t>
                      </a:r>
                      <a:endParaRPr lang="ar-SA" sz="2400" dirty="0"/>
                    </a:p>
                  </a:txBody>
                  <a:tcPr/>
                </a:tc>
              </a:tr>
              <a:tr h="438374">
                <a:tc>
                  <a:txBody>
                    <a:bodyPr/>
                    <a:lstStyle/>
                    <a:p>
                      <a:pPr rtl="1"/>
                      <a:r>
                        <a:rPr lang="ar-SA" sz="2400" dirty="0" smtClean="0"/>
                        <a:t>{خ</a:t>
                      </a:r>
                      <a:r>
                        <a:rPr lang="ar-JO" sz="2400" dirty="0" smtClean="0"/>
                        <a:t>ُ</a:t>
                      </a:r>
                      <a:r>
                        <a:rPr lang="ar-SA" sz="2400" dirty="0" smtClean="0"/>
                        <a:t>ل</a:t>
                      </a:r>
                      <a:r>
                        <a:rPr lang="ar-JO" sz="2400" dirty="0" smtClean="0"/>
                        <a:t>ِ</a:t>
                      </a:r>
                      <a:r>
                        <a:rPr lang="ar-SA" sz="2400" dirty="0" smtClean="0"/>
                        <a:t>ق</a:t>
                      </a:r>
                      <a:r>
                        <a:rPr lang="ar-JO" sz="2400" dirty="0" smtClean="0"/>
                        <a:t>َ</a:t>
                      </a:r>
                      <a:r>
                        <a:rPr lang="ar-SA" sz="2400" dirty="0" smtClean="0"/>
                        <a:t> م</a:t>
                      </a:r>
                      <a:r>
                        <a:rPr lang="ar-JO" sz="2400" dirty="0" smtClean="0"/>
                        <a:t>ِ</a:t>
                      </a:r>
                      <a:r>
                        <a:rPr lang="ar-SA" sz="2400" dirty="0" smtClean="0"/>
                        <a:t>ن م</a:t>
                      </a:r>
                      <a:r>
                        <a:rPr lang="ar-JO" sz="2400" dirty="0" smtClean="0"/>
                        <a:t>ّ</a:t>
                      </a:r>
                      <a:r>
                        <a:rPr lang="ar-SA" sz="2400" dirty="0" err="1" smtClean="0"/>
                        <a:t>اء</a:t>
                      </a:r>
                      <a:r>
                        <a:rPr lang="ar-JO" sz="2400" dirty="0" smtClean="0"/>
                        <a:t>ٍ</a:t>
                      </a:r>
                      <a:r>
                        <a:rPr lang="ar-SA" sz="2400" dirty="0" smtClean="0"/>
                        <a:t> د</a:t>
                      </a:r>
                      <a:r>
                        <a:rPr lang="ar-JO" sz="2400" dirty="0" smtClean="0"/>
                        <a:t>َ</a:t>
                      </a:r>
                      <a:r>
                        <a:rPr lang="ar-SA" sz="2400" dirty="0" smtClean="0"/>
                        <a:t>اف</a:t>
                      </a:r>
                      <a:r>
                        <a:rPr lang="ar-JO" sz="2400" dirty="0" smtClean="0"/>
                        <a:t>ِ</a:t>
                      </a:r>
                      <a:r>
                        <a:rPr lang="ar-SA" sz="2400" dirty="0" smtClean="0"/>
                        <a:t>ق</a:t>
                      </a:r>
                      <a:r>
                        <a:rPr lang="ar-JO" sz="2400" dirty="0" smtClean="0"/>
                        <a:t>ٍ</a:t>
                      </a:r>
                      <a:r>
                        <a:rPr lang="ar-SA" sz="2400" dirty="0" smtClean="0"/>
                        <a:t>}</a:t>
                      </a:r>
                      <a:endParaRPr lang="ar-SA" sz="2400"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2400" dirty="0" smtClean="0"/>
                        <a:t>م</a:t>
                      </a:r>
                      <a:r>
                        <a:rPr lang="ar-JO" sz="2400" dirty="0" smtClean="0"/>
                        <a:t>ِ</a:t>
                      </a:r>
                      <a:r>
                        <a:rPr lang="ar-SA" sz="2400" dirty="0" smtClean="0">
                          <a:solidFill>
                            <a:srgbClr val="FF0000"/>
                          </a:solidFill>
                        </a:rPr>
                        <a:t>مّ</a:t>
                      </a:r>
                      <a:r>
                        <a:rPr lang="ar-SA" sz="2400" dirty="0" smtClean="0"/>
                        <a:t>اء</a:t>
                      </a:r>
                      <a:r>
                        <a:rPr lang="ar-JO" sz="2400" dirty="0" smtClean="0"/>
                        <a:t>ٍ</a:t>
                      </a:r>
                      <a:endParaRPr lang="ar-SA" sz="2400" dirty="0" smtClean="0"/>
                    </a:p>
                  </a:txBody>
                  <a:tcPr/>
                </a:tc>
              </a:tr>
              <a:tr h="438374">
                <a:tc>
                  <a:txBody>
                    <a:bodyPr/>
                    <a:lstStyle/>
                    <a:p>
                      <a:pPr rtl="1"/>
                      <a:r>
                        <a:rPr lang="ar-SA" sz="2400" dirty="0" smtClean="0"/>
                        <a:t>{ي</a:t>
                      </a:r>
                      <a:r>
                        <a:rPr lang="ar-JO" sz="2400" dirty="0" smtClean="0"/>
                        <a:t>َ</a:t>
                      </a:r>
                      <a:r>
                        <a:rPr lang="ar-SA" sz="2400" dirty="0" smtClean="0"/>
                        <a:t>و</a:t>
                      </a:r>
                      <a:r>
                        <a:rPr lang="ar-JO" sz="2400" dirty="0" smtClean="0"/>
                        <a:t>ْ</a:t>
                      </a:r>
                      <a:r>
                        <a:rPr lang="ar-SA" sz="2400" dirty="0" smtClean="0"/>
                        <a:t>م</a:t>
                      </a:r>
                      <a:r>
                        <a:rPr lang="ar-JO" sz="2400" dirty="0" smtClean="0"/>
                        <a:t>َ</a:t>
                      </a:r>
                      <a:r>
                        <a:rPr lang="ar-SA" sz="2400" dirty="0" smtClean="0"/>
                        <a:t>ئ</a:t>
                      </a:r>
                      <a:r>
                        <a:rPr lang="ar-JO" sz="2400" dirty="0" smtClean="0"/>
                        <a:t>ِ</a:t>
                      </a:r>
                      <a:r>
                        <a:rPr lang="ar-SA" sz="2400" dirty="0" smtClean="0"/>
                        <a:t>ذ</a:t>
                      </a:r>
                      <a:r>
                        <a:rPr lang="ar-JO" sz="2400" dirty="0" smtClean="0"/>
                        <a:t>ٍ</a:t>
                      </a:r>
                      <a:r>
                        <a:rPr lang="ar-SA" sz="2400" dirty="0" smtClean="0"/>
                        <a:t> ن</a:t>
                      </a:r>
                      <a:r>
                        <a:rPr lang="ar-JO" sz="2400" dirty="0" smtClean="0"/>
                        <a:t>ّ</a:t>
                      </a:r>
                      <a:r>
                        <a:rPr lang="ar-SA" sz="2400" dirty="0" smtClean="0"/>
                        <a:t>اع</a:t>
                      </a:r>
                      <a:r>
                        <a:rPr lang="ar-JO" sz="2400" dirty="0" smtClean="0"/>
                        <a:t>ِ</a:t>
                      </a:r>
                      <a:r>
                        <a:rPr lang="ar-SA" sz="2400" dirty="0" smtClean="0"/>
                        <a:t>م</a:t>
                      </a:r>
                      <a:r>
                        <a:rPr lang="ar-JO" sz="2400" dirty="0" smtClean="0"/>
                        <a:t>َ</a:t>
                      </a:r>
                      <a:r>
                        <a:rPr lang="ar-SA" sz="2400" dirty="0" smtClean="0"/>
                        <a:t>ة </a:t>
                      </a:r>
                      <a:r>
                        <a:rPr lang="ar-JO" sz="2400" dirty="0" smtClean="0"/>
                        <a:t>ٍ</a:t>
                      </a:r>
                      <a:r>
                        <a:rPr lang="ar-SA" sz="2400" dirty="0" smtClean="0"/>
                        <a:t>}</a:t>
                      </a:r>
                      <a:endParaRPr lang="ar-SA" sz="2400" dirty="0"/>
                    </a:p>
                  </a:txBody>
                  <a:tcPr/>
                </a:tc>
                <a:tc>
                  <a:txBody>
                    <a:bodyPr/>
                    <a:lstStyle/>
                    <a:p>
                      <a:pPr rtl="1"/>
                      <a:r>
                        <a:rPr lang="ar-SA" sz="2400" dirty="0" smtClean="0"/>
                        <a:t>ي</a:t>
                      </a:r>
                      <a:r>
                        <a:rPr lang="ar-JO" sz="2400" dirty="0" smtClean="0"/>
                        <a:t>َ</a:t>
                      </a:r>
                      <a:r>
                        <a:rPr lang="ar-SA" sz="2400" dirty="0" smtClean="0"/>
                        <a:t>و</a:t>
                      </a:r>
                      <a:r>
                        <a:rPr lang="ar-JO" sz="2400" dirty="0" smtClean="0"/>
                        <a:t>ْ</a:t>
                      </a:r>
                      <a:r>
                        <a:rPr lang="ar-SA" sz="2400" dirty="0" smtClean="0"/>
                        <a:t>م</a:t>
                      </a:r>
                      <a:r>
                        <a:rPr lang="ar-JO" sz="2400" dirty="0" smtClean="0"/>
                        <a:t>َ</a:t>
                      </a:r>
                      <a:r>
                        <a:rPr lang="ar-SA" sz="2400" dirty="0" smtClean="0"/>
                        <a:t>ئ</a:t>
                      </a:r>
                      <a:r>
                        <a:rPr lang="ar-JO" sz="2400" dirty="0" smtClean="0"/>
                        <a:t>ِ</a:t>
                      </a:r>
                      <a:r>
                        <a:rPr lang="ar-SA" sz="2400" dirty="0" smtClean="0"/>
                        <a:t>ذ</a:t>
                      </a:r>
                      <a:r>
                        <a:rPr lang="ar-JO" sz="2400" dirty="0" smtClean="0"/>
                        <a:t>ٍ</a:t>
                      </a:r>
                      <a:r>
                        <a:rPr lang="ar-SA" sz="2400" dirty="0" smtClean="0"/>
                        <a:t> </a:t>
                      </a:r>
                      <a:r>
                        <a:rPr lang="ar-SA" sz="2400" dirty="0" smtClean="0">
                          <a:solidFill>
                            <a:srgbClr val="FF0000"/>
                          </a:solidFill>
                        </a:rPr>
                        <a:t>نّ</a:t>
                      </a:r>
                      <a:r>
                        <a:rPr lang="ar-SA" sz="2400" dirty="0" smtClean="0">
                          <a:solidFill>
                            <a:schemeClr val="tx1"/>
                          </a:solidFill>
                        </a:rPr>
                        <a:t>اع</a:t>
                      </a:r>
                      <a:r>
                        <a:rPr lang="ar-JO" sz="2400" dirty="0" smtClean="0">
                          <a:solidFill>
                            <a:schemeClr val="tx1"/>
                          </a:solidFill>
                        </a:rPr>
                        <a:t>ِ</a:t>
                      </a:r>
                      <a:r>
                        <a:rPr lang="ar-SA" sz="2400" dirty="0" smtClean="0">
                          <a:solidFill>
                            <a:schemeClr val="tx1"/>
                          </a:solidFill>
                        </a:rPr>
                        <a:t>م</a:t>
                      </a:r>
                      <a:r>
                        <a:rPr lang="ar-JO" sz="2400" dirty="0" smtClean="0">
                          <a:solidFill>
                            <a:schemeClr val="tx1"/>
                          </a:solidFill>
                        </a:rPr>
                        <a:t>َ</a:t>
                      </a:r>
                      <a:r>
                        <a:rPr lang="ar-SA" sz="2400" dirty="0" smtClean="0">
                          <a:solidFill>
                            <a:schemeClr val="tx1"/>
                          </a:solidFill>
                        </a:rPr>
                        <a:t>ة</a:t>
                      </a:r>
                      <a:r>
                        <a:rPr lang="ar-JO" sz="2400" dirty="0" smtClean="0">
                          <a:solidFill>
                            <a:schemeClr val="tx1"/>
                          </a:solidFill>
                        </a:rPr>
                        <a:t>ٍ</a:t>
                      </a:r>
                      <a:endParaRPr lang="ar-SA" sz="2400" dirty="0"/>
                    </a:p>
                  </a:txBody>
                  <a:tcPr/>
                </a:tc>
              </a:tr>
              <a:tr h="438374">
                <a:tc>
                  <a:txBody>
                    <a:bodyPr/>
                    <a:lstStyle/>
                    <a:p>
                      <a:pPr rtl="1"/>
                      <a:r>
                        <a:rPr lang="ar-SA" sz="2400" dirty="0" smtClean="0"/>
                        <a:t>{</a:t>
                      </a:r>
                      <a:r>
                        <a:rPr lang="ar-JO" sz="2400" dirty="0" smtClean="0"/>
                        <a:t>إِ</a:t>
                      </a:r>
                      <a:r>
                        <a:rPr lang="ar-SA" sz="2400" dirty="0" smtClean="0"/>
                        <a:t>ن ي</a:t>
                      </a:r>
                      <a:r>
                        <a:rPr lang="ar-JO" sz="2400" dirty="0" smtClean="0"/>
                        <a:t>َ</a:t>
                      </a:r>
                      <a:r>
                        <a:rPr lang="ar-SA" sz="2400" dirty="0" smtClean="0"/>
                        <a:t>ن</a:t>
                      </a:r>
                      <a:r>
                        <a:rPr lang="ar-JO" sz="2400" dirty="0" smtClean="0"/>
                        <a:t>ْ</a:t>
                      </a:r>
                      <a:r>
                        <a:rPr lang="ar-SA" sz="2400" dirty="0" smtClean="0"/>
                        <a:t>ص</a:t>
                      </a:r>
                      <a:r>
                        <a:rPr lang="ar-JO" sz="2400" dirty="0" smtClean="0"/>
                        <a:t>ُ</a:t>
                      </a:r>
                      <a:r>
                        <a:rPr lang="ar-SA" sz="2400" dirty="0" smtClean="0"/>
                        <a:t>ر</a:t>
                      </a:r>
                      <a:r>
                        <a:rPr lang="ar-JO" sz="2400" dirty="0" smtClean="0"/>
                        <a:t>ْ</a:t>
                      </a:r>
                      <a:r>
                        <a:rPr lang="ar-SA" sz="2400" dirty="0" smtClean="0"/>
                        <a:t>ك</a:t>
                      </a:r>
                      <a:r>
                        <a:rPr lang="ar-JO" sz="2400" dirty="0" smtClean="0"/>
                        <a:t>ُ</a:t>
                      </a:r>
                      <a:r>
                        <a:rPr lang="ar-SA" sz="2400" dirty="0" smtClean="0"/>
                        <a:t>م }</a:t>
                      </a:r>
                      <a:endParaRPr lang="ar-SA" sz="2400" dirty="0"/>
                    </a:p>
                  </a:txBody>
                  <a:tcPr/>
                </a:tc>
                <a:tc>
                  <a:txBody>
                    <a:bodyPr/>
                    <a:lstStyle/>
                    <a:p>
                      <a:pPr rtl="1"/>
                      <a:r>
                        <a:rPr lang="ar-SA" sz="2400" dirty="0" smtClean="0"/>
                        <a:t>إ</a:t>
                      </a:r>
                      <a:r>
                        <a:rPr lang="ar-JO" sz="2400" dirty="0" smtClean="0"/>
                        <a:t>ِ</a:t>
                      </a:r>
                      <a:r>
                        <a:rPr lang="ar-SA" sz="2400" dirty="0" smtClean="0">
                          <a:solidFill>
                            <a:srgbClr val="FF0000"/>
                          </a:solidFill>
                        </a:rPr>
                        <a:t>يّ</a:t>
                      </a:r>
                      <a:r>
                        <a:rPr lang="ar-SA" sz="2400" dirty="0" smtClean="0"/>
                        <a:t>ن</a:t>
                      </a:r>
                      <a:r>
                        <a:rPr lang="ar-JO" sz="2400" dirty="0" smtClean="0"/>
                        <a:t>ْ</a:t>
                      </a:r>
                      <a:r>
                        <a:rPr lang="ar-SA" sz="2400" dirty="0" smtClean="0"/>
                        <a:t>ص</a:t>
                      </a:r>
                      <a:r>
                        <a:rPr lang="ar-JO" sz="2400" dirty="0" smtClean="0"/>
                        <a:t>ُ</a:t>
                      </a:r>
                      <a:r>
                        <a:rPr lang="ar-SA" sz="2400" dirty="0" smtClean="0"/>
                        <a:t>ر</a:t>
                      </a:r>
                      <a:r>
                        <a:rPr lang="ar-JO" sz="2400" dirty="0" smtClean="0"/>
                        <a:t>ْ</a:t>
                      </a:r>
                      <a:r>
                        <a:rPr lang="ar-SA" sz="2400" dirty="0" smtClean="0"/>
                        <a:t>ك</a:t>
                      </a:r>
                      <a:r>
                        <a:rPr lang="ar-JO" sz="2400" dirty="0" smtClean="0"/>
                        <a:t>ُ</a:t>
                      </a:r>
                      <a:r>
                        <a:rPr lang="ar-SA" sz="2400" dirty="0" smtClean="0"/>
                        <a:t>م</a:t>
                      </a:r>
                      <a:endParaRPr lang="ar-SA" sz="2400" dirty="0"/>
                    </a:p>
                  </a:txBody>
                  <a:tcPr/>
                </a:tc>
              </a:tr>
              <a:tr h="438374">
                <a:tc>
                  <a:txBody>
                    <a:bodyPr/>
                    <a:lstStyle/>
                    <a:p>
                      <a:pPr rtl="1"/>
                      <a:r>
                        <a:rPr lang="ar-SA" sz="2400" dirty="0" smtClean="0"/>
                        <a:t>{س</a:t>
                      </a:r>
                      <a:r>
                        <a:rPr lang="ar-JO" sz="2400" dirty="0" smtClean="0"/>
                        <a:t>ِ</a:t>
                      </a:r>
                      <a:r>
                        <a:rPr lang="ar-SA" sz="2400" dirty="0" smtClean="0"/>
                        <a:t>ن</a:t>
                      </a:r>
                      <a:r>
                        <a:rPr lang="ar-JO" sz="2400" dirty="0" smtClean="0"/>
                        <a:t>َ</a:t>
                      </a:r>
                      <a:r>
                        <a:rPr lang="ar-SA" sz="2400" dirty="0" smtClean="0"/>
                        <a:t>ة</a:t>
                      </a:r>
                      <a:r>
                        <a:rPr lang="ar-JO" sz="2400" dirty="0" smtClean="0"/>
                        <a:t>ٌ</a:t>
                      </a:r>
                      <a:r>
                        <a:rPr lang="ar-SA" sz="2400" dirty="0" smtClean="0"/>
                        <a:t> و</a:t>
                      </a:r>
                      <a:r>
                        <a:rPr lang="ar-JO" sz="2400" dirty="0" smtClean="0"/>
                        <a:t>ّ</a:t>
                      </a:r>
                      <a:r>
                        <a:rPr lang="ar-SA" sz="2400" dirty="0" smtClean="0"/>
                        <a:t>لا ن</a:t>
                      </a:r>
                      <a:r>
                        <a:rPr lang="ar-JO" sz="2400" dirty="0" smtClean="0"/>
                        <a:t>َ</a:t>
                      </a:r>
                      <a:r>
                        <a:rPr lang="ar-SA" sz="2400" dirty="0" smtClean="0"/>
                        <a:t>و</a:t>
                      </a:r>
                      <a:r>
                        <a:rPr lang="ar-JO" sz="2400" dirty="0" smtClean="0"/>
                        <a:t>ْ</a:t>
                      </a:r>
                      <a:r>
                        <a:rPr lang="ar-SA" sz="2400" dirty="0" smtClean="0"/>
                        <a:t>م }</a:t>
                      </a:r>
                      <a:endParaRPr lang="ar-SA" sz="2400" dirty="0"/>
                    </a:p>
                  </a:txBody>
                  <a:tcPr/>
                </a:tc>
                <a:tc>
                  <a:txBody>
                    <a:bodyPr/>
                    <a:lstStyle/>
                    <a:p>
                      <a:pPr rtl="1"/>
                      <a:r>
                        <a:rPr lang="ar-SA" sz="2400" dirty="0" smtClean="0"/>
                        <a:t>س</a:t>
                      </a:r>
                      <a:r>
                        <a:rPr lang="ar-JO" sz="2400" dirty="0" smtClean="0"/>
                        <a:t>ِ</a:t>
                      </a:r>
                      <a:r>
                        <a:rPr lang="ar-SA" sz="2400" dirty="0" smtClean="0"/>
                        <a:t>ن</a:t>
                      </a:r>
                      <a:r>
                        <a:rPr lang="ar-JO" sz="2400" dirty="0" smtClean="0"/>
                        <a:t>َ</a:t>
                      </a:r>
                      <a:r>
                        <a:rPr lang="ar-SA" sz="2400" dirty="0" smtClean="0"/>
                        <a:t>ت</a:t>
                      </a:r>
                      <a:r>
                        <a:rPr lang="ar-JO" sz="2400" dirty="0" smtClean="0"/>
                        <a:t>ُ</a:t>
                      </a:r>
                      <a:r>
                        <a:rPr lang="ar-SA" sz="2400" dirty="0" smtClean="0">
                          <a:solidFill>
                            <a:srgbClr val="FF0000"/>
                          </a:solidFill>
                        </a:rPr>
                        <a:t>و</a:t>
                      </a:r>
                      <a:r>
                        <a:rPr lang="ar-SA" sz="2400" dirty="0" smtClean="0"/>
                        <a:t>ّلان</a:t>
                      </a:r>
                      <a:r>
                        <a:rPr lang="ar-JO" sz="2400" dirty="0" smtClean="0"/>
                        <a:t>َ</a:t>
                      </a:r>
                      <a:r>
                        <a:rPr lang="ar-SA" sz="2400" dirty="0" smtClean="0"/>
                        <a:t>و</a:t>
                      </a:r>
                      <a:r>
                        <a:rPr lang="ar-JO" sz="2400" dirty="0" smtClean="0"/>
                        <a:t>ْ</a:t>
                      </a:r>
                      <a:r>
                        <a:rPr lang="ar-SA" sz="2400" dirty="0" smtClean="0"/>
                        <a:t>م</a:t>
                      </a:r>
                      <a:endParaRPr lang="ar-SA" sz="2400" dirty="0"/>
                    </a:p>
                  </a:txBody>
                  <a:tcPr/>
                </a:tc>
              </a:tr>
            </a:tbl>
          </a:graphicData>
        </a:graphic>
      </p:graphicFrame>
      <p:sp>
        <p:nvSpPr>
          <p:cNvPr id="5" name="مربع نص 4">
            <a:hlinkClick r:id="rId3"/>
          </p:cNvPr>
          <p:cNvSpPr txBox="1"/>
          <p:nvPr/>
        </p:nvSpPr>
        <p:spPr>
          <a:xfrm>
            <a:off x="9271783" y="3302086"/>
            <a:ext cx="1144865" cy="138499"/>
          </a:xfrm>
          <a:prstGeom prst="rect">
            <a:avLst/>
          </a:prstGeom>
          <a:noFill/>
        </p:spPr>
        <p:txBody>
          <a:bodyPr wrap="none" rtlCol="1">
            <a:spAutoFit/>
          </a:bodyPr>
          <a:ls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r>
              <a:rPr lang="ar-SA" sz="300" dirty="0" smtClean="0">
                <a:hlinkClick r:id="rId3"/>
              </a:rPr>
              <a:t>امتحانات التربية الإسلامية والتلاوة للصف السابع  الفصل الأول</a:t>
            </a:r>
            <a:endParaRPr lang="ar-SA" sz="300" dirty="0"/>
          </a:p>
        </p:txBody>
      </p:sp>
    </p:spTree>
    <p:extLst>
      <p:ext uri="{BB962C8B-B14F-4D97-AF65-F5344CB8AC3E}">
        <p14:creationId xmlns:p14="http://schemas.microsoft.com/office/powerpoint/2010/main" xmlns="" val="121465104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1000"/>
                                        <p:tgtEl>
                                          <p:spTgt spid="3">
                                            <p:txEl>
                                              <p:pRg st="2" end="2"/>
                                            </p:txEl>
                                          </p:spTgt>
                                        </p:tgtEl>
                                      </p:cBhvr>
                                    </p:animEffect>
                                    <p:anim calcmode="lin" valueType="num">
                                      <p:cBhvr>
                                        <p:cTn id="2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1000"/>
                                        <p:tgtEl>
                                          <p:spTgt spid="3">
                                            <p:txEl>
                                              <p:pRg st="3" end="3"/>
                                            </p:txEl>
                                          </p:spTgt>
                                        </p:tgtEl>
                                      </p:cBhvr>
                                    </p:animEffect>
                                    <p:anim calcmode="lin" valueType="num">
                                      <p:cBhvr>
                                        <p:cTn id="2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fade">
                                      <p:cBhvr>
                                        <p:cTn id="34" dur="1000"/>
                                        <p:tgtEl>
                                          <p:spTgt spid="3">
                                            <p:txEl>
                                              <p:pRg st="4" end="4"/>
                                            </p:txEl>
                                          </p:spTgt>
                                        </p:tgtEl>
                                      </p:cBhvr>
                                    </p:animEffect>
                                    <p:anim calcmode="lin" valueType="num">
                                      <p:cBhvr>
                                        <p:cTn id="3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Effect transition="in" filter="fade">
                                      <p:cBhvr>
                                        <p:cTn id="41" dur="1000"/>
                                        <p:tgtEl>
                                          <p:spTgt spid="3">
                                            <p:txEl>
                                              <p:pRg st="5" end="5"/>
                                            </p:txEl>
                                          </p:spTgt>
                                        </p:tgtEl>
                                      </p:cBhvr>
                                    </p:animEffect>
                                    <p:anim calcmode="lin" valueType="num">
                                      <p:cBhvr>
                                        <p:cTn id="4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nodeType="clickEffect">
                                  <p:stCondLst>
                                    <p:cond delay="0"/>
                                  </p:stCondLst>
                                  <p:childTnLst>
                                    <p:set>
                                      <p:cBhvr>
                                        <p:cTn id="47" dur="1" fill="hold">
                                          <p:stCondLst>
                                            <p:cond delay="0"/>
                                          </p:stCondLst>
                                        </p:cTn>
                                        <p:tgtEl>
                                          <p:spTgt spid="4"/>
                                        </p:tgtEl>
                                        <p:attrNameLst>
                                          <p:attrName>style.visibility</p:attrName>
                                        </p:attrNameLst>
                                      </p:cBhvr>
                                      <p:to>
                                        <p:strVal val="visible"/>
                                      </p:to>
                                    </p:set>
                                    <p:animEffect transition="in" filter="fade">
                                      <p:cBhvr>
                                        <p:cTn id="48" dur="1000"/>
                                        <p:tgtEl>
                                          <p:spTgt spid="4"/>
                                        </p:tgtEl>
                                      </p:cBhvr>
                                    </p:animEffect>
                                    <p:anim calcmode="lin" valueType="num">
                                      <p:cBhvr>
                                        <p:cTn id="49" dur="1000" fill="hold"/>
                                        <p:tgtEl>
                                          <p:spTgt spid="4"/>
                                        </p:tgtEl>
                                        <p:attrNameLst>
                                          <p:attrName>ppt_x</p:attrName>
                                        </p:attrNameLst>
                                      </p:cBhvr>
                                      <p:tavLst>
                                        <p:tav tm="0">
                                          <p:val>
                                            <p:strVal val="#ppt_x"/>
                                          </p:val>
                                        </p:tav>
                                        <p:tav tm="100000">
                                          <p:val>
                                            <p:strVal val="#ppt_x"/>
                                          </p:val>
                                        </p:tav>
                                      </p:tavLst>
                                    </p:anim>
                                    <p:anim calcmode="lin" valueType="num">
                                      <p:cBhvr>
                                        <p:cTn id="50"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373</TotalTime>
  <Words>729</Words>
  <PresentationFormat>مخصص</PresentationFormat>
  <Paragraphs>81</Paragraphs>
  <Slides>10</Slides>
  <Notes>0</Notes>
  <HiddenSlides>0</HiddenSlides>
  <MMClips>0</MMClips>
  <ScaleCrop>false</ScaleCrop>
  <HeadingPairs>
    <vt:vector size="4" baseType="variant">
      <vt:variant>
        <vt:lpstr>سمة</vt:lpstr>
      </vt:variant>
      <vt:variant>
        <vt:i4>1</vt:i4>
      </vt:variant>
      <vt:variant>
        <vt:lpstr>عناوين الشرائح</vt:lpstr>
      </vt:variant>
      <vt:variant>
        <vt:i4>10</vt:i4>
      </vt:variant>
    </vt:vector>
  </HeadingPairs>
  <TitlesOfParts>
    <vt:vector size="11" baseType="lpstr">
      <vt:lpstr>Office Theme</vt:lpstr>
      <vt:lpstr>الشريحة 1</vt:lpstr>
      <vt:lpstr>الشريحة 2</vt:lpstr>
      <vt:lpstr>الشريحة 3</vt:lpstr>
      <vt:lpstr>الشريحة 4</vt:lpstr>
      <vt:lpstr>الشريحة 5</vt:lpstr>
      <vt:lpstr>الشريحة 6</vt:lpstr>
      <vt:lpstr>سورة المرسلات </vt:lpstr>
      <vt:lpstr>الشريحة 8</vt:lpstr>
      <vt:lpstr>الشريحة 9</vt:lpstr>
      <vt:lpstr>الشريحة 10</vt:lpstr>
    </vt:vector>
  </TitlesOfParts>
  <Manager>داود ابو مويس</Manager>
  <Company>الملتقى التربوي</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بوربوينت درس الادغام بغنة تلاوة وتجويد للصف الخامس والسادس الاساسي</dc:title>
  <dc:subject>تربية اسلامية - تلاوة وتجويد - عرض بوربوينت - بوربوينت درس الادغام بغنة تلاوة وتجويد للصف الخامس والسادس الاساسي</dc:subject>
  <dc:creator>الملتقى التربوي</dc:creator>
  <cp:keywords>التربية الاسلامية; التلاوة والتجويد; الفصل الأول; الملتقى التربوي</cp:keywords>
  <dc:description>عرض بوربوينت تربية اسلامية ، تلاوة وتجويد الفصل الأول - تربية اسلامية - تلاوة وتجويد - عرض بوربوينت - بوربوينت درس الادغام بغنة تلاوة وتجويد للصف الخامس والسادس الاساسي</dc:description>
  <cp:lastModifiedBy>الملتقى التربوي</cp:lastModifiedBy>
  <cp:revision>1</cp:revision>
  <dcterms:created xsi:type="dcterms:W3CDTF">2020-12-30T08:44:21Z</dcterms:created>
  <dcterms:modified xsi:type="dcterms:W3CDTF">2020-12-31T02:12:41Z</dcterms:modified>
  <cp:category>الفصل الدراسي الأول; الفترة الاولى; التربية الاسلامية; تلاوة وتجويد</cp:category>
</cp:coreProperties>
</file>