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94B2-99EA-4250-8DA2-E0BF26F21074}" type="datetimeFigureOut">
              <a:rPr lang="ar-SA" smtClean="0"/>
              <a:pPr/>
              <a:t>13/05/1442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6179-6998-4C29-803C-5D295ABC335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94B2-99EA-4250-8DA2-E0BF26F21074}" type="datetimeFigureOut">
              <a:rPr lang="ar-SA" smtClean="0"/>
              <a:pPr/>
              <a:t>13/05/1442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6179-6998-4C29-803C-5D295ABC335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94B2-99EA-4250-8DA2-E0BF26F21074}" type="datetimeFigureOut">
              <a:rPr lang="ar-SA" smtClean="0"/>
              <a:pPr/>
              <a:t>13/05/1442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6179-6998-4C29-803C-5D295ABC335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8C6029-6FD2-4ABD-83FA-B4252DC321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94B2-99EA-4250-8DA2-E0BF26F21074}" type="datetimeFigureOut">
              <a:rPr lang="ar-SA" smtClean="0"/>
              <a:pPr/>
              <a:t>13/05/1442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6179-6998-4C29-803C-5D295ABC335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94B2-99EA-4250-8DA2-E0BF26F21074}" type="datetimeFigureOut">
              <a:rPr lang="ar-SA" smtClean="0"/>
              <a:pPr/>
              <a:t>13/05/1442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6179-6998-4C29-803C-5D295ABC335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94B2-99EA-4250-8DA2-E0BF26F21074}" type="datetimeFigureOut">
              <a:rPr lang="ar-SA" smtClean="0"/>
              <a:pPr/>
              <a:t>13/05/1442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6179-6998-4C29-803C-5D295ABC335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94B2-99EA-4250-8DA2-E0BF26F21074}" type="datetimeFigureOut">
              <a:rPr lang="ar-SA" smtClean="0"/>
              <a:pPr/>
              <a:t>13/05/1442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6179-6998-4C29-803C-5D295ABC335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94B2-99EA-4250-8DA2-E0BF26F21074}" type="datetimeFigureOut">
              <a:rPr lang="ar-SA" smtClean="0"/>
              <a:pPr/>
              <a:t>13/05/1442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6179-6998-4C29-803C-5D295ABC335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94B2-99EA-4250-8DA2-E0BF26F21074}" type="datetimeFigureOut">
              <a:rPr lang="ar-SA" smtClean="0"/>
              <a:pPr/>
              <a:t>13/05/1442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6179-6998-4C29-803C-5D295ABC335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94B2-99EA-4250-8DA2-E0BF26F21074}" type="datetimeFigureOut">
              <a:rPr lang="ar-SA" smtClean="0"/>
              <a:pPr/>
              <a:t>13/05/1442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6179-6998-4C29-803C-5D295ABC335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94B2-99EA-4250-8DA2-E0BF26F21074}" type="datetimeFigureOut">
              <a:rPr lang="ar-SA" smtClean="0"/>
              <a:pPr/>
              <a:t>13/05/1442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6179-6998-4C29-803C-5D295ABC335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E94B2-99EA-4250-8DA2-E0BF26F21074}" type="datetimeFigureOut">
              <a:rPr lang="ar-SA" smtClean="0"/>
              <a:pPr/>
              <a:t>13/05/1442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A6179-6998-4C29-803C-5D295ABC335F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video" Target="file:///F:\&#1575;&#1604;&#1583;&#1585;&#1608;&#1587;%20&#1575;&#1604;&#1605;&#1581;&#1608;&#1587;&#1576;&#1577;\19%20&#1594;&#1586;&#1608;&#1577;%20&#1575;&#1604;&#1591;&#1575;&#1574;&#1601;.wmv" TargetMode="External"/><Relationship Id="rId1" Type="http://schemas.openxmlformats.org/officeDocument/2006/relationships/video" Target="file:///F:\&#1575;&#1604;&#1583;&#1585;&#1608;&#1587;%20&#1575;&#1604;&#1605;&#1581;&#1608;&#1587;&#1576;&#1577;\18%20&#1581;&#1589;&#1575;&#1585;%20&#1575;&#1604;&#1591;&#1575;&#1574;&#1601;.wmv" TargetMode="Externa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video" Target="file:///F:\&#1575;&#1604;&#1583;&#1585;&#1608;&#1587;%20&#1575;&#1604;&#1605;&#1581;&#1608;&#1587;&#1576;&#1577;\20%20&#1578;&#1608;&#1586;&#1610;&#1593;%20&#1575;&#1604;&#1594;&#1606;&#1575;&#1574;&#1605;.wmv" TargetMode="External"/><Relationship Id="rId6" Type="http://schemas.openxmlformats.org/officeDocument/2006/relationships/image" Target="../media/image7.jpeg"/><Relationship Id="rId5" Type="http://schemas.openxmlformats.org/officeDocument/2006/relationships/hyperlink" Target="https://www.wepal.net/library/?app=content.list&amp;level=10&amp;semester=1&amp;subject=9&amp;type=2&amp;submit=submit" TargetMode="Externa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10&amp;semester=1&amp;subject=9&amp;type=2&amp;submit=submit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2.xml"/><Relationship Id="rId1" Type="http://schemas.openxmlformats.org/officeDocument/2006/relationships/video" Target="file:///F:\&#1575;&#1604;&#1583;&#1585;&#1608;&#1587;%20&#1575;&#1604;&#1605;&#1581;&#1608;&#1587;&#1576;&#1577;\10-%20&#1594;&#1586;&#1608;&#1577;%20&#1581;&#1606;&#1610;&#1606;%20&#1605;&#1582;&#1578;&#1589;&#1585;&#1577;.wmv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76825" y="692150"/>
            <a:ext cx="1363663" cy="360363"/>
          </a:xfrm>
          <a:solidFill>
            <a:srgbClr val="008000"/>
          </a:solidFill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>
            <a:normAutofit fontScale="90000"/>
            <a:flatTx/>
          </a:bodyPr>
          <a:lstStyle/>
          <a:p>
            <a:pPr eaLnBrk="1" hangingPunct="1"/>
            <a:r>
              <a:rPr lang="ar-SA" sz="2000" smtClean="0">
                <a:solidFill>
                  <a:schemeClr val="bg1"/>
                </a:solidFill>
                <a:cs typeface="PT Bold Heading" pitchFamily="2" charset="-78"/>
              </a:rPr>
              <a:t>مكان الغزوة</a:t>
            </a:r>
            <a:endParaRPr lang="en-US" sz="2000" smtClean="0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2060575"/>
            <a:ext cx="6400800" cy="1752600"/>
          </a:xfrm>
        </p:spPr>
        <p:txBody>
          <a:bodyPr/>
          <a:lstStyle/>
          <a:p>
            <a:pPr algn="r" eaLnBrk="1" hangingPunct="1"/>
            <a:r>
              <a:rPr lang="ar-SA" smtClean="0"/>
              <a:t> </a:t>
            </a:r>
            <a:endParaRPr lang="en-US" smtClean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7092950" y="620713"/>
            <a:ext cx="1363663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000">
              <a:solidFill>
                <a:schemeClr val="tx2"/>
              </a:solidFill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6948488" y="692150"/>
            <a:ext cx="1363662" cy="360363"/>
          </a:xfrm>
          <a:prstGeom prst="rect">
            <a:avLst/>
          </a:prstGeom>
          <a:solidFill>
            <a:srgbClr val="8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8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 sz="2000">
                <a:solidFill>
                  <a:schemeClr val="bg1"/>
                </a:solidFill>
                <a:cs typeface="PT Bold Heading" pitchFamily="2" charset="-78"/>
              </a:rPr>
              <a:t>اسم الغزوة</a:t>
            </a:r>
            <a:endParaRPr lang="en-US" sz="2000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03575" y="692150"/>
            <a:ext cx="1363663" cy="360363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>
                <a:solidFill>
                  <a:schemeClr val="bg1"/>
                </a:solidFill>
                <a:cs typeface="PT Bold Heading" pitchFamily="2" charset="-78"/>
              </a:rPr>
              <a:t>سبب الغزوة</a:t>
            </a:r>
            <a:endParaRPr lang="en-US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1403350" y="692150"/>
            <a:ext cx="1363663" cy="360363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 sz="1400">
                <a:solidFill>
                  <a:schemeClr val="bg1"/>
                </a:solidFill>
                <a:cs typeface="PT Bold Heading" pitchFamily="2" charset="-78"/>
              </a:rPr>
              <a:t>الاستعداد للغزوة</a:t>
            </a:r>
            <a:endParaRPr lang="en-US" sz="1400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6948488" y="4868863"/>
            <a:ext cx="1363662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 sz="1600">
                <a:solidFill>
                  <a:schemeClr val="bg1"/>
                </a:solidFill>
                <a:cs typeface="PT Bold Heading" pitchFamily="2" charset="-78"/>
              </a:rPr>
              <a:t>تاريخ الغزوة</a:t>
            </a:r>
            <a:endParaRPr lang="en-US" sz="1600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5076825" y="4868863"/>
            <a:ext cx="1363663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 sz="1600">
                <a:solidFill>
                  <a:schemeClr val="bg1"/>
                </a:solidFill>
                <a:cs typeface="PT Bold Heading" pitchFamily="2" charset="-78"/>
              </a:rPr>
              <a:t>أحداث الغزوة</a:t>
            </a:r>
            <a:endParaRPr lang="en-US" sz="1600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3203575" y="4868863"/>
            <a:ext cx="1363663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 sz="1600">
                <a:solidFill>
                  <a:schemeClr val="bg1"/>
                </a:solidFill>
                <a:cs typeface="PT Bold Heading" pitchFamily="2" charset="-78"/>
              </a:rPr>
              <a:t>نتائج الغزوة</a:t>
            </a:r>
            <a:endParaRPr lang="en-US" sz="1600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1331913" y="4868863"/>
            <a:ext cx="1363662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 sz="1600">
                <a:solidFill>
                  <a:schemeClr val="bg1"/>
                </a:solidFill>
                <a:cs typeface="PT Bold Heading" pitchFamily="2" charset="-78"/>
              </a:rPr>
              <a:t>الدروس والعبر</a:t>
            </a:r>
            <a:endParaRPr lang="en-US" sz="1600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1476375" y="1916113"/>
            <a:ext cx="6480175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11700">
                <a:solidFill>
                  <a:srgbClr val="800000"/>
                </a:solidFill>
                <a:cs typeface="PT Bold Heading" pitchFamily="2" charset="-78"/>
              </a:rPr>
              <a:t>غزوة حنين</a:t>
            </a:r>
            <a:endParaRPr lang="en-US" sz="11700">
              <a:solidFill>
                <a:srgbClr val="800000"/>
              </a:solidFill>
              <a:cs typeface="PT Bold Heading" pitchFamily="2" charset="-78"/>
            </a:endParaRPr>
          </a:p>
        </p:txBody>
      </p:sp>
      <p:pic>
        <p:nvPicPr>
          <p:cNvPr id="2061" name="Picture 13" descr="gt78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8000"/>
            <a:grayscl/>
          </a:blip>
          <a:srcRect/>
          <a:stretch>
            <a:fillRect/>
          </a:stretch>
        </p:blipFill>
        <p:spPr bwMode="auto">
          <a:xfrm>
            <a:off x="3132138" y="1196975"/>
            <a:ext cx="3024187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ver/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922337"/>
          </a:xfrm>
          <a:effectLst>
            <a:outerShdw dist="35921" dir="2700000" algn="ctr" rotWithShape="0">
              <a:srgbClr val="FFFF66"/>
            </a:outerShdw>
          </a:effectLst>
        </p:spPr>
        <p:txBody>
          <a:bodyPr/>
          <a:lstStyle/>
          <a:p>
            <a:pPr eaLnBrk="1" hangingPunct="1"/>
            <a:r>
              <a:rPr lang="ar-SA" sz="4000" smtClean="0">
                <a:solidFill>
                  <a:schemeClr val="tx1"/>
                </a:solidFill>
                <a:cs typeface="PT Bold Heading" pitchFamily="2" charset="-78"/>
              </a:rPr>
              <a:t>التقويم الختامي</a:t>
            </a:r>
            <a:r>
              <a:rPr lang="ar-SA" sz="4000" smtClean="0">
                <a:solidFill>
                  <a:srgbClr val="008000"/>
                </a:solidFill>
              </a:rPr>
              <a:t> </a:t>
            </a:r>
            <a:endParaRPr lang="en-US" sz="4000" smtClean="0">
              <a:solidFill>
                <a:srgbClr val="008000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908050"/>
            <a:ext cx="8229600" cy="43926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ar-SA" sz="2000" smtClean="0">
                <a:solidFill>
                  <a:srgbClr val="A50021"/>
                </a:solidFill>
                <a:cs typeface="PT Bold Heading" pitchFamily="2" charset="-78"/>
              </a:rPr>
              <a:t>أكمل الفراغ بالإجابة الصحيحة</a:t>
            </a:r>
            <a:r>
              <a:rPr lang="ar-SA" b="1" smtClean="0">
                <a:solidFill>
                  <a:srgbClr val="A50021"/>
                </a:solidFill>
                <a:cs typeface="Akhbar MT" pitchFamily="2" charset="-78"/>
              </a:rPr>
              <a:t> :-</a:t>
            </a:r>
          </a:p>
          <a:p>
            <a:pPr eaLnBrk="1" hangingPunct="1">
              <a:buFontTx/>
              <a:buNone/>
            </a:pPr>
            <a:r>
              <a:rPr lang="ar-SA" sz="2800" b="1" smtClean="0">
                <a:solidFill>
                  <a:srgbClr val="CC3300"/>
                </a:solidFill>
                <a:cs typeface="Akhbar MT" pitchFamily="2" charset="-78"/>
              </a:rPr>
              <a:t>1-</a:t>
            </a:r>
            <a:r>
              <a:rPr lang="ar-SA" sz="2800" b="1" smtClean="0">
                <a:cs typeface="Akhbar MT" pitchFamily="2" charset="-78"/>
              </a:rPr>
              <a:t> كان قائد المشركين في حنين .................... زعيم قبيلة ..........</a:t>
            </a:r>
          </a:p>
          <a:p>
            <a:pPr eaLnBrk="1" hangingPunct="1">
              <a:buFontTx/>
              <a:buNone/>
            </a:pPr>
            <a:r>
              <a:rPr lang="ar-SA" sz="2800" b="1" smtClean="0">
                <a:solidFill>
                  <a:srgbClr val="CC3300"/>
                </a:solidFill>
                <a:cs typeface="Akhbar MT" pitchFamily="2" charset="-78"/>
              </a:rPr>
              <a:t>2-</a:t>
            </a:r>
            <a:r>
              <a:rPr lang="ar-SA" sz="2800" b="1" smtClean="0">
                <a:cs typeface="Akhbar MT" pitchFamily="2" charset="-78"/>
              </a:rPr>
              <a:t> وقعت غزوة حنين غي شهر ........ من السنة ........ للهجرة</a:t>
            </a:r>
          </a:p>
          <a:p>
            <a:pPr eaLnBrk="1" hangingPunct="1">
              <a:buFontTx/>
              <a:buNone/>
            </a:pPr>
            <a:r>
              <a:rPr lang="ar-SA" sz="2800" b="1" smtClean="0">
                <a:solidFill>
                  <a:srgbClr val="CC3300"/>
                </a:solidFill>
                <a:cs typeface="Akhbar MT" pitchFamily="2" charset="-78"/>
              </a:rPr>
              <a:t>3-</a:t>
            </a:r>
            <a:r>
              <a:rPr lang="ar-SA" sz="2800" b="1" smtClean="0">
                <a:cs typeface="Akhbar MT" pitchFamily="2" charset="-78"/>
              </a:rPr>
              <a:t> من النساء اللواتي شاركن في القتال في غزوة حنين .............</a:t>
            </a:r>
          </a:p>
          <a:p>
            <a:pPr eaLnBrk="1" hangingPunct="1">
              <a:buFontTx/>
              <a:buNone/>
            </a:pPr>
            <a:r>
              <a:rPr lang="ar-SA" sz="2800" b="1" smtClean="0">
                <a:solidFill>
                  <a:srgbClr val="CC3300"/>
                </a:solidFill>
                <a:cs typeface="Akhbar MT" pitchFamily="2" charset="-78"/>
              </a:rPr>
              <a:t>4-</a:t>
            </a:r>
            <a:r>
              <a:rPr lang="ar-SA" sz="2800" b="1" smtClean="0">
                <a:cs typeface="Akhbar MT" pitchFamily="2" charset="-78"/>
              </a:rPr>
              <a:t> بلغ عدد جيش المسلمين في حنين .............</a:t>
            </a:r>
          </a:p>
          <a:p>
            <a:pPr eaLnBrk="1" hangingPunct="1">
              <a:buFontTx/>
              <a:buNone/>
            </a:pPr>
            <a:r>
              <a:rPr lang="ar-SA" sz="2800" b="1" smtClean="0">
                <a:solidFill>
                  <a:srgbClr val="CC3300"/>
                </a:solidFill>
                <a:cs typeface="Akhbar MT" pitchFamily="2" charset="-78"/>
              </a:rPr>
              <a:t>5-</a:t>
            </a:r>
            <a:r>
              <a:rPr lang="ar-SA" sz="2800" b="1" smtClean="0">
                <a:cs typeface="Akhbar MT" pitchFamily="2" charset="-78"/>
              </a:rPr>
              <a:t> فر مالك بن عوف ومن معه من رجالات قومه إلى ............</a:t>
            </a:r>
          </a:p>
          <a:p>
            <a:pPr eaLnBrk="1" hangingPunct="1">
              <a:buFontTx/>
              <a:buNone/>
            </a:pPr>
            <a:r>
              <a:rPr lang="ar-SA" sz="2800" b="1" smtClean="0">
                <a:cs typeface="Akhbar MT" pitchFamily="2" charset="-78"/>
              </a:rPr>
              <a:t>6- تم نقل الغنائم إلى منطقة ....................</a:t>
            </a:r>
          </a:p>
          <a:p>
            <a:pPr eaLnBrk="1" hangingPunct="1">
              <a:buFontTx/>
              <a:buNone/>
            </a:pPr>
            <a:r>
              <a:rPr lang="ar-SA" sz="2800" b="1" smtClean="0">
                <a:cs typeface="Akhbar MT" pitchFamily="2" charset="-78"/>
              </a:rPr>
              <a:t>7- من أهم الدروس المستفادة من غزوة حنين .........................................</a:t>
            </a:r>
            <a:endParaRPr lang="en-US" sz="2800" b="1" smtClean="0">
              <a:cs typeface="Akhbar MT" pitchFamily="2" charset="-78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4284663" y="1341438"/>
            <a:ext cx="1512887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2000">
                <a:solidFill>
                  <a:srgbClr val="006600"/>
                </a:solidFill>
                <a:cs typeface="PT Bold Heading" pitchFamily="2" charset="-78"/>
              </a:rPr>
              <a:t>مالك بن عوف</a:t>
            </a:r>
            <a:endParaRPr lang="en-US" sz="2000">
              <a:solidFill>
                <a:srgbClr val="006600"/>
              </a:solidFill>
              <a:cs typeface="PT Bold Heading" pitchFamily="2" charset="-78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1619250" y="1341438"/>
            <a:ext cx="1512888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2000">
                <a:solidFill>
                  <a:srgbClr val="006600"/>
                </a:solidFill>
                <a:cs typeface="PT Bold Heading" pitchFamily="2" charset="-78"/>
              </a:rPr>
              <a:t>هوازن</a:t>
            </a:r>
            <a:endParaRPr lang="en-US" sz="2000">
              <a:solidFill>
                <a:srgbClr val="006600"/>
              </a:solidFill>
              <a:cs typeface="PT Bold Heading" pitchFamily="2" charset="-78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4643438" y="1844675"/>
            <a:ext cx="1512887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2000">
                <a:solidFill>
                  <a:srgbClr val="006600"/>
                </a:solidFill>
                <a:cs typeface="PT Bold Heading" pitchFamily="2" charset="-78"/>
              </a:rPr>
              <a:t>شوال</a:t>
            </a:r>
            <a:endParaRPr lang="en-US" sz="2000">
              <a:solidFill>
                <a:srgbClr val="006600"/>
              </a:solidFill>
              <a:cs typeface="PT Bold Heading" pitchFamily="2" charset="-78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2914650" y="1916113"/>
            <a:ext cx="1512888" cy="5032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2000">
                <a:solidFill>
                  <a:srgbClr val="006600"/>
                </a:solidFill>
                <a:cs typeface="PT Bold Heading" pitchFamily="2" charset="-78"/>
              </a:rPr>
              <a:t>الثامنة</a:t>
            </a:r>
            <a:endParaRPr lang="en-US" sz="2000">
              <a:solidFill>
                <a:srgbClr val="006600"/>
              </a:solidFill>
              <a:cs typeface="PT Bold Heading" pitchFamily="2" charset="-78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2411413" y="2349500"/>
            <a:ext cx="1512887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2400">
                <a:solidFill>
                  <a:srgbClr val="006600"/>
                </a:solidFill>
                <a:cs typeface="PT Bold Heading" pitchFamily="2" charset="-78"/>
              </a:rPr>
              <a:t>أم سليم</a:t>
            </a:r>
            <a:endParaRPr lang="en-US" sz="2400">
              <a:solidFill>
                <a:srgbClr val="006600"/>
              </a:solidFill>
              <a:cs typeface="PT Bold Heading" pitchFamily="2" charset="-78"/>
            </a:endParaRP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2339975" y="3429000"/>
            <a:ext cx="18716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2400">
                <a:solidFill>
                  <a:srgbClr val="006600"/>
                </a:solidFill>
                <a:cs typeface="PT Bold Heading" pitchFamily="2" charset="-78"/>
              </a:rPr>
              <a:t>الطائف</a:t>
            </a:r>
            <a:endParaRPr lang="en-US" sz="2400">
              <a:solidFill>
                <a:srgbClr val="006600"/>
              </a:solidFill>
              <a:cs typeface="PT Bold Heading" pitchFamily="2" charset="-78"/>
            </a:endParaRP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3779838" y="2924175"/>
            <a:ext cx="18716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2400">
                <a:solidFill>
                  <a:srgbClr val="006600"/>
                </a:solidFill>
                <a:cs typeface="PT Bold Heading" pitchFamily="2" charset="-78"/>
              </a:rPr>
              <a:t>12 ألف مقاتل</a:t>
            </a:r>
            <a:endParaRPr lang="en-US" sz="2400">
              <a:solidFill>
                <a:srgbClr val="006600"/>
              </a:solidFill>
              <a:cs typeface="PT Bold Heading" pitchFamily="2" charset="-78"/>
            </a:endParaRP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4211638" y="3860800"/>
            <a:ext cx="18716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2400">
                <a:solidFill>
                  <a:srgbClr val="006600"/>
                </a:solidFill>
                <a:cs typeface="PT Bold Heading" pitchFamily="2" charset="-78"/>
              </a:rPr>
              <a:t>الجعرانة</a:t>
            </a:r>
            <a:endParaRPr lang="en-US" sz="2400">
              <a:solidFill>
                <a:srgbClr val="006600"/>
              </a:solidFill>
              <a:cs typeface="PT Bold Heading" pitchFamily="2" charset="-78"/>
            </a:endParaRP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107950" y="4437063"/>
            <a:ext cx="504031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2000">
                <a:solidFill>
                  <a:srgbClr val="006600"/>
                </a:solidFill>
                <a:cs typeface="PT Bold Heading" pitchFamily="2" charset="-78"/>
              </a:rPr>
              <a:t>النصر من عند الله وليس بكثرة العدد والعدة</a:t>
            </a:r>
            <a:endParaRPr lang="en-US" sz="2000">
              <a:solidFill>
                <a:srgbClr val="006600"/>
              </a:solidFill>
              <a:cs typeface="PT Bold Heading" pitchFamily="2" charset="-78"/>
            </a:endParaRPr>
          </a:p>
        </p:txBody>
      </p:sp>
    </p:spTree>
  </p:cSld>
  <p:clrMapOvr>
    <a:masterClrMapping/>
  </p:clrMapOvr>
  <p:transition spd="med">
    <p:push dir="r"/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7" grpId="0"/>
      <p:bldP spid="13318" grpId="0"/>
      <p:bldP spid="13319" grpId="0"/>
      <p:bldP spid="13320" grpId="0"/>
      <p:bldP spid="13321" grpId="0"/>
      <p:bldP spid="13322" grpId="0"/>
      <p:bldP spid="13323" grpId="0"/>
      <p:bldP spid="133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143000"/>
          </a:xfrm>
          <a:effectLst>
            <a:outerShdw dist="35921" dir="2700000" algn="ctr" rotWithShape="0">
              <a:srgbClr val="FFFF66"/>
            </a:outerShdw>
          </a:effectLst>
        </p:spPr>
        <p:txBody>
          <a:bodyPr/>
          <a:lstStyle/>
          <a:p>
            <a:pPr eaLnBrk="1" hangingPunct="1"/>
            <a:r>
              <a:rPr lang="ar-SA" smtClean="0">
                <a:solidFill>
                  <a:srgbClr val="990000"/>
                </a:solidFill>
                <a:cs typeface="PT Bold Heading" pitchFamily="2" charset="-78"/>
              </a:rPr>
              <a:t>غزوة الطائف </a:t>
            </a:r>
            <a:r>
              <a:rPr lang="ar-SA" smtClean="0">
                <a:solidFill>
                  <a:srgbClr val="006600"/>
                </a:solidFill>
                <a:cs typeface="Mudir MT" pitchFamily="2" charset="-78"/>
              </a:rPr>
              <a:t>( أحداث الغزوة )</a:t>
            </a:r>
            <a:r>
              <a:rPr lang="ar-SA" smtClean="0">
                <a:solidFill>
                  <a:srgbClr val="990000"/>
                </a:solidFill>
                <a:cs typeface="PT Bold Heading" pitchFamily="2" charset="-78"/>
              </a:rPr>
              <a:t> </a:t>
            </a:r>
            <a:endParaRPr lang="en-US" smtClean="0">
              <a:solidFill>
                <a:srgbClr val="990000"/>
              </a:solidFill>
              <a:cs typeface="PT Bold Heading" pitchFamily="2" charset="-78"/>
            </a:endParaRPr>
          </a:p>
        </p:txBody>
      </p:sp>
      <p:pic>
        <p:nvPicPr>
          <p:cNvPr id="18436" name="18 حصار الطائف.wmv">
            <a:hlinkClick r:id="" action="ppaction://media"/>
          </p:cNvPr>
          <p:cNvPicPr>
            <a:picLocks noGrp="1" noRot="1" noChangeAspect="1" noChangeArrowheads="1"/>
          </p:cNvPicPr>
          <p:nvPr>
            <p:ph sz="half" idx="1"/>
            <a:videoFile r:link="rId1"/>
          </p:nvPr>
        </p:nvPicPr>
        <p:blipFill>
          <a:blip r:embed="rId5"/>
          <a:srcRect/>
          <a:stretch>
            <a:fillRect/>
          </a:stretch>
        </p:blipFill>
        <p:spPr>
          <a:xfrm>
            <a:off x="611188" y="1700213"/>
            <a:ext cx="3336925" cy="2808287"/>
          </a:xfrm>
        </p:spPr>
      </p:pic>
      <p:sp>
        <p:nvSpPr>
          <p:cNvPr id="12292" name="Rectangle 6"/>
          <p:cNvSpPr>
            <a:spLocks noChangeArrowheads="1"/>
          </p:cNvSpPr>
          <p:nvPr/>
        </p:nvSpPr>
        <p:spPr bwMode="auto">
          <a:xfrm>
            <a:off x="611188" y="4581525"/>
            <a:ext cx="3313112" cy="360363"/>
          </a:xfrm>
          <a:prstGeom prst="rect">
            <a:avLst/>
          </a:prstGeom>
          <a:solidFill>
            <a:srgbClr val="FFFF99">
              <a:alpha val="23921"/>
            </a:srgb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>
                <a:solidFill>
                  <a:srgbClr val="006600"/>
                </a:solidFill>
                <a:cs typeface="PT Bold Heading" pitchFamily="2" charset="-78"/>
              </a:rPr>
              <a:t>غزوة الطائف مختصرة</a:t>
            </a:r>
            <a:endParaRPr lang="en-US">
              <a:solidFill>
                <a:srgbClr val="006600"/>
              </a:solidFill>
              <a:cs typeface="PT Bold Heading" pitchFamily="2" charset="-78"/>
            </a:endParaRPr>
          </a:p>
        </p:txBody>
      </p:sp>
      <p:pic>
        <p:nvPicPr>
          <p:cNvPr id="18439" name="19 غزوة الطائف.wmv">
            <a:hlinkClick r:id="" action="ppaction://media"/>
          </p:cNvPr>
          <p:cNvPicPr>
            <a:picLocks noGrp="1" noRot="1" noChangeAspect="1" noChangeArrowheads="1"/>
          </p:cNvPicPr>
          <p:nvPr>
            <p:ph sz="half" idx="2"/>
            <a:videoFile r:link="rId2"/>
          </p:nvPr>
        </p:nvPicPr>
        <p:blipFill>
          <a:blip r:embed="rId6"/>
          <a:srcRect/>
          <a:stretch>
            <a:fillRect/>
          </a:stretch>
        </p:blipFill>
        <p:spPr>
          <a:xfrm>
            <a:off x="4211638" y="1700213"/>
            <a:ext cx="4614862" cy="3313112"/>
          </a:xfrm>
        </p:spPr>
      </p:pic>
    </p:spTree>
  </p:cSld>
  <p:clrMapOvr>
    <a:masterClrMapping/>
  </p:clrMapOvr>
  <p:transition spd="med">
    <p:cover dir="d"/>
    <p:sndAc>
      <p:stSnd>
        <p:snd r:embed="rId4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4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843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3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843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84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843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39"/>
                  </p:tgtEl>
                </p:cond>
              </p:nextCondLst>
            </p:seq>
            <p:vide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8439"/>
                </p:tgtEl>
              </p:cMediaNode>
            </p:vide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  <a:effectLst>
            <a:outerShdw dist="35921" dir="2700000" algn="ctr" rotWithShape="0">
              <a:srgbClr val="FFFF99"/>
            </a:outerShdw>
          </a:effectLst>
        </p:spPr>
        <p:txBody>
          <a:bodyPr/>
          <a:lstStyle/>
          <a:p>
            <a:pPr eaLnBrk="1" hangingPunct="1"/>
            <a:r>
              <a:rPr lang="ar-SA" sz="4000" smtClean="0">
                <a:solidFill>
                  <a:srgbClr val="800000"/>
                </a:solidFill>
                <a:cs typeface="PT Bold Heading" pitchFamily="2" charset="-78"/>
              </a:rPr>
              <a:t>نتائج غزوة الطائف</a:t>
            </a:r>
            <a:endParaRPr lang="en-US" sz="4000" smtClean="0">
              <a:solidFill>
                <a:srgbClr val="800000"/>
              </a:solidFill>
              <a:cs typeface="PT Bold Heading" pitchFamily="2" charset="-78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29600" cy="20161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ar-SA" b="1" smtClean="0">
                <a:solidFill>
                  <a:srgbClr val="000066"/>
                </a:solidFill>
                <a:cs typeface="Akhbar MT" pitchFamily="2" charset="-78"/>
              </a:rPr>
              <a:t>1- رفع الحصار عن الطائف الارتحال عنها دون فتحها</a:t>
            </a:r>
          </a:p>
          <a:p>
            <a:pPr eaLnBrk="1" hangingPunct="1">
              <a:buFontTx/>
              <a:buNone/>
            </a:pPr>
            <a:r>
              <a:rPr lang="ar-SA" b="1" smtClean="0">
                <a:solidFill>
                  <a:srgbClr val="000066"/>
                </a:solidFill>
                <a:cs typeface="Akhbar MT" pitchFamily="2" charset="-78"/>
              </a:rPr>
              <a:t>2- استجابة الله لدعوة نبيه حيث جاءت وفود ثقيف إلى رسول الله (</a:t>
            </a:r>
            <a:r>
              <a:rPr lang="en-US" b="1" smtClean="0">
                <a:solidFill>
                  <a:srgbClr val="000066"/>
                </a:solidFill>
                <a:cs typeface="Akhbar MT" pitchFamily="2" charset="-78"/>
                <a:sym typeface="AGA Arabesque" pitchFamily="2" charset="2"/>
              </a:rPr>
              <a:t></a:t>
            </a:r>
            <a:r>
              <a:rPr lang="ar-SA" b="1" smtClean="0">
                <a:solidFill>
                  <a:srgbClr val="000066"/>
                </a:solidFill>
                <a:cs typeface="Akhbar MT" pitchFamily="2" charset="-78"/>
                <a:sym typeface="AGA Arabesque" pitchFamily="2" charset="2"/>
              </a:rPr>
              <a:t>) </a:t>
            </a:r>
            <a:r>
              <a:rPr lang="ar-SA" b="1" smtClean="0">
                <a:solidFill>
                  <a:srgbClr val="000066"/>
                </a:solidFill>
                <a:cs typeface="Akhbar MT" pitchFamily="2" charset="-78"/>
              </a:rPr>
              <a:t>تعلن إسلامها.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684213" y="314166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FFFF99"/>
            </a:outerShdw>
          </a:effectLst>
        </p:spPr>
        <p:txBody>
          <a:bodyPr anchor="ctr"/>
          <a:lstStyle/>
          <a:p>
            <a:pPr algn="ctr"/>
            <a:r>
              <a:rPr lang="ar-SA" sz="4000">
                <a:solidFill>
                  <a:srgbClr val="800000"/>
                </a:solidFill>
                <a:cs typeface="PT Bold Heading" pitchFamily="2" charset="-78"/>
              </a:rPr>
              <a:t>الدروس المستفادة من غزوة الطائف</a:t>
            </a:r>
            <a:endParaRPr lang="en-US" sz="4000">
              <a:solidFill>
                <a:srgbClr val="800000"/>
              </a:solidFill>
              <a:cs typeface="PT Bold Heading" pitchFamily="2" charset="-78"/>
            </a:endParaRP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323850" y="4149725"/>
            <a:ext cx="8516938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ar-SA" sz="3200" b="1">
                <a:solidFill>
                  <a:srgbClr val="003300"/>
                </a:solidFill>
                <a:cs typeface="Akhbar MT" pitchFamily="2" charset="-78"/>
              </a:rPr>
              <a:t>الإحسان إلى الآخرين ، ومعاملتهم على أساس من الرحمة يقربهم من الإسلام.</a:t>
            </a:r>
          </a:p>
          <a:p>
            <a:pPr marL="342900" indent="-342900">
              <a:spcBef>
                <a:spcPct val="20000"/>
              </a:spcBef>
            </a:pPr>
            <a:r>
              <a:rPr lang="ar-SA" sz="3200" b="1">
                <a:solidFill>
                  <a:srgbClr val="003300"/>
                </a:solidFill>
                <a:cs typeface="Akhbar MT" pitchFamily="2" charset="-78"/>
              </a:rPr>
              <a:t>الإسلام جاء لهادية المشركين وليس التنكيل بهم</a:t>
            </a:r>
          </a:p>
        </p:txBody>
      </p:sp>
    </p:spTree>
  </p:cSld>
  <p:clrMapOvr>
    <a:masterClrMapping/>
  </p:clrMapOvr>
  <p:transition spd="med">
    <p:cover dir="ld"/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  <p:bldP spid="215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98438"/>
            <a:ext cx="8229600" cy="1143000"/>
          </a:xfrm>
          <a:effectLst>
            <a:outerShdw dist="35921" dir="2700000" algn="ctr" rotWithShape="0">
              <a:srgbClr val="FFFF99"/>
            </a:outerShdw>
          </a:effectLst>
        </p:spPr>
        <p:txBody>
          <a:bodyPr/>
          <a:lstStyle/>
          <a:p>
            <a:pPr eaLnBrk="1" hangingPunct="1"/>
            <a:r>
              <a:rPr lang="ar-SA" sz="4000" smtClean="0">
                <a:solidFill>
                  <a:srgbClr val="800000"/>
                </a:solidFill>
                <a:cs typeface="PT Bold Heading" pitchFamily="2" charset="-78"/>
              </a:rPr>
              <a:t>توزيع الغنائم</a:t>
            </a:r>
            <a:endParaRPr lang="en-US" sz="4000" smtClean="0">
              <a:solidFill>
                <a:srgbClr val="800000"/>
              </a:solidFill>
              <a:cs typeface="PT Bold Heading" pitchFamily="2" charset="-78"/>
            </a:endParaRPr>
          </a:p>
        </p:txBody>
      </p:sp>
      <p:pic>
        <p:nvPicPr>
          <p:cNvPr id="20484" name="20 توزيع الغنائم.wmv">
            <a:hlinkClick r:id="" action="ppaction://media"/>
          </p:cNvPr>
          <p:cNvPicPr>
            <a:picLocks noGrp="1" noRot="1" noChangeAspect="1" noChangeArrowheads="1"/>
          </p:cNvPicPr>
          <p:nvPr>
            <p:ph idx="1"/>
            <a:videoFile r:link="rId1"/>
          </p:nvPr>
        </p:nvPicPr>
        <p:blipFill>
          <a:blip r:embed="rId4"/>
          <a:srcRect/>
          <a:stretch>
            <a:fillRect/>
          </a:stretch>
        </p:blipFill>
        <p:spPr>
          <a:xfrm>
            <a:off x="1547813" y="1196975"/>
            <a:ext cx="5943600" cy="4032250"/>
          </a:xfrm>
        </p:spPr>
      </p:pic>
      <p:sp>
        <p:nvSpPr>
          <p:cNvPr id="20486" name="Rectangle 6">
            <a:hlinkClick r:id="rId5"/>
          </p:cNvPr>
          <p:cNvSpPr>
            <a:spLocks noChangeArrowheads="1"/>
          </p:cNvSpPr>
          <p:nvPr/>
        </p:nvSpPr>
        <p:spPr bwMode="auto">
          <a:xfrm>
            <a:off x="1116013" y="5661025"/>
            <a:ext cx="6696075" cy="5762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2400" b="1" dirty="0">
                <a:solidFill>
                  <a:srgbClr val="003300"/>
                </a:solidFill>
                <a:cs typeface="Akhbar MT" pitchFamily="2" charset="-78"/>
              </a:rPr>
              <a:t>فضل </a:t>
            </a:r>
            <a:r>
              <a:rPr lang="ar-SA" sz="2400" b="1" dirty="0" smtClean="0">
                <a:solidFill>
                  <a:srgbClr val="003300"/>
                </a:solidFill>
                <a:cs typeface="Akhbar MT" pitchFamily="2" charset="-78"/>
              </a:rPr>
              <a:t>الأنصار </a:t>
            </a:r>
            <a:r>
              <a:rPr lang="ar-SA" sz="2400" b="1" dirty="0">
                <a:solidFill>
                  <a:srgbClr val="003300"/>
                </a:solidFill>
                <a:cs typeface="Akhbar MT" pitchFamily="2" charset="-78"/>
              </a:rPr>
              <a:t>وحبهم للرسول (</a:t>
            </a:r>
            <a:r>
              <a:rPr lang="en-US" sz="2400" b="1" dirty="0">
                <a:solidFill>
                  <a:srgbClr val="003300"/>
                </a:solidFill>
                <a:cs typeface="Akhbar MT" pitchFamily="2" charset="-78"/>
                <a:sym typeface="AGA Arabesque" pitchFamily="2" charset="2"/>
              </a:rPr>
              <a:t></a:t>
            </a:r>
            <a:r>
              <a:rPr lang="ar-SA" sz="2400" b="1" dirty="0">
                <a:solidFill>
                  <a:srgbClr val="003300"/>
                </a:solidFill>
                <a:cs typeface="Akhbar MT" pitchFamily="2" charset="-78"/>
              </a:rPr>
              <a:t>) فقد آثروه على الأموال والغنائم</a:t>
            </a:r>
            <a:endParaRPr lang="en-US" sz="2400" b="1" dirty="0">
              <a:solidFill>
                <a:srgbClr val="003300"/>
              </a:solidFill>
              <a:cs typeface="Akhbar MT" pitchFamily="2" charset="-78"/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7524750" y="4005263"/>
            <a:ext cx="1439863" cy="1430337"/>
            <a:chOff x="4740" y="2523"/>
            <a:chExt cx="907" cy="901"/>
          </a:xfrm>
        </p:grpSpPr>
        <p:pic>
          <p:nvPicPr>
            <p:cNvPr id="14343" name="Picture 9" descr="149467_298172793603050_56314404_n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740" y="2523"/>
              <a:ext cx="907" cy="9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FFFFCC"/>
              </a:outerShdw>
            </a:effectLst>
          </p:spPr>
        </p:pic>
        <p:sp>
          <p:nvSpPr>
            <p:cNvPr id="14344" name="Rectangle 10"/>
            <p:cNvSpPr>
              <a:spLocks noChangeArrowheads="1"/>
            </p:cNvSpPr>
            <p:nvPr/>
          </p:nvSpPr>
          <p:spPr bwMode="auto">
            <a:xfrm>
              <a:off x="5012" y="2840"/>
              <a:ext cx="590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FFFFCC"/>
              </a:outerShdw>
            </a:effectLst>
          </p:spPr>
          <p:txBody>
            <a:bodyPr wrap="none" anchor="ctr"/>
            <a:lstStyle/>
            <a:p>
              <a:pPr algn="ctr"/>
              <a:r>
                <a:rPr lang="ar-SA" sz="1600">
                  <a:solidFill>
                    <a:srgbClr val="660066"/>
                  </a:solidFill>
                  <a:cs typeface="PT Bold Heading" pitchFamily="2" charset="-78"/>
                </a:rPr>
                <a:t>دروس وعبر</a:t>
              </a:r>
              <a:endParaRPr lang="en-US" sz="1600">
                <a:solidFill>
                  <a:srgbClr val="660066"/>
                </a:solidFill>
                <a:cs typeface="PT Bold Heading" pitchFamily="2" charset="-78"/>
              </a:endParaRPr>
            </a:p>
          </p:txBody>
        </p:sp>
      </p:grpSp>
      <p:sp>
        <p:nvSpPr>
          <p:cNvPr id="14342" name="Rectangle 15"/>
          <p:cNvSpPr>
            <a:spLocks noChangeArrowheads="1"/>
          </p:cNvSpPr>
          <p:nvPr/>
        </p:nvSpPr>
        <p:spPr bwMode="auto">
          <a:xfrm>
            <a:off x="1908175" y="4868863"/>
            <a:ext cx="1511300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/>
              <a:t>اضغط للعرض</a:t>
            </a:r>
            <a:endParaRPr lang="en-US"/>
          </a:p>
        </p:txBody>
      </p:sp>
    </p:spTree>
  </p:cSld>
  <p:clrMapOvr>
    <a:masterClrMapping/>
  </p:clrMapOvr>
  <p:transition spd="med">
    <p:cover dir="lu"/>
    <p:sndAc>
      <p:stSnd>
        <p:snd r:embed="rId3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04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3" dur="1" fill="hold"/>
                                        <p:tgtEl>
                                          <p:spTgt spid="2048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84"/>
                  </p:tgtEl>
                </p:cond>
              </p:nextCondLst>
            </p:seq>
            <p:vide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0484"/>
                </p:tgtEl>
              </p:cMediaNode>
            </p:video>
          </p:childTnLst>
        </p:cTn>
      </p:par>
    </p:tnLst>
    <p:bldLst>
      <p:bldP spid="2048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917575"/>
            <a:ext cx="8229600" cy="1143000"/>
          </a:xfrm>
        </p:spPr>
        <p:txBody>
          <a:bodyPr/>
          <a:lstStyle/>
          <a:p>
            <a:pPr eaLnBrk="1" hangingPunct="1"/>
            <a:r>
              <a:rPr lang="ar-SA" dirty="0" smtClean="0">
                <a:cs typeface="PT Bold Heading" pitchFamily="2" charset="-78"/>
                <a:hlinkClick r:id="rId3"/>
              </a:rPr>
              <a:t>التقويم الختامي</a:t>
            </a:r>
            <a:endParaRPr lang="en-US" dirty="0" smtClean="0">
              <a:cs typeface="PT Bold Heading" pitchFamily="2" charset="-78"/>
              <a:hlinkClick r:id="rId3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636838"/>
            <a:ext cx="7437437" cy="19446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ar-SA" b="1" dirty="0" smtClean="0">
                <a:solidFill>
                  <a:srgbClr val="800000"/>
                </a:solidFill>
                <a:cs typeface="Akhbar MT" pitchFamily="2" charset="-78"/>
              </a:rPr>
              <a:t>1- </a:t>
            </a:r>
            <a:r>
              <a:rPr lang="ar-SA" b="1" dirty="0" smtClean="0">
                <a:solidFill>
                  <a:srgbClr val="003300"/>
                </a:solidFill>
                <a:cs typeface="Akhbar MT" pitchFamily="2" charset="-78"/>
              </a:rPr>
              <a:t>علام تدل دعوة الرسول (</a:t>
            </a:r>
            <a:r>
              <a:rPr lang="en-US" b="1" dirty="0" smtClean="0">
                <a:solidFill>
                  <a:srgbClr val="003300"/>
                </a:solidFill>
                <a:cs typeface="Akhbar MT" pitchFamily="2" charset="-78"/>
                <a:sym typeface="AGA Arabesque" pitchFamily="2" charset="2"/>
              </a:rPr>
              <a:t></a:t>
            </a:r>
            <a:r>
              <a:rPr lang="ar-SA" b="1" dirty="0" smtClean="0">
                <a:solidFill>
                  <a:srgbClr val="003300"/>
                </a:solidFill>
                <a:cs typeface="Akhbar MT" pitchFamily="2" charset="-78"/>
              </a:rPr>
              <a:t>) لأهل الطائف </a:t>
            </a:r>
            <a:r>
              <a:rPr lang="ar-SA" b="1" dirty="0" err="1" smtClean="0">
                <a:solidFill>
                  <a:srgbClr val="003300"/>
                </a:solidFill>
                <a:cs typeface="Akhbar MT" pitchFamily="2" charset="-78"/>
              </a:rPr>
              <a:t>بالهداية</a:t>
            </a:r>
            <a:r>
              <a:rPr lang="ar-SA" b="1" dirty="0" smtClean="0">
                <a:solidFill>
                  <a:srgbClr val="003300"/>
                </a:solidFill>
                <a:cs typeface="Akhbar MT" pitchFamily="2" charset="-78"/>
              </a:rPr>
              <a:t> ؟</a:t>
            </a:r>
          </a:p>
          <a:p>
            <a:pPr eaLnBrk="1" hangingPunct="1">
              <a:buFontTx/>
              <a:buNone/>
            </a:pPr>
            <a:r>
              <a:rPr lang="ar-SA" b="1" dirty="0" smtClean="0">
                <a:solidFill>
                  <a:srgbClr val="800000"/>
                </a:solidFill>
                <a:cs typeface="Akhbar MT" pitchFamily="2" charset="-78"/>
              </a:rPr>
              <a:t>2- </a:t>
            </a:r>
            <a:r>
              <a:rPr lang="ar-SA" b="1" dirty="0" smtClean="0">
                <a:solidFill>
                  <a:srgbClr val="003300"/>
                </a:solidFill>
                <a:cs typeface="Akhbar MT" pitchFamily="2" charset="-78"/>
              </a:rPr>
              <a:t>توزيع الغنائم بعد غزوة حنين يدل على حكمة الرسول (</a:t>
            </a:r>
            <a:r>
              <a:rPr lang="en-US" b="1" dirty="0" smtClean="0">
                <a:solidFill>
                  <a:srgbClr val="003300"/>
                </a:solidFill>
                <a:cs typeface="Akhbar MT" pitchFamily="2" charset="-78"/>
                <a:sym typeface="AGA Arabesque" pitchFamily="2" charset="2"/>
              </a:rPr>
              <a:t></a:t>
            </a:r>
            <a:r>
              <a:rPr lang="ar-SA" b="1" dirty="0" smtClean="0">
                <a:solidFill>
                  <a:srgbClr val="003300"/>
                </a:solidFill>
                <a:cs typeface="Akhbar MT" pitchFamily="2" charset="-78"/>
              </a:rPr>
              <a:t>) </a:t>
            </a:r>
          </a:p>
          <a:p>
            <a:pPr eaLnBrk="1" hangingPunct="1">
              <a:buFontTx/>
              <a:buNone/>
            </a:pPr>
            <a:r>
              <a:rPr lang="ar-SA" b="1" dirty="0" smtClean="0">
                <a:solidFill>
                  <a:srgbClr val="003300"/>
                </a:solidFill>
                <a:cs typeface="Akhbar MT" pitchFamily="2" charset="-78"/>
              </a:rPr>
              <a:t>    أوضح هذه الحكمة</a:t>
            </a:r>
            <a:r>
              <a:rPr lang="ar-SA" b="1" dirty="0" smtClean="0">
                <a:solidFill>
                  <a:srgbClr val="800000"/>
                </a:solidFill>
                <a:cs typeface="Akhbar MT" pitchFamily="2" charset="-78"/>
              </a:rPr>
              <a:t> .</a:t>
            </a:r>
            <a:endParaRPr lang="en-US" b="1" dirty="0" smtClean="0">
              <a:solidFill>
                <a:srgbClr val="800000"/>
              </a:solidFill>
              <a:cs typeface="Akhbar MT" pitchFamily="2" charset="-78"/>
            </a:endParaRPr>
          </a:p>
        </p:txBody>
      </p:sp>
      <p:pic>
        <p:nvPicPr>
          <p:cNvPr id="15364" name="Picture 4" descr="writing_man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88125" y="338138"/>
            <a:ext cx="2160588" cy="215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ver dir="d"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5992813" y="2392363"/>
            <a:ext cx="2611437" cy="154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ar-SA" sz="4400" b="1">
                <a:cs typeface="Akhbar MT" pitchFamily="2" charset="-78"/>
              </a:rPr>
              <a:t>عند وادي </a:t>
            </a:r>
          </a:p>
          <a:p>
            <a:pPr marL="342900" indent="-342900" algn="ctr">
              <a:spcBef>
                <a:spcPct val="20000"/>
              </a:spcBef>
            </a:pPr>
            <a:r>
              <a:rPr lang="ar-SA" sz="4400" b="1">
                <a:cs typeface="Akhbar MT" pitchFamily="2" charset="-78"/>
              </a:rPr>
              <a:t>يسمى حنين</a:t>
            </a:r>
            <a:endParaRPr lang="en-US" sz="4400" b="1">
              <a:cs typeface="Akhbar MT" pitchFamily="2" charset="-78"/>
            </a:endParaRPr>
          </a:p>
        </p:txBody>
      </p:sp>
      <p:pic>
        <p:nvPicPr>
          <p:cNvPr id="3075" name="Picture 6" descr="458963"/>
          <p:cNvPicPr>
            <a:picLocks noChangeAspect="1" noChangeArrowheads="1"/>
          </p:cNvPicPr>
          <p:nvPr/>
        </p:nvPicPr>
        <p:blipFill>
          <a:blip r:embed="rId3"/>
          <a:srcRect l="4958" r="868" b="11705"/>
          <a:stretch>
            <a:fillRect/>
          </a:stretch>
        </p:blipFill>
        <p:spPr bwMode="auto">
          <a:xfrm>
            <a:off x="1476375" y="1793875"/>
            <a:ext cx="4246563" cy="25717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4103" name="Oval 7"/>
          <p:cNvSpPr>
            <a:spLocks noChangeArrowheads="1"/>
          </p:cNvSpPr>
          <p:nvPr/>
        </p:nvSpPr>
        <p:spPr bwMode="auto">
          <a:xfrm rot="-1498708">
            <a:off x="3635375" y="3213100"/>
            <a:ext cx="879475" cy="576263"/>
          </a:xfrm>
          <a:prstGeom prst="ellips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3077" name="Rectangle 9"/>
          <p:cNvSpPr>
            <a:spLocks noChangeArrowheads="1"/>
          </p:cNvSpPr>
          <p:nvPr/>
        </p:nvSpPr>
        <p:spPr bwMode="auto">
          <a:xfrm>
            <a:off x="1403350" y="5013325"/>
            <a:ext cx="1363663" cy="360363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 sz="1600">
                <a:solidFill>
                  <a:schemeClr val="bg1"/>
                </a:solidFill>
                <a:cs typeface="PT Bold Heading" pitchFamily="2" charset="-78"/>
              </a:rPr>
              <a:t>الدروس والعبر</a:t>
            </a:r>
            <a:endParaRPr lang="en-US" sz="1600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3078" name="Rectangle 10"/>
          <p:cNvSpPr>
            <a:spLocks noChangeArrowheads="1"/>
          </p:cNvSpPr>
          <p:nvPr/>
        </p:nvSpPr>
        <p:spPr bwMode="auto">
          <a:xfrm>
            <a:off x="3203575" y="5013325"/>
            <a:ext cx="1363663" cy="360363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>
                <a:solidFill>
                  <a:schemeClr val="bg1"/>
                </a:solidFill>
                <a:cs typeface="PT Bold Heading" pitchFamily="2" charset="-78"/>
              </a:rPr>
              <a:t>نتائج الغزوة</a:t>
            </a:r>
            <a:endParaRPr lang="en-US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3079" name="Rectangle 11"/>
          <p:cNvSpPr>
            <a:spLocks noChangeArrowheads="1"/>
          </p:cNvSpPr>
          <p:nvPr/>
        </p:nvSpPr>
        <p:spPr bwMode="auto">
          <a:xfrm>
            <a:off x="5076825" y="5013325"/>
            <a:ext cx="1363663" cy="360363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>
                <a:solidFill>
                  <a:schemeClr val="bg1"/>
                </a:solidFill>
                <a:cs typeface="PT Bold Heading" pitchFamily="2" charset="-78"/>
              </a:rPr>
              <a:t>أحداث الغزوة</a:t>
            </a:r>
            <a:endParaRPr lang="en-US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3080" name="Rectangle 12"/>
          <p:cNvSpPr>
            <a:spLocks noChangeArrowheads="1"/>
          </p:cNvSpPr>
          <p:nvPr/>
        </p:nvSpPr>
        <p:spPr bwMode="auto">
          <a:xfrm>
            <a:off x="6877050" y="5013325"/>
            <a:ext cx="1363663" cy="360363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>
                <a:solidFill>
                  <a:schemeClr val="bg1"/>
                </a:solidFill>
                <a:cs typeface="PT Bold Heading" pitchFamily="2" charset="-78"/>
              </a:rPr>
              <a:t>تاريخ الغزوة</a:t>
            </a:r>
            <a:endParaRPr lang="en-US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3081" name="Rectangle 13"/>
          <p:cNvSpPr>
            <a:spLocks noChangeArrowheads="1"/>
          </p:cNvSpPr>
          <p:nvPr/>
        </p:nvSpPr>
        <p:spPr bwMode="auto">
          <a:xfrm>
            <a:off x="1476375" y="836613"/>
            <a:ext cx="1363663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 sz="1400">
                <a:solidFill>
                  <a:schemeClr val="bg1"/>
                </a:solidFill>
                <a:cs typeface="PT Bold Heading" pitchFamily="2" charset="-78"/>
              </a:rPr>
              <a:t>الاستعداد للغزوة</a:t>
            </a:r>
            <a:endParaRPr lang="en-US" sz="1400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3082" name="Rectangle 14"/>
          <p:cNvSpPr>
            <a:spLocks noChangeArrowheads="1"/>
          </p:cNvSpPr>
          <p:nvPr/>
        </p:nvSpPr>
        <p:spPr bwMode="auto">
          <a:xfrm>
            <a:off x="3203575" y="836613"/>
            <a:ext cx="1363663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>
                <a:solidFill>
                  <a:schemeClr val="bg1"/>
                </a:solidFill>
                <a:cs typeface="PT Bold Heading" pitchFamily="2" charset="-78"/>
              </a:rPr>
              <a:t>سبب الغزوة</a:t>
            </a:r>
            <a:endParaRPr lang="en-US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3083" name="Rectangle 15"/>
          <p:cNvSpPr>
            <a:spLocks noChangeArrowheads="1"/>
          </p:cNvSpPr>
          <p:nvPr/>
        </p:nvSpPr>
        <p:spPr bwMode="auto">
          <a:xfrm>
            <a:off x="4932363" y="836613"/>
            <a:ext cx="1363662" cy="360362"/>
          </a:xfrm>
          <a:prstGeom prst="rect">
            <a:avLst/>
          </a:prstGeom>
          <a:solidFill>
            <a:srgbClr val="99CC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>
                <a:solidFill>
                  <a:srgbClr val="FFFF00"/>
                </a:solidFill>
                <a:cs typeface="PT Bold Heading" pitchFamily="2" charset="-78"/>
              </a:rPr>
              <a:t>مكان الغزوة</a:t>
            </a:r>
            <a:endParaRPr lang="en-US">
              <a:solidFill>
                <a:srgbClr val="FFFF00"/>
              </a:solidFill>
              <a:cs typeface="PT Bold Heading" pitchFamily="2" charset="-78"/>
            </a:endParaRPr>
          </a:p>
        </p:txBody>
      </p:sp>
      <p:sp>
        <p:nvSpPr>
          <p:cNvPr id="3084" name="Rectangle 16"/>
          <p:cNvSpPr>
            <a:spLocks noChangeArrowheads="1"/>
          </p:cNvSpPr>
          <p:nvPr/>
        </p:nvSpPr>
        <p:spPr bwMode="auto">
          <a:xfrm>
            <a:off x="6732588" y="836613"/>
            <a:ext cx="1363662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>
                <a:solidFill>
                  <a:schemeClr val="bg1"/>
                </a:solidFill>
                <a:cs typeface="PT Bold Heading" pitchFamily="2" charset="-78"/>
              </a:rPr>
              <a:t>اسم الغزوة</a:t>
            </a:r>
            <a:endParaRPr lang="en-US">
              <a:solidFill>
                <a:schemeClr val="bg1"/>
              </a:solidFill>
              <a:cs typeface="PT Bold Heading" pitchFamily="2" charset="-78"/>
            </a:endParaRPr>
          </a:p>
        </p:txBody>
      </p:sp>
      <p:pic>
        <p:nvPicPr>
          <p:cNvPr id="3085" name="Picture 22" descr="gt78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8000"/>
            <a:grayscl/>
          </a:blip>
          <a:srcRect/>
          <a:stretch>
            <a:fillRect/>
          </a:stretch>
        </p:blipFill>
        <p:spPr bwMode="auto">
          <a:xfrm>
            <a:off x="5867400" y="1268413"/>
            <a:ext cx="2663825" cy="1290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ver dir="r"/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116013" y="1052513"/>
            <a:ext cx="7272337" cy="4826000"/>
          </a:xfrm>
          <a:noFill/>
        </p:spPr>
        <p:txBody>
          <a:bodyPr/>
          <a:lstStyle/>
          <a:p>
            <a:pPr eaLnBrk="1" hangingPunct="1"/>
            <a:endParaRPr lang="ar-SA" sz="2800" smtClean="0">
              <a:solidFill>
                <a:srgbClr val="660033"/>
              </a:solidFill>
            </a:endParaRPr>
          </a:p>
          <a:p>
            <a:pPr eaLnBrk="1" hangingPunct="1">
              <a:buFontTx/>
              <a:buNone/>
            </a:pPr>
            <a:r>
              <a:rPr lang="ar-SA" sz="2800" smtClean="0">
                <a:solidFill>
                  <a:srgbClr val="660033"/>
                </a:solidFill>
              </a:rPr>
              <a:t>   </a:t>
            </a:r>
            <a:r>
              <a:rPr lang="ar-SA" sz="3600" b="1" smtClean="0">
                <a:solidFill>
                  <a:srgbClr val="660033"/>
                </a:solidFill>
                <a:cs typeface="Akhbar MT" pitchFamily="2" charset="-78"/>
              </a:rPr>
              <a:t>أن قبيــلتي هـوازن وثقيـف كانت من القبـائل المعــادية للــدعوة الإســلامية وبعد فتـح مكـة ازداد هـذا العـداء و شعـرت قبيـلة هوازن وقبيـلة ثقيـف أن المسلمـين سيقومون بغزوهم ، فرأى زعماؤها أن يهاجموا المسلمين قبل أن يقوم المسلمون بمهاجمتهم .</a:t>
            </a:r>
          </a:p>
          <a:p>
            <a:pPr eaLnBrk="1" hangingPunct="1">
              <a:buFontTx/>
              <a:buNone/>
            </a:pPr>
            <a:endParaRPr lang="ar-SA" sz="3600" b="1" smtClean="0">
              <a:solidFill>
                <a:srgbClr val="660033"/>
              </a:solidFill>
              <a:cs typeface="Akhbar MT" pitchFamily="2" charset="-78"/>
            </a:endParaRPr>
          </a:p>
        </p:txBody>
      </p:sp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1403350" y="4940300"/>
            <a:ext cx="1363663" cy="360363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 sz="1600">
                <a:solidFill>
                  <a:schemeClr val="bg1"/>
                </a:solidFill>
                <a:cs typeface="PT Bold Heading" pitchFamily="2" charset="-78"/>
              </a:rPr>
              <a:t>الدروس والعبر</a:t>
            </a:r>
            <a:endParaRPr lang="en-US" sz="1600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3203575" y="4941888"/>
            <a:ext cx="1363663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>
                <a:solidFill>
                  <a:schemeClr val="bg1"/>
                </a:solidFill>
                <a:cs typeface="PT Bold Heading" pitchFamily="2" charset="-78"/>
              </a:rPr>
              <a:t>نتائج الغزوة</a:t>
            </a:r>
            <a:endParaRPr lang="en-US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4101" name="Rectangle 7"/>
          <p:cNvSpPr>
            <a:spLocks noChangeArrowheads="1"/>
          </p:cNvSpPr>
          <p:nvPr/>
        </p:nvSpPr>
        <p:spPr bwMode="auto">
          <a:xfrm>
            <a:off x="5076825" y="4941888"/>
            <a:ext cx="1363663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>
                <a:solidFill>
                  <a:schemeClr val="bg1"/>
                </a:solidFill>
                <a:cs typeface="PT Bold Heading" pitchFamily="2" charset="-78"/>
              </a:rPr>
              <a:t>أحداث الغزوة</a:t>
            </a:r>
            <a:endParaRPr lang="en-US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4102" name="Rectangle 8"/>
          <p:cNvSpPr>
            <a:spLocks noChangeArrowheads="1"/>
          </p:cNvSpPr>
          <p:nvPr/>
        </p:nvSpPr>
        <p:spPr bwMode="auto">
          <a:xfrm>
            <a:off x="6877050" y="4941888"/>
            <a:ext cx="1363663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>
                <a:solidFill>
                  <a:schemeClr val="bg1"/>
                </a:solidFill>
                <a:cs typeface="PT Bold Heading" pitchFamily="2" charset="-78"/>
              </a:rPr>
              <a:t>تاريخ الغزوة</a:t>
            </a:r>
            <a:endParaRPr lang="en-US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4103" name="Rectangle 9"/>
          <p:cNvSpPr>
            <a:spLocks noChangeArrowheads="1"/>
          </p:cNvSpPr>
          <p:nvPr/>
        </p:nvSpPr>
        <p:spPr bwMode="auto">
          <a:xfrm>
            <a:off x="1476375" y="836613"/>
            <a:ext cx="1363663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 sz="1400">
                <a:solidFill>
                  <a:schemeClr val="bg1"/>
                </a:solidFill>
                <a:cs typeface="PT Bold Heading" pitchFamily="2" charset="-78"/>
              </a:rPr>
              <a:t>الاستعداد للغزوة</a:t>
            </a:r>
            <a:endParaRPr lang="en-US" sz="1400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4104" name="Rectangle 10"/>
          <p:cNvSpPr>
            <a:spLocks noChangeArrowheads="1"/>
          </p:cNvSpPr>
          <p:nvPr/>
        </p:nvSpPr>
        <p:spPr bwMode="auto">
          <a:xfrm>
            <a:off x="3203575" y="836613"/>
            <a:ext cx="1363663" cy="360362"/>
          </a:xfrm>
          <a:prstGeom prst="rect">
            <a:avLst/>
          </a:prstGeom>
          <a:solidFill>
            <a:srgbClr val="99CC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>
                <a:solidFill>
                  <a:srgbClr val="FFFF00"/>
                </a:solidFill>
                <a:cs typeface="PT Bold Heading" pitchFamily="2" charset="-78"/>
              </a:rPr>
              <a:t>سبب الغزوة</a:t>
            </a:r>
            <a:endParaRPr lang="en-US">
              <a:solidFill>
                <a:srgbClr val="FFFF00"/>
              </a:solidFill>
              <a:cs typeface="PT Bold Heading" pitchFamily="2" charset="-78"/>
            </a:endParaRPr>
          </a:p>
        </p:txBody>
      </p:sp>
      <p:sp>
        <p:nvSpPr>
          <p:cNvPr id="4105" name="Rectangle 11"/>
          <p:cNvSpPr>
            <a:spLocks noChangeArrowheads="1"/>
          </p:cNvSpPr>
          <p:nvPr/>
        </p:nvSpPr>
        <p:spPr bwMode="auto">
          <a:xfrm>
            <a:off x="4932363" y="836613"/>
            <a:ext cx="1363662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 sz="2000">
                <a:solidFill>
                  <a:schemeClr val="bg1"/>
                </a:solidFill>
                <a:cs typeface="PT Bold Heading" pitchFamily="2" charset="-78"/>
              </a:rPr>
              <a:t>مكان الغزوة</a:t>
            </a:r>
            <a:endParaRPr lang="en-US" sz="2000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4106" name="Rectangle 12"/>
          <p:cNvSpPr>
            <a:spLocks noChangeArrowheads="1"/>
          </p:cNvSpPr>
          <p:nvPr/>
        </p:nvSpPr>
        <p:spPr bwMode="auto">
          <a:xfrm>
            <a:off x="6732588" y="836613"/>
            <a:ext cx="1363662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 sz="2000">
                <a:solidFill>
                  <a:schemeClr val="bg1"/>
                </a:solidFill>
                <a:cs typeface="PT Bold Heading" pitchFamily="2" charset="-78"/>
              </a:rPr>
              <a:t>اسم الغزوة</a:t>
            </a:r>
            <a:endParaRPr lang="en-US" sz="2000">
              <a:solidFill>
                <a:schemeClr val="bg1"/>
              </a:solidFill>
              <a:cs typeface="PT Bold Heading" pitchFamily="2" charset="-78"/>
            </a:endParaRPr>
          </a:p>
        </p:txBody>
      </p:sp>
    </p:spTree>
  </p:cSld>
  <p:clrMapOvr>
    <a:masterClrMapping/>
  </p:clrMapOvr>
  <p:transition spd="med">
    <p:cover dir="u"/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7"/>
          <p:cNvSpPr>
            <a:spLocks noChangeShapeType="1"/>
          </p:cNvSpPr>
          <p:nvPr/>
        </p:nvSpPr>
        <p:spPr bwMode="auto">
          <a:xfrm>
            <a:off x="4716463" y="1125538"/>
            <a:ext cx="0" cy="345598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123" name="Line 8"/>
          <p:cNvSpPr>
            <a:spLocks noChangeShapeType="1"/>
          </p:cNvSpPr>
          <p:nvPr/>
        </p:nvSpPr>
        <p:spPr bwMode="auto">
          <a:xfrm>
            <a:off x="0" y="4581525"/>
            <a:ext cx="9144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5292725" y="1844675"/>
            <a:ext cx="18732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2800" b="1">
                <a:solidFill>
                  <a:schemeClr val="accent2"/>
                </a:solidFill>
                <a:cs typeface="Akhbar MT" pitchFamily="2" charset="-78"/>
              </a:rPr>
              <a:t>مالك بن عوف</a:t>
            </a:r>
            <a:endParaRPr lang="en-US" sz="2800" b="1">
              <a:solidFill>
                <a:schemeClr val="accent2"/>
              </a:solidFill>
              <a:cs typeface="Akhbar MT" pitchFamily="2" charset="-78"/>
            </a:endParaRPr>
          </a:p>
        </p:txBody>
      </p:sp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1258888" y="1700213"/>
            <a:ext cx="1873250" cy="7921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3200" b="1">
                <a:solidFill>
                  <a:schemeClr val="accent2"/>
                </a:solidFill>
                <a:cs typeface="Akhbar MT" pitchFamily="2" charset="-78"/>
              </a:rPr>
              <a:t>الرسول </a:t>
            </a:r>
            <a:r>
              <a:rPr lang="en-US" sz="3200" b="1">
                <a:solidFill>
                  <a:schemeClr val="accent2"/>
                </a:solidFill>
                <a:cs typeface="Akhbar MT" pitchFamily="2" charset="-78"/>
                <a:sym typeface="AGA Arabesque" pitchFamily="2" charset="2"/>
              </a:rPr>
              <a:t></a:t>
            </a:r>
          </a:p>
        </p:txBody>
      </p:sp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5148263" y="3933825"/>
            <a:ext cx="1873250" cy="576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2800" b="1">
                <a:solidFill>
                  <a:schemeClr val="accent2"/>
                </a:solidFill>
                <a:cs typeface="Akhbar MT" pitchFamily="2" charset="-78"/>
              </a:rPr>
              <a:t>20 ألف مقاتل</a:t>
            </a:r>
            <a:endParaRPr lang="en-US" sz="2800" b="1">
              <a:solidFill>
                <a:schemeClr val="accent2"/>
              </a:solidFill>
              <a:cs typeface="Akhbar MT" pitchFamily="2" charset="-78"/>
            </a:endParaRPr>
          </a:p>
        </p:txBody>
      </p:sp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827088" y="4005263"/>
            <a:ext cx="2447925" cy="431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2800" b="1">
                <a:solidFill>
                  <a:schemeClr val="accent2"/>
                </a:solidFill>
                <a:cs typeface="Akhbar MT" pitchFamily="2" charset="-78"/>
              </a:rPr>
              <a:t>12 ألف مقاتل</a:t>
            </a:r>
            <a:endParaRPr lang="en-US" sz="2800" b="1">
              <a:solidFill>
                <a:schemeClr val="accent2"/>
              </a:solidFill>
              <a:cs typeface="Akhbar MT" pitchFamily="2" charset="-78"/>
            </a:endParaRPr>
          </a:p>
        </p:txBody>
      </p:sp>
      <p:sp>
        <p:nvSpPr>
          <p:cNvPr id="5128" name="Rectangle 21"/>
          <p:cNvSpPr>
            <a:spLocks noChangeArrowheads="1"/>
          </p:cNvSpPr>
          <p:nvPr/>
        </p:nvSpPr>
        <p:spPr bwMode="auto">
          <a:xfrm>
            <a:off x="1403350" y="4940300"/>
            <a:ext cx="1363663" cy="360363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 sz="1600">
                <a:solidFill>
                  <a:schemeClr val="bg1"/>
                </a:solidFill>
                <a:cs typeface="PT Bold Heading" pitchFamily="2" charset="-78"/>
              </a:rPr>
              <a:t>الدروس والعبر</a:t>
            </a:r>
            <a:endParaRPr lang="en-US" sz="1600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5129" name="Rectangle 22"/>
          <p:cNvSpPr>
            <a:spLocks noChangeArrowheads="1"/>
          </p:cNvSpPr>
          <p:nvPr/>
        </p:nvSpPr>
        <p:spPr bwMode="auto">
          <a:xfrm>
            <a:off x="3203575" y="4941888"/>
            <a:ext cx="1363663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>
                <a:solidFill>
                  <a:schemeClr val="bg1"/>
                </a:solidFill>
                <a:cs typeface="PT Bold Heading" pitchFamily="2" charset="-78"/>
              </a:rPr>
              <a:t>نتائج الغزوة</a:t>
            </a:r>
            <a:endParaRPr lang="en-US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5130" name="Rectangle 23"/>
          <p:cNvSpPr>
            <a:spLocks noChangeArrowheads="1"/>
          </p:cNvSpPr>
          <p:nvPr/>
        </p:nvSpPr>
        <p:spPr bwMode="auto">
          <a:xfrm>
            <a:off x="5076825" y="4941888"/>
            <a:ext cx="1363663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>
                <a:solidFill>
                  <a:schemeClr val="bg1"/>
                </a:solidFill>
                <a:cs typeface="PT Bold Heading" pitchFamily="2" charset="-78"/>
              </a:rPr>
              <a:t>أحداث الغزوة</a:t>
            </a:r>
            <a:endParaRPr lang="en-US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5131" name="Rectangle 24"/>
          <p:cNvSpPr>
            <a:spLocks noChangeArrowheads="1"/>
          </p:cNvSpPr>
          <p:nvPr/>
        </p:nvSpPr>
        <p:spPr bwMode="auto">
          <a:xfrm>
            <a:off x="6877050" y="4941888"/>
            <a:ext cx="1363663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>
                <a:solidFill>
                  <a:schemeClr val="bg1"/>
                </a:solidFill>
                <a:cs typeface="PT Bold Heading" pitchFamily="2" charset="-78"/>
              </a:rPr>
              <a:t>تاريخ الغزوة</a:t>
            </a:r>
            <a:endParaRPr lang="en-US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5132" name="Rectangle 25"/>
          <p:cNvSpPr>
            <a:spLocks noChangeArrowheads="1"/>
          </p:cNvSpPr>
          <p:nvPr/>
        </p:nvSpPr>
        <p:spPr bwMode="auto">
          <a:xfrm>
            <a:off x="1476375" y="549275"/>
            <a:ext cx="1363663" cy="360363"/>
          </a:xfrm>
          <a:prstGeom prst="rect">
            <a:avLst/>
          </a:prstGeom>
          <a:solidFill>
            <a:srgbClr val="99CC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 sz="1400">
                <a:solidFill>
                  <a:srgbClr val="FFFF00"/>
                </a:solidFill>
                <a:cs typeface="PT Bold Heading" pitchFamily="2" charset="-78"/>
              </a:rPr>
              <a:t>الاستعداد الغزوة</a:t>
            </a:r>
            <a:endParaRPr lang="en-US" sz="1400">
              <a:solidFill>
                <a:srgbClr val="FFFF00"/>
              </a:solidFill>
              <a:cs typeface="PT Bold Heading" pitchFamily="2" charset="-78"/>
            </a:endParaRPr>
          </a:p>
        </p:txBody>
      </p:sp>
      <p:sp>
        <p:nvSpPr>
          <p:cNvPr id="5133" name="Rectangle 26"/>
          <p:cNvSpPr>
            <a:spLocks noChangeArrowheads="1"/>
          </p:cNvSpPr>
          <p:nvPr/>
        </p:nvSpPr>
        <p:spPr bwMode="auto">
          <a:xfrm>
            <a:off x="3203575" y="549275"/>
            <a:ext cx="1363663" cy="360363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>
                <a:solidFill>
                  <a:schemeClr val="bg1"/>
                </a:solidFill>
                <a:cs typeface="PT Bold Heading" pitchFamily="2" charset="-78"/>
              </a:rPr>
              <a:t>سبب الغزوة</a:t>
            </a:r>
            <a:endParaRPr lang="en-US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5134" name="Rectangle 27"/>
          <p:cNvSpPr>
            <a:spLocks noChangeArrowheads="1"/>
          </p:cNvSpPr>
          <p:nvPr/>
        </p:nvSpPr>
        <p:spPr bwMode="auto">
          <a:xfrm>
            <a:off x="4932363" y="549275"/>
            <a:ext cx="1363662" cy="360363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 sz="2000">
                <a:solidFill>
                  <a:schemeClr val="bg1"/>
                </a:solidFill>
                <a:cs typeface="PT Bold Heading" pitchFamily="2" charset="-78"/>
              </a:rPr>
              <a:t>مكان الغزوة</a:t>
            </a:r>
            <a:endParaRPr lang="en-US" sz="2000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5135" name="Rectangle 28"/>
          <p:cNvSpPr>
            <a:spLocks noChangeArrowheads="1"/>
          </p:cNvSpPr>
          <p:nvPr/>
        </p:nvSpPr>
        <p:spPr bwMode="auto">
          <a:xfrm>
            <a:off x="6732588" y="549275"/>
            <a:ext cx="1363662" cy="360363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 sz="2000">
                <a:solidFill>
                  <a:schemeClr val="bg1"/>
                </a:solidFill>
                <a:cs typeface="PT Bold Heading" pitchFamily="2" charset="-78"/>
              </a:rPr>
              <a:t>اسم الغزوة</a:t>
            </a:r>
            <a:endParaRPr lang="en-US" sz="2000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6174" name="AutoShape 30"/>
          <p:cNvSpPr>
            <a:spLocks noChangeArrowheads="1"/>
          </p:cNvSpPr>
          <p:nvPr/>
        </p:nvSpPr>
        <p:spPr bwMode="auto">
          <a:xfrm>
            <a:off x="5364163" y="1196975"/>
            <a:ext cx="2663825" cy="503238"/>
          </a:xfrm>
          <a:prstGeom prst="flowChartAlternateProcess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2400">
                <a:solidFill>
                  <a:srgbClr val="A50021"/>
                </a:solidFill>
                <a:cs typeface="PT Bold Heading" pitchFamily="2" charset="-78"/>
              </a:rPr>
              <a:t>المشركين البادئين بالقتال</a:t>
            </a:r>
            <a:endParaRPr lang="en-US" sz="2400">
              <a:solidFill>
                <a:srgbClr val="A50021"/>
              </a:solidFill>
              <a:cs typeface="PT Bold Heading" pitchFamily="2" charset="-78"/>
            </a:endParaRPr>
          </a:p>
        </p:txBody>
      </p:sp>
      <p:sp>
        <p:nvSpPr>
          <p:cNvPr id="6175" name="AutoShape 31"/>
          <p:cNvSpPr>
            <a:spLocks noChangeArrowheads="1"/>
          </p:cNvSpPr>
          <p:nvPr/>
        </p:nvSpPr>
        <p:spPr bwMode="auto">
          <a:xfrm>
            <a:off x="1763713" y="1125538"/>
            <a:ext cx="2663825" cy="503237"/>
          </a:xfrm>
          <a:prstGeom prst="flowChartAlternateProcess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2800">
                <a:solidFill>
                  <a:srgbClr val="A50021"/>
                </a:solidFill>
                <a:cs typeface="PT Bold Heading" pitchFamily="2" charset="-78"/>
              </a:rPr>
              <a:t>المسلمين</a:t>
            </a:r>
            <a:endParaRPr lang="en-US" sz="2800">
              <a:solidFill>
                <a:srgbClr val="A50021"/>
              </a:solidFill>
              <a:cs typeface="PT Bold Heading" pitchFamily="2" charset="-78"/>
            </a:endParaRPr>
          </a:p>
        </p:txBody>
      </p:sp>
      <p:sp>
        <p:nvSpPr>
          <p:cNvPr id="6184" name="AutoShape 40"/>
          <p:cNvSpPr>
            <a:spLocks noChangeArrowheads="1"/>
          </p:cNvSpPr>
          <p:nvPr/>
        </p:nvSpPr>
        <p:spPr bwMode="auto">
          <a:xfrm>
            <a:off x="3203575" y="1844675"/>
            <a:ext cx="1295400" cy="430213"/>
          </a:xfrm>
          <a:prstGeom prst="flowChartAlternateProcess">
            <a:avLst/>
          </a:prstGeom>
          <a:solidFill>
            <a:srgbClr val="C0C0C0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2000">
                <a:cs typeface="PT Bold Heading" pitchFamily="2" charset="-78"/>
              </a:rPr>
              <a:t>القائد</a:t>
            </a:r>
            <a:endParaRPr lang="en-US" sz="2000">
              <a:cs typeface="PT Bold Heading" pitchFamily="2" charset="-78"/>
            </a:endParaRPr>
          </a:p>
        </p:txBody>
      </p:sp>
      <p:sp>
        <p:nvSpPr>
          <p:cNvPr id="6185" name="AutoShape 41"/>
          <p:cNvSpPr>
            <a:spLocks noChangeArrowheads="1"/>
          </p:cNvSpPr>
          <p:nvPr/>
        </p:nvSpPr>
        <p:spPr bwMode="auto">
          <a:xfrm>
            <a:off x="7380288" y="2565400"/>
            <a:ext cx="1295400" cy="431800"/>
          </a:xfrm>
          <a:prstGeom prst="flowChartAlternateProcess">
            <a:avLst/>
          </a:prstGeom>
          <a:solidFill>
            <a:srgbClr val="C0C0C0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1600">
                <a:cs typeface="PT Bold Heading" pitchFamily="2" charset="-78"/>
              </a:rPr>
              <a:t>كيفية الاستعداد</a:t>
            </a:r>
            <a:endParaRPr lang="en-US" sz="1600">
              <a:cs typeface="PT Bold Heading" pitchFamily="2" charset="-78"/>
            </a:endParaRPr>
          </a:p>
        </p:txBody>
      </p:sp>
      <p:sp>
        <p:nvSpPr>
          <p:cNvPr id="6186" name="AutoShape 42"/>
          <p:cNvSpPr>
            <a:spLocks noChangeArrowheads="1"/>
          </p:cNvSpPr>
          <p:nvPr/>
        </p:nvSpPr>
        <p:spPr bwMode="auto">
          <a:xfrm>
            <a:off x="3203575" y="2636838"/>
            <a:ext cx="1295400" cy="431800"/>
          </a:xfrm>
          <a:prstGeom prst="flowChartAlternateProcess">
            <a:avLst/>
          </a:prstGeom>
          <a:solidFill>
            <a:srgbClr val="C0C0C0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1600">
                <a:cs typeface="PT Bold Heading" pitchFamily="2" charset="-78"/>
              </a:rPr>
              <a:t>كيفية الاستعداد</a:t>
            </a:r>
            <a:endParaRPr lang="en-US" sz="1600">
              <a:cs typeface="PT Bold Heading" pitchFamily="2" charset="-78"/>
            </a:endParaRPr>
          </a:p>
        </p:txBody>
      </p:sp>
      <p:sp>
        <p:nvSpPr>
          <p:cNvPr id="6187" name="AutoShape 43"/>
          <p:cNvSpPr>
            <a:spLocks noChangeArrowheads="1"/>
          </p:cNvSpPr>
          <p:nvPr/>
        </p:nvSpPr>
        <p:spPr bwMode="auto">
          <a:xfrm>
            <a:off x="3203575" y="4005263"/>
            <a:ext cx="1295400" cy="431800"/>
          </a:xfrm>
          <a:prstGeom prst="flowChartAlternateProcess">
            <a:avLst/>
          </a:prstGeom>
          <a:solidFill>
            <a:srgbClr val="C0C0C0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2000">
                <a:cs typeface="PT Bold Heading" pitchFamily="2" charset="-78"/>
              </a:rPr>
              <a:t>عدد المسلمين</a:t>
            </a:r>
            <a:endParaRPr lang="en-US" sz="2000">
              <a:cs typeface="PT Bold Heading" pitchFamily="2" charset="-78"/>
            </a:endParaRPr>
          </a:p>
        </p:txBody>
      </p:sp>
      <p:sp>
        <p:nvSpPr>
          <p:cNvPr id="6188" name="Rectangle 44"/>
          <p:cNvSpPr>
            <a:spLocks noChangeArrowheads="1"/>
          </p:cNvSpPr>
          <p:nvPr/>
        </p:nvSpPr>
        <p:spPr bwMode="auto">
          <a:xfrm>
            <a:off x="4859338" y="2492375"/>
            <a:ext cx="2232025" cy="151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2000" b="1">
                <a:solidFill>
                  <a:srgbClr val="006600"/>
                </a:solidFill>
                <a:cs typeface="Akhbar MT" pitchFamily="2" charset="-78"/>
              </a:rPr>
              <a:t>جمع جيشاً كبيراً من هوازن وثقيف</a:t>
            </a:r>
          </a:p>
          <a:p>
            <a:pPr algn="ctr"/>
            <a:r>
              <a:rPr lang="ar-SA" sz="2000" b="1">
                <a:solidFill>
                  <a:srgbClr val="006600"/>
                </a:solidFill>
                <a:cs typeface="Akhbar MT" pitchFamily="2" charset="-78"/>
              </a:rPr>
              <a:t> من القبائل المشركة ، </a:t>
            </a:r>
          </a:p>
          <a:p>
            <a:pPr algn="ctr"/>
            <a:r>
              <a:rPr lang="ar-SA" sz="2000" b="1">
                <a:solidFill>
                  <a:srgbClr val="006600"/>
                </a:solidFill>
                <a:cs typeface="Akhbar MT" pitchFamily="2" charset="-78"/>
              </a:rPr>
              <a:t>واصطحبوا معهم النساء والأطفال </a:t>
            </a:r>
          </a:p>
          <a:p>
            <a:pPr algn="ctr"/>
            <a:r>
              <a:rPr lang="ar-SA" sz="2000" b="1">
                <a:solidFill>
                  <a:srgbClr val="006600"/>
                </a:solidFill>
                <a:cs typeface="Akhbar MT" pitchFamily="2" charset="-78"/>
              </a:rPr>
              <a:t>وما يملكون من ماشية</a:t>
            </a:r>
          </a:p>
          <a:p>
            <a:pPr algn="ctr"/>
            <a:r>
              <a:rPr lang="ar-SA" sz="2000" b="1">
                <a:solidFill>
                  <a:srgbClr val="006600"/>
                </a:solidFill>
                <a:cs typeface="Akhbar MT" pitchFamily="2" charset="-78"/>
              </a:rPr>
              <a:t>وجعلوهم في آخر الجيش</a:t>
            </a:r>
            <a:endParaRPr lang="en-US" sz="2000" b="1">
              <a:solidFill>
                <a:srgbClr val="006600"/>
              </a:solidFill>
              <a:cs typeface="Akhbar MT" pitchFamily="2" charset="-78"/>
            </a:endParaRPr>
          </a:p>
          <a:p>
            <a:pPr algn="ctr"/>
            <a:endParaRPr lang="en-US" sz="300" b="1">
              <a:solidFill>
                <a:srgbClr val="006600"/>
              </a:solidFill>
              <a:cs typeface="Akhbar MT" pitchFamily="2" charset="-78"/>
            </a:endParaRPr>
          </a:p>
        </p:txBody>
      </p:sp>
      <p:sp>
        <p:nvSpPr>
          <p:cNvPr id="5143" name="Line 45"/>
          <p:cNvSpPr>
            <a:spLocks noChangeShapeType="1"/>
          </p:cNvSpPr>
          <p:nvPr/>
        </p:nvSpPr>
        <p:spPr bwMode="auto">
          <a:xfrm>
            <a:off x="0" y="1125538"/>
            <a:ext cx="9144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5144" name="Line 46"/>
          <p:cNvSpPr>
            <a:spLocks noChangeShapeType="1"/>
          </p:cNvSpPr>
          <p:nvPr/>
        </p:nvSpPr>
        <p:spPr bwMode="auto">
          <a:xfrm>
            <a:off x="0" y="1700213"/>
            <a:ext cx="9144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6191" name="Rectangle 47"/>
          <p:cNvSpPr>
            <a:spLocks noChangeArrowheads="1"/>
          </p:cNvSpPr>
          <p:nvPr/>
        </p:nvSpPr>
        <p:spPr bwMode="auto">
          <a:xfrm>
            <a:off x="827088" y="3068638"/>
            <a:ext cx="2233612" cy="12239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2000" b="1">
                <a:solidFill>
                  <a:srgbClr val="006600"/>
                </a:solidFill>
                <a:cs typeface="Akhbar MT" pitchFamily="2" charset="-78"/>
              </a:rPr>
              <a:t>2- استعار من صفوان بن امية </a:t>
            </a:r>
          </a:p>
          <a:p>
            <a:pPr algn="ctr"/>
            <a:r>
              <a:rPr lang="ar-SA" sz="2000" b="1">
                <a:solidFill>
                  <a:srgbClr val="006600"/>
                </a:solidFill>
                <a:cs typeface="Akhbar MT" pitchFamily="2" charset="-78"/>
              </a:rPr>
              <a:t>أدرعاً وكان صفوان </a:t>
            </a:r>
          </a:p>
          <a:p>
            <a:pPr algn="ctr"/>
            <a:r>
              <a:rPr lang="ar-SA" sz="2000" b="1">
                <a:solidFill>
                  <a:srgbClr val="006600"/>
                </a:solidFill>
                <a:cs typeface="Akhbar MT" pitchFamily="2" charset="-78"/>
              </a:rPr>
              <a:t>في ذلك الوقت مشركاً</a:t>
            </a:r>
          </a:p>
          <a:p>
            <a:pPr algn="ctr"/>
            <a:endParaRPr lang="en-US" sz="2000" b="1">
              <a:solidFill>
                <a:srgbClr val="006600"/>
              </a:solidFill>
              <a:cs typeface="Akhbar MT" pitchFamily="2" charset="-78"/>
            </a:endParaRPr>
          </a:p>
        </p:txBody>
      </p:sp>
      <p:sp>
        <p:nvSpPr>
          <p:cNvPr id="6192" name="Rectangle 48"/>
          <p:cNvSpPr>
            <a:spLocks noChangeArrowheads="1"/>
          </p:cNvSpPr>
          <p:nvPr/>
        </p:nvSpPr>
        <p:spPr bwMode="auto">
          <a:xfrm>
            <a:off x="827088" y="2349500"/>
            <a:ext cx="2449512" cy="10080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2000" b="1">
                <a:solidFill>
                  <a:srgbClr val="006600"/>
                </a:solidFill>
                <a:cs typeface="Akhbar MT" pitchFamily="2" charset="-78"/>
              </a:rPr>
              <a:t>1- بث العيون لمعرفة اخبار </a:t>
            </a:r>
          </a:p>
          <a:p>
            <a:pPr algn="ctr"/>
            <a:r>
              <a:rPr lang="ar-SA" sz="2000" b="1">
                <a:solidFill>
                  <a:srgbClr val="006600"/>
                </a:solidFill>
                <a:cs typeface="Akhbar MT" pitchFamily="2" charset="-78"/>
              </a:rPr>
              <a:t>المشركين ثم استعد للحرب</a:t>
            </a:r>
          </a:p>
          <a:p>
            <a:pPr algn="ctr"/>
            <a:r>
              <a:rPr lang="ar-SA" sz="2000" b="1">
                <a:solidFill>
                  <a:srgbClr val="006600"/>
                </a:solidFill>
                <a:cs typeface="Akhbar MT" pitchFamily="2" charset="-78"/>
              </a:rPr>
              <a:t>     </a:t>
            </a:r>
            <a:endParaRPr lang="en-US" sz="2000" b="1">
              <a:solidFill>
                <a:srgbClr val="006600"/>
              </a:solidFill>
              <a:cs typeface="Akhbar MT" pitchFamily="2" charset="-78"/>
            </a:endParaRPr>
          </a:p>
        </p:txBody>
      </p:sp>
      <p:sp>
        <p:nvSpPr>
          <p:cNvPr id="6193" name="AutoShape 49"/>
          <p:cNvSpPr>
            <a:spLocks noChangeArrowheads="1"/>
          </p:cNvSpPr>
          <p:nvPr/>
        </p:nvSpPr>
        <p:spPr bwMode="auto">
          <a:xfrm>
            <a:off x="7380288" y="1844675"/>
            <a:ext cx="1295400" cy="430213"/>
          </a:xfrm>
          <a:prstGeom prst="flowChartAlternateProcess">
            <a:avLst/>
          </a:prstGeom>
          <a:solidFill>
            <a:srgbClr val="C0C0C0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2000">
                <a:cs typeface="PT Bold Heading" pitchFamily="2" charset="-78"/>
              </a:rPr>
              <a:t>القائد</a:t>
            </a:r>
            <a:endParaRPr lang="en-US" sz="2000">
              <a:cs typeface="PT Bold Heading" pitchFamily="2" charset="-78"/>
            </a:endParaRPr>
          </a:p>
        </p:txBody>
      </p:sp>
      <p:sp>
        <p:nvSpPr>
          <p:cNvPr id="6198" name="AutoShape 54"/>
          <p:cNvSpPr>
            <a:spLocks noChangeArrowheads="1"/>
          </p:cNvSpPr>
          <p:nvPr/>
        </p:nvSpPr>
        <p:spPr bwMode="auto">
          <a:xfrm>
            <a:off x="7308850" y="4005263"/>
            <a:ext cx="1295400" cy="431800"/>
          </a:xfrm>
          <a:prstGeom prst="flowChartAlternateProcess">
            <a:avLst/>
          </a:prstGeom>
          <a:solidFill>
            <a:srgbClr val="C0C0C0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2000">
                <a:cs typeface="PT Bold Heading" pitchFamily="2" charset="-78"/>
              </a:rPr>
              <a:t>عدد المشركين</a:t>
            </a:r>
            <a:endParaRPr lang="en-US" sz="2000">
              <a:cs typeface="PT Bold Heading" pitchFamily="2" charset="-78"/>
            </a:endParaRPr>
          </a:p>
        </p:txBody>
      </p:sp>
    </p:spTree>
  </p:cSld>
  <p:clrMapOvr>
    <a:masterClrMapping/>
  </p:clrMapOvr>
  <p:transition spd="med">
    <p:cover dir="ld"/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6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6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800" decel="10000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6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3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7" grpId="0"/>
      <p:bldP spid="6159" grpId="0"/>
      <p:bldP spid="6160" grpId="0"/>
      <p:bldP spid="6162" grpId="0"/>
      <p:bldP spid="6174" grpId="0"/>
      <p:bldP spid="6175" grpId="0"/>
      <p:bldP spid="6184" grpId="0" animBg="1"/>
      <p:bldP spid="6185" grpId="0" animBg="1"/>
      <p:bldP spid="6186" grpId="0" animBg="1"/>
      <p:bldP spid="6187" grpId="0" animBg="1"/>
      <p:bldP spid="6188" grpId="0"/>
      <p:bldP spid="6191" grpId="0"/>
      <p:bldP spid="6192" grpId="0"/>
      <p:bldP spid="6193" grpId="0" animBg="1"/>
      <p:bldP spid="619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7"/>
          <p:cNvSpPr>
            <a:spLocks noChangeArrowheads="1"/>
          </p:cNvSpPr>
          <p:nvPr/>
        </p:nvSpPr>
        <p:spPr bwMode="auto">
          <a:xfrm>
            <a:off x="1403350" y="4868863"/>
            <a:ext cx="1363663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 sz="1600">
                <a:solidFill>
                  <a:schemeClr val="bg1"/>
                </a:solidFill>
                <a:cs typeface="PT Bold Heading" pitchFamily="2" charset="-78"/>
              </a:rPr>
              <a:t>الدروس والعبر</a:t>
            </a:r>
            <a:endParaRPr lang="en-US" sz="1600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6147" name="Rectangle 18"/>
          <p:cNvSpPr>
            <a:spLocks noChangeArrowheads="1"/>
          </p:cNvSpPr>
          <p:nvPr/>
        </p:nvSpPr>
        <p:spPr bwMode="auto">
          <a:xfrm>
            <a:off x="3279775" y="4868863"/>
            <a:ext cx="1363663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>
                <a:solidFill>
                  <a:schemeClr val="bg1"/>
                </a:solidFill>
                <a:cs typeface="PT Bold Heading" pitchFamily="2" charset="-78"/>
              </a:rPr>
              <a:t>نتائج الغزوة</a:t>
            </a:r>
            <a:endParaRPr lang="en-US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6148" name="Rectangle 19"/>
          <p:cNvSpPr>
            <a:spLocks noChangeArrowheads="1"/>
          </p:cNvSpPr>
          <p:nvPr/>
        </p:nvSpPr>
        <p:spPr bwMode="auto">
          <a:xfrm>
            <a:off x="5076825" y="4868863"/>
            <a:ext cx="1363663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>
                <a:solidFill>
                  <a:schemeClr val="bg1"/>
                </a:solidFill>
                <a:cs typeface="PT Bold Heading" pitchFamily="2" charset="-78"/>
              </a:rPr>
              <a:t>أحداث الغزوة</a:t>
            </a:r>
            <a:endParaRPr lang="en-US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6149" name="Rectangle 20"/>
          <p:cNvSpPr>
            <a:spLocks noChangeArrowheads="1"/>
          </p:cNvSpPr>
          <p:nvPr/>
        </p:nvSpPr>
        <p:spPr bwMode="auto">
          <a:xfrm>
            <a:off x="6877050" y="4868863"/>
            <a:ext cx="1363663" cy="360362"/>
          </a:xfrm>
          <a:prstGeom prst="rect">
            <a:avLst/>
          </a:prstGeom>
          <a:solidFill>
            <a:srgbClr val="99CC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>
                <a:solidFill>
                  <a:srgbClr val="FFFF00"/>
                </a:solidFill>
                <a:cs typeface="PT Bold Heading" pitchFamily="2" charset="-78"/>
              </a:rPr>
              <a:t>تاريخ الغزوة</a:t>
            </a:r>
            <a:endParaRPr lang="en-US">
              <a:solidFill>
                <a:srgbClr val="FFFF00"/>
              </a:solidFill>
              <a:cs typeface="PT Bold Heading" pitchFamily="2" charset="-78"/>
            </a:endParaRPr>
          </a:p>
        </p:txBody>
      </p:sp>
      <p:sp>
        <p:nvSpPr>
          <p:cNvPr id="6150" name="Rectangle 21"/>
          <p:cNvSpPr>
            <a:spLocks noChangeArrowheads="1"/>
          </p:cNvSpPr>
          <p:nvPr/>
        </p:nvSpPr>
        <p:spPr bwMode="auto">
          <a:xfrm>
            <a:off x="1476375" y="836613"/>
            <a:ext cx="1363663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 sz="1400">
                <a:solidFill>
                  <a:schemeClr val="bg1"/>
                </a:solidFill>
                <a:cs typeface="PT Bold Heading" pitchFamily="2" charset="-78"/>
              </a:rPr>
              <a:t>الاستعداد للغزوة</a:t>
            </a:r>
            <a:endParaRPr lang="en-US" sz="1400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6151" name="Rectangle 22"/>
          <p:cNvSpPr>
            <a:spLocks noChangeArrowheads="1"/>
          </p:cNvSpPr>
          <p:nvPr/>
        </p:nvSpPr>
        <p:spPr bwMode="auto">
          <a:xfrm>
            <a:off x="3203575" y="836613"/>
            <a:ext cx="1363663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>
                <a:solidFill>
                  <a:schemeClr val="bg1"/>
                </a:solidFill>
                <a:cs typeface="PT Bold Heading" pitchFamily="2" charset="-78"/>
              </a:rPr>
              <a:t>سبب الغزوة</a:t>
            </a:r>
            <a:endParaRPr lang="en-US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6152" name="Rectangle 23"/>
          <p:cNvSpPr>
            <a:spLocks noChangeArrowheads="1"/>
          </p:cNvSpPr>
          <p:nvPr/>
        </p:nvSpPr>
        <p:spPr bwMode="auto">
          <a:xfrm>
            <a:off x="4932363" y="836613"/>
            <a:ext cx="1363662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 sz="2000">
                <a:solidFill>
                  <a:schemeClr val="bg1"/>
                </a:solidFill>
                <a:cs typeface="PT Bold Heading" pitchFamily="2" charset="-78"/>
              </a:rPr>
              <a:t>مكان الغزوة</a:t>
            </a:r>
            <a:endParaRPr lang="en-US" sz="2000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6153" name="Rectangle 24"/>
          <p:cNvSpPr>
            <a:spLocks noChangeArrowheads="1"/>
          </p:cNvSpPr>
          <p:nvPr/>
        </p:nvSpPr>
        <p:spPr bwMode="auto">
          <a:xfrm>
            <a:off x="6732588" y="836613"/>
            <a:ext cx="1363662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 sz="2000">
                <a:solidFill>
                  <a:schemeClr val="bg1"/>
                </a:solidFill>
                <a:cs typeface="PT Bold Heading" pitchFamily="2" charset="-78"/>
              </a:rPr>
              <a:t>اسم الغزوة</a:t>
            </a:r>
            <a:endParaRPr lang="en-US" sz="2000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7195" name="AutoShape 27"/>
          <p:cNvSpPr>
            <a:spLocks noChangeArrowheads="1"/>
          </p:cNvSpPr>
          <p:nvPr/>
        </p:nvSpPr>
        <p:spPr bwMode="auto">
          <a:xfrm>
            <a:off x="1258888" y="1700213"/>
            <a:ext cx="7200900" cy="2520950"/>
          </a:xfrm>
          <a:prstGeom prst="flowChartAlternateProcess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3600">
                <a:solidFill>
                  <a:srgbClr val="800000"/>
                </a:solidFill>
                <a:cs typeface="PT Bold Heading" pitchFamily="2" charset="-78"/>
              </a:rPr>
              <a:t>يوم السبت السادس من شوال سنة 8هـ</a:t>
            </a:r>
            <a:endParaRPr lang="en-US" sz="3600">
              <a:solidFill>
                <a:srgbClr val="800000"/>
              </a:solidFill>
              <a:cs typeface="PT Bold Heading" pitchFamily="2" charset="-78"/>
            </a:endParaRPr>
          </a:p>
        </p:txBody>
      </p:sp>
    </p:spTree>
  </p:cSld>
  <p:clrMapOvr>
    <a:masterClrMapping/>
  </p:clrMapOvr>
  <p:transition spd="med">
    <p:cover dir="lu"/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458963"/>
          <p:cNvPicPr>
            <a:picLocks noChangeAspect="1" noChangeArrowheads="1"/>
          </p:cNvPicPr>
          <p:nvPr/>
        </p:nvPicPr>
        <p:blipFill>
          <a:blip r:embed="rId4"/>
          <a:srcRect l="4958" t="1918" r="-372" b="11801"/>
          <a:stretch>
            <a:fillRect/>
          </a:stretch>
        </p:blipFill>
        <p:spPr bwMode="auto">
          <a:xfrm>
            <a:off x="4643438" y="1628775"/>
            <a:ext cx="4105275" cy="27368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7171" name="Rectangle 6"/>
          <p:cNvSpPr>
            <a:spLocks noChangeArrowheads="1"/>
          </p:cNvSpPr>
          <p:nvPr/>
        </p:nvSpPr>
        <p:spPr bwMode="auto">
          <a:xfrm>
            <a:off x="1403350" y="4868863"/>
            <a:ext cx="1363663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 sz="1600">
                <a:solidFill>
                  <a:schemeClr val="bg1"/>
                </a:solidFill>
                <a:cs typeface="PT Bold Heading" pitchFamily="2" charset="-78"/>
              </a:rPr>
              <a:t>الدروس والعبر</a:t>
            </a:r>
            <a:endParaRPr lang="en-US" sz="1600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7172" name="Rectangle 7"/>
          <p:cNvSpPr>
            <a:spLocks noChangeArrowheads="1"/>
          </p:cNvSpPr>
          <p:nvPr/>
        </p:nvSpPr>
        <p:spPr bwMode="auto">
          <a:xfrm>
            <a:off x="3279775" y="4868863"/>
            <a:ext cx="1363663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>
                <a:solidFill>
                  <a:schemeClr val="bg1"/>
                </a:solidFill>
                <a:cs typeface="PT Bold Heading" pitchFamily="2" charset="-78"/>
              </a:rPr>
              <a:t>نتائج الغزوة</a:t>
            </a:r>
            <a:endParaRPr lang="en-US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7173" name="Rectangle 8"/>
          <p:cNvSpPr>
            <a:spLocks noChangeArrowheads="1"/>
          </p:cNvSpPr>
          <p:nvPr/>
        </p:nvSpPr>
        <p:spPr bwMode="auto">
          <a:xfrm>
            <a:off x="5076825" y="4868863"/>
            <a:ext cx="1363663" cy="360362"/>
          </a:xfrm>
          <a:prstGeom prst="rect">
            <a:avLst/>
          </a:prstGeom>
          <a:solidFill>
            <a:srgbClr val="99CC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>
                <a:solidFill>
                  <a:srgbClr val="FFFF00"/>
                </a:solidFill>
                <a:cs typeface="PT Bold Heading" pitchFamily="2" charset="-78"/>
              </a:rPr>
              <a:t>أحداث الغزوة</a:t>
            </a:r>
            <a:endParaRPr lang="en-US">
              <a:solidFill>
                <a:srgbClr val="FFFF00"/>
              </a:solidFill>
              <a:cs typeface="PT Bold Heading" pitchFamily="2" charset="-78"/>
            </a:endParaRPr>
          </a:p>
        </p:txBody>
      </p:sp>
      <p:sp>
        <p:nvSpPr>
          <p:cNvPr id="7174" name="Rectangle 9"/>
          <p:cNvSpPr>
            <a:spLocks noChangeArrowheads="1"/>
          </p:cNvSpPr>
          <p:nvPr/>
        </p:nvSpPr>
        <p:spPr bwMode="auto">
          <a:xfrm>
            <a:off x="6877050" y="4868863"/>
            <a:ext cx="1363663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 sz="2000">
                <a:solidFill>
                  <a:schemeClr val="bg1"/>
                </a:solidFill>
                <a:cs typeface="PT Bold Heading" pitchFamily="2" charset="-78"/>
              </a:rPr>
              <a:t>تاريخ الغزوة</a:t>
            </a:r>
            <a:endParaRPr lang="en-US" sz="2000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7175" name="Rectangle 10"/>
          <p:cNvSpPr>
            <a:spLocks noChangeArrowheads="1"/>
          </p:cNvSpPr>
          <p:nvPr/>
        </p:nvSpPr>
        <p:spPr bwMode="auto">
          <a:xfrm>
            <a:off x="1476375" y="836613"/>
            <a:ext cx="1363663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 sz="1400">
                <a:solidFill>
                  <a:schemeClr val="bg1"/>
                </a:solidFill>
                <a:cs typeface="PT Bold Heading" pitchFamily="2" charset="-78"/>
              </a:rPr>
              <a:t>الاستعداد للغزوة</a:t>
            </a:r>
            <a:endParaRPr lang="en-US" sz="1400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7176" name="Rectangle 11"/>
          <p:cNvSpPr>
            <a:spLocks noChangeArrowheads="1"/>
          </p:cNvSpPr>
          <p:nvPr/>
        </p:nvSpPr>
        <p:spPr bwMode="auto">
          <a:xfrm>
            <a:off x="3203575" y="836613"/>
            <a:ext cx="1363663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>
                <a:solidFill>
                  <a:schemeClr val="bg1"/>
                </a:solidFill>
                <a:cs typeface="PT Bold Heading" pitchFamily="2" charset="-78"/>
              </a:rPr>
              <a:t>سبب الغزوة</a:t>
            </a:r>
            <a:endParaRPr lang="en-US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7177" name="Rectangle 12"/>
          <p:cNvSpPr>
            <a:spLocks noChangeArrowheads="1"/>
          </p:cNvSpPr>
          <p:nvPr/>
        </p:nvSpPr>
        <p:spPr bwMode="auto">
          <a:xfrm>
            <a:off x="4932363" y="836613"/>
            <a:ext cx="1363662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 sz="2000">
                <a:solidFill>
                  <a:schemeClr val="bg1"/>
                </a:solidFill>
                <a:cs typeface="PT Bold Heading" pitchFamily="2" charset="-78"/>
              </a:rPr>
              <a:t>مكان الغزوة</a:t>
            </a:r>
            <a:endParaRPr lang="en-US" sz="2000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7178" name="Rectangle 13"/>
          <p:cNvSpPr>
            <a:spLocks noChangeArrowheads="1"/>
          </p:cNvSpPr>
          <p:nvPr/>
        </p:nvSpPr>
        <p:spPr bwMode="auto">
          <a:xfrm>
            <a:off x="6732588" y="836613"/>
            <a:ext cx="1363662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 sz="2000">
                <a:solidFill>
                  <a:schemeClr val="bg1"/>
                </a:solidFill>
                <a:cs typeface="PT Bold Heading" pitchFamily="2" charset="-78"/>
              </a:rPr>
              <a:t>اسم الغزوة</a:t>
            </a:r>
            <a:endParaRPr lang="en-US" sz="2000">
              <a:solidFill>
                <a:schemeClr val="bg1"/>
              </a:solidFill>
              <a:cs typeface="PT Bold Heading" pitchFamily="2" charset="-78"/>
            </a:endParaRPr>
          </a:p>
        </p:txBody>
      </p:sp>
      <p:pic>
        <p:nvPicPr>
          <p:cNvPr id="10261" name="10- غزوة حنين مختصرة.wmv">
            <a:hlinkClick r:id="" action="ppaction://media"/>
          </p:cNvPr>
          <p:cNvPicPr>
            <a:picLocks noGrp="1" noRot="1" noChangeAspect="1" noChangeArrowheads="1"/>
          </p:cNvPicPr>
          <p:nvPr>
            <p:ph/>
            <a:videoFile r:link="rId1"/>
          </p:nvPr>
        </p:nvPicPr>
        <p:blipFill>
          <a:blip r:embed="rId5"/>
          <a:srcRect/>
          <a:stretch>
            <a:fillRect/>
          </a:stretch>
        </p:blipFill>
        <p:spPr>
          <a:xfrm>
            <a:off x="1187450" y="1955800"/>
            <a:ext cx="3097213" cy="2409825"/>
          </a:xfrm>
        </p:spPr>
      </p:pic>
      <p:sp>
        <p:nvSpPr>
          <p:cNvPr id="7180" name="Rectangle 23"/>
          <p:cNvSpPr>
            <a:spLocks noChangeArrowheads="1"/>
          </p:cNvSpPr>
          <p:nvPr/>
        </p:nvSpPr>
        <p:spPr bwMode="auto">
          <a:xfrm>
            <a:off x="1258888" y="1484313"/>
            <a:ext cx="302577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2400">
                <a:cs typeface="PT Bold Heading" pitchFamily="2" charset="-78"/>
              </a:rPr>
              <a:t>غزوة حنين مختصرة</a:t>
            </a:r>
            <a:endParaRPr lang="en-US" sz="2400">
              <a:cs typeface="PT Bold Heading" pitchFamily="2" charset="-78"/>
            </a:endParaRPr>
          </a:p>
        </p:txBody>
      </p:sp>
    </p:spTree>
  </p:cSld>
  <p:clrMapOvr>
    <a:masterClrMapping/>
  </p:clrMapOvr>
  <p:transition spd="med">
    <p:cover dir="rd"/>
    <p:sndAc>
      <p:stSnd>
        <p:snd r:embed="rId3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644" fill="hold"/>
                                        <p:tgtEl>
                                          <p:spTgt spid="1026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0261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2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026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1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14338"/>
            <a:ext cx="8229600" cy="1143000"/>
          </a:xfrm>
          <a:effectLst>
            <a:outerShdw dist="35921" dir="2700000" algn="ctr" rotWithShape="0">
              <a:srgbClr val="FFFF99"/>
            </a:outerShdw>
          </a:effectLst>
        </p:spPr>
        <p:txBody>
          <a:bodyPr/>
          <a:lstStyle/>
          <a:p>
            <a:pPr eaLnBrk="1" hangingPunct="1"/>
            <a:r>
              <a:rPr lang="ar-SA" smtClean="0">
                <a:solidFill>
                  <a:srgbClr val="990000"/>
                </a:solidFill>
                <a:cs typeface="PT Bold Heading" pitchFamily="2" charset="-78"/>
              </a:rPr>
              <a:t>دور النساء في غزوة حنين</a:t>
            </a:r>
            <a:endParaRPr lang="en-US" smtClean="0">
              <a:solidFill>
                <a:srgbClr val="990000"/>
              </a:solidFill>
              <a:cs typeface="PT Bold Heading" pitchFamily="2" charset="-78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2686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ar-SA" b="1" smtClean="0">
                <a:solidFill>
                  <a:srgbClr val="000066"/>
                </a:solidFill>
                <a:cs typeface="Akhbar MT" pitchFamily="2" charset="-78"/>
              </a:rPr>
              <a:t>    </a:t>
            </a:r>
            <a:r>
              <a:rPr lang="ar-SA" sz="3600" b="1" smtClean="0">
                <a:cs typeface="Akhbar MT" pitchFamily="2" charset="-78"/>
              </a:rPr>
              <a:t>شاركت بعض نساء المسلمين في معركة حنين ، وأبلين بلاءً حسناً</a:t>
            </a:r>
            <a:r>
              <a:rPr lang="ar-SA" b="1" smtClean="0">
                <a:solidFill>
                  <a:srgbClr val="000066"/>
                </a:solidFill>
                <a:cs typeface="Akhbar MT" pitchFamily="2" charset="-78"/>
              </a:rPr>
              <a:t> ، فقد روى البخاري أن رسول الله </a:t>
            </a:r>
            <a:r>
              <a:rPr lang="ar-SA" b="1" smtClean="0">
                <a:solidFill>
                  <a:srgbClr val="006600"/>
                </a:solidFill>
                <a:cs typeface="Akhbar MT" pitchFamily="2" charset="-78"/>
              </a:rPr>
              <a:t>(</a:t>
            </a:r>
            <a:r>
              <a:rPr lang="en-US" b="1" smtClean="0">
                <a:solidFill>
                  <a:srgbClr val="006600"/>
                </a:solidFill>
                <a:cs typeface="Akhbar MT" pitchFamily="2" charset="-78"/>
                <a:sym typeface="AGA Arabesque" pitchFamily="2" charset="2"/>
              </a:rPr>
              <a:t></a:t>
            </a:r>
            <a:r>
              <a:rPr lang="ar-SA" b="1" smtClean="0">
                <a:solidFill>
                  <a:srgbClr val="006600"/>
                </a:solidFill>
                <a:cs typeface="Akhbar MT" pitchFamily="2" charset="-78"/>
                <a:sym typeface="AGA Arabesque" pitchFamily="2" charset="2"/>
              </a:rPr>
              <a:t>)</a:t>
            </a:r>
            <a:r>
              <a:rPr lang="ar-SA" b="1" smtClean="0">
                <a:solidFill>
                  <a:srgbClr val="000066"/>
                </a:solidFill>
                <a:cs typeface="Akhbar MT" pitchFamily="2" charset="-78"/>
                <a:sym typeface="AGA Arabesque" pitchFamily="2" charset="2"/>
              </a:rPr>
              <a:t> </a:t>
            </a:r>
            <a:r>
              <a:rPr lang="ar-SA" b="1" smtClean="0">
                <a:solidFill>
                  <a:srgbClr val="000066"/>
                </a:solidFill>
                <a:cs typeface="Akhbar MT" pitchFamily="2" charset="-78"/>
              </a:rPr>
              <a:t>التفت فرأى أم سليم بنت ملحان ، وكانت مع زوجها أبي طلحة ، فقال لها رسول الله </a:t>
            </a:r>
            <a:r>
              <a:rPr lang="ar-SA" b="1" smtClean="0">
                <a:solidFill>
                  <a:srgbClr val="006600"/>
                </a:solidFill>
                <a:cs typeface="Akhbar MT" pitchFamily="2" charset="-78"/>
              </a:rPr>
              <a:t>(</a:t>
            </a:r>
            <a:r>
              <a:rPr lang="en-US" b="1" smtClean="0">
                <a:solidFill>
                  <a:srgbClr val="006600"/>
                </a:solidFill>
                <a:cs typeface="Akhbar MT" pitchFamily="2" charset="-78"/>
                <a:sym typeface="AGA Arabesque" pitchFamily="2" charset="2"/>
              </a:rPr>
              <a:t></a:t>
            </a:r>
            <a:r>
              <a:rPr lang="ar-SA" b="1" smtClean="0">
                <a:solidFill>
                  <a:srgbClr val="006600"/>
                </a:solidFill>
                <a:cs typeface="Akhbar MT" pitchFamily="2" charset="-78"/>
                <a:sym typeface="AGA Arabesque" pitchFamily="2" charset="2"/>
              </a:rPr>
              <a:t>)</a:t>
            </a:r>
            <a:r>
              <a:rPr lang="ar-SA" b="1" smtClean="0">
                <a:solidFill>
                  <a:srgbClr val="000066"/>
                </a:solidFill>
                <a:cs typeface="Akhbar MT" pitchFamily="2" charset="-78"/>
                <a:sym typeface="AGA Arabesque" pitchFamily="2" charset="2"/>
              </a:rPr>
              <a:t> </a:t>
            </a:r>
            <a:r>
              <a:rPr lang="ar-SA" b="1" smtClean="0">
                <a:solidFill>
                  <a:srgbClr val="000066"/>
                </a:solidFill>
                <a:cs typeface="Akhbar MT" pitchFamily="2" charset="-78"/>
              </a:rPr>
              <a:t>: أم سليم ؟ قالت : نعم ، بأبي أنت وأمي يا رسول الله ، وكان معها خنجر – فقال لها أبو طلحة : ما هذا الخنجر معك يا أم سليم ؟ قالت : خنجر أخذته ، إن دنا مني أحد من المشركين بعجته به.</a:t>
            </a:r>
            <a:endParaRPr lang="en-US" b="1" smtClean="0">
              <a:solidFill>
                <a:srgbClr val="000066"/>
              </a:solidFill>
              <a:cs typeface="Akhbar MT" pitchFamily="2" charset="-78"/>
            </a:endParaRPr>
          </a:p>
        </p:txBody>
      </p:sp>
    </p:spTree>
  </p:cSld>
  <p:clrMapOvr>
    <a:masterClrMapping/>
  </p:clrMapOvr>
  <p:transition spd="med">
    <p:cover dir="ru"/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ChangeArrowheads="1"/>
          </p:cNvSpPr>
          <p:nvPr/>
        </p:nvSpPr>
        <p:spPr bwMode="auto">
          <a:xfrm>
            <a:off x="1403350" y="4868863"/>
            <a:ext cx="1363663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 sz="1600">
                <a:solidFill>
                  <a:schemeClr val="bg1"/>
                </a:solidFill>
                <a:cs typeface="PT Bold Heading" pitchFamily="2" charset="-78"/>
              </a:rPr>
              <a:t>الدروس والعبر</a:t>
            </a:r>
            <a:endParaRPr lang="en-US" sz="1600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9219" name="Rectangle 8"/>
          <p:cNvSpPr>
            <a:spLocks noChangeArrowheads="1"/>
          </p:cNvSpPr>
          <p:nvPr/>
        </p:nvSpPr>
        <p:spPr bwMode="auto">
          <a:xfrm>
            <a:off x="3279775" y="4868863"/>
            <a:ext cx="1363663" cy="360362"/>
          </a:xfrm>
          <a:prstGeom prst="rect">
            <a:avLst/>
          </a:prstGeom>
          <a:solidFill>
            <a:srgbClr val="99CC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>
                <a:solidFill>
                  <a:srgbClr val="FFFF66"/>
                </a:solidFill>
                <a:cs typeface="PT Bold Heading" pitchFamily="2" charset="-78"/>
              </a:rPr>
              <a:t>نتائج الغزوة</a:t>
            </a:r>
            <a:endParaRPr lang="en-US">
              <a:solidFill>
                <a:srgbClr val="FFFF66"/>
              </a:solidFill>
              <a:cs typeface="PT Bold Heading" pitchFamily="2" charset="-78"/>
            </a:endParaRPr>
          </a:p>
        </p:txBody>
      </p:sp>
      <p:sp>
        <p:nvSpPr>
          <p:cNvPr id="9220" name="Rectangle 9"/>
          <p:cNvSpPr>
            <a:spLocks noChangeArrowheads="1"/>
          </p:cNvSpPr>
          <p:nvPr/>
        </p:nvSpPr>
        <p:spPr bwMode="auto">
          <a:xfrm>
            <a:off x="5076825" y="4868863"/>
            <a:ext cx="1363663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>
                <a:solidFill>
                  <a:schemeClr val="bg1"/>
                </a:solidFill>
                <a:cs typeface="PT Bold Heading" pitchFamily="2" charset="-78"/>
              </a:rPr>
              <a:t>أحداث الغزوة</a:t>
            </a:r>
            <a:endParaRPr lang="en-US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9221" name="Rectangle 10"/>
          <p:cNvSpPr>
            <a:spLocks noChangeArrowheads="1"/>
          </p:cNvSpPr>
          <p:nvPr/>
        </p:nvSpPr>
        <p:spPr bwMode="auto">
          <a:xfrm>
            <a:off x="6877050" y="4868863"/>
            <a:ext cx="1363663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>
                <a:solidFill>
                  <a:schemeClr val="bg1"/>
                </a:solidFill>
                <a:cs typeface="PT Bold Heading" pitchFamily="2" charset="-78"/>
              </a:rPr>
              <a:t>تاريخ الغزوة</a:t>
            </a:r>
            <a:endParaRPr lang="en-US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9222" name="Rectangle 11"/>
          <p:cNvSpPr>
            <a:spLocks noChangeArrowheads="1"/>
          </p:cNvSpPr>
          <p:nvPr/>
        </p:nvSpPr>
        <p:spPr bwMode="auto">
          <a:xfrm>
            <a:off x="1476375" y="836613"/>
            <a:ext cx="1363663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 sz="1400">
                <a:solidFill>
                  <a:schemeClr val="bg1"/>
                </a:solidFill>
                <a:cs typeface="PT Bold Heading" pitchFamily="2" charset="-78"/>
              </a:rPr>
              <a:t>الاستعداد للغزوة</a:t>
            </a:r>
            <a:endParaRPr lang="en-US" sz="1400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9223" name="Rectangle 12"/>
          <p:cNvSpPr>
            <a:spLocks noChangeArrowheads="1"/>
          </p:cNvSpPr>
          <p:nvPr/>
        </p:nvSpPr>
        <p:spPr bwMode="auto">
          <a:xfrm>
            <a:off x="3203575" y="836613"/>
            <a:ext cx="1363663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>
                <a:solidFill>
                  <a:schemeClr val="bg1"/>
                </a:solidFill>
                <a:cs typeface="PT Bold Heading" pitchFamily="2" charset="-78"/>
              </a:rPr>
              <a:t>سبب الغزوة</a:t>
            </a:r>
            <a:endParaRPr lang="en-US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9224" name="Rectangle 13"/>
          <p:cNvSpPr>
            <a:spLocks noChangeArrowheads="1"/>
          </p:cNvSpPr>
          <p:nvPr/>
        </p:nvSpPr>
        <p:spPr bwMode="auto">
          <a:xfrm>
            <a:off x="4932363" y="836613"/>
            <a:ext cx="1363662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 sz="2000">
                <a:solidFill>
                  <a:schemeClr val="bg1"/>
                </a:solidFill>
                <a:cs typeface="PT Bold Heading" pitchFamily="2" charset="-78"/>
              </a:rPr>
              <a:t>مكان الغزوة</a:t>
            </a:r>
            <a:endParaRPr lang="en-US" sz="2000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9225" name="Rectangle 14"/>
          <p:cNvSpPr>
            <a:spLocks noChangeArrowheads="1"/>
          </p:cNvSpPr>
          <p:nvPr/>
        </p:nvSpPr>
        <p:spPr bwMode="auto">
          <a:xfrm>
            <a:off x="6732588" y="836613"/>
            <a:ext cx="1363662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 sz="2000">
                <a:solidFill>
                  <a:schemeClr val="bg1"/>
                </a:solidFill>
                <a:cs typeface="PT Bold Heading" pitchFamily="2" charset="-78"/>
              </a:rPr>
              <a:t>اسم الغزوة</a:t>
            </a:r>
            <a:endParaRPr lang="en-US" sz="2000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323850" y="3716338"/>
            <a:ext cx="84248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ar-SA" sz="3200" b="1">
                <a:solidFill>
                  <a:srgbClr val="006600"/>
                </a:solidFill>
                <a:cs typeface="Akhbar MT" pitchFamily="2" charset="-78"/>
              </a:rPr>
              <a:t>4-</a:t>
            </a:r>
            <a:r>
              <a:rPr lang="ar-SA" sz="3200" b="1">
                <a:solidFill>
                  <a:srgbClr val="660033"/>
                </a:solidFill>
                <a:cs typeface="Akhbar MT" pitchFamily="2" charset="-78"/>
              </a:rPr>
              <a:t> </a:t>
            </a:r>
            <a:r>
              <a:rPr lang="ar-SA" sz="3200" b="1">
                <a:solidFill>
                  <a:srgbClr val="660066"/>
                </a:solidFill>
                <a:cs typeface="Akhbar MT" pitchFamily="2" charset="-78"/>
              </a:rPr>
              <a:t>لحاق الرسول </a:t>
            </a:r>
            <a:r>
              <a:rPr lang="en-US" sz="3200" b="1">
                <a:solidFill>
                  <a:srgbClr val="660066"/>
                </a:solidFill>
                <a:cs typeface="Akhbar MT" pitchFamily="2" charset="-78"/>
                <a:sym typeface="AGA Arabesque" pitchFamily="2" charset="2"/>
              </a:rPr>
              <a:t></a:t>
            </a:r>
            <a:r>
              <a:rPr lang="ar-SA" sz="3200" b="1">
                <a:solidFill>
                  <a:srgbClr val="660066"/>
                </a:solidFill>
                <a:cs typeface="Akhbar MT" pitchFamily="2" charset="-78"/>
                <a:sym typeface="AGA Arabesque" pitchFamily="2" charset="2"/>
              </a:rPr>
              <a:t> </a:t>
            </a:r>
            <a:r>
              <a:rPr lang="ar-SA" sz="3200" b="1">
                <a:solidFill>
                  <a:srgbClr val="660066"/>
                </a:solidFill>
                <a:cs typeface="Akhbar MT" pitchFamily="2" charset="-78"/>
              </a:rPr>
              <a:t>بجيش مالك المتحصن بالطائف قبل تقسيم الغنائم </a:t>
            </a:r>
            <a:endParaRPr lang="en-US" sz="3200" b="1">
              <a:solidFill>
                <a:srgbClr val="660066"/>
              </a:solidFill>
              <a:cs typeface="Akhbar MT" pitchFamily="2" charset="-78"/>
            </a:endParaRPr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323850" y="1628775"/>
            <a:ext cx="842486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ar-SA" sz="3200" b="1">
                <a:solidFill>
                  <a:srgbClr val="006600"/>
                </a:solidFill>
                <a:cs typeface="Akhbar MT" pitchFamily="2" charset="-78"/>
              </a:rPr>
              <a:t>1- </a:t>
            </a:r>
            <a:r>
              <a:rPr lang="ar-SA" sz="3200" b="1">
                <a:solidFill>
                  <a:srgbClr val="660066"/>
                </a:solidFill>
                <a:cs typeface="Akhbar MT" pitchFamily="2" charset="-78"/>
              </a:rPr>
              <a:t>انتهاء الجولة الأولى من غزوة حنين بانتصار المسلمين وانهزام المشركين</a:t>
            </a:r>
            <a:endParaRPr lang="en-US" sz="3200" b="1">
              <a:solidFill>
                <a:srgbClr val="660066"/>
              </a:solidFill>
              <a:cs typeface="Akhbar MT" pitchFamily="2" charset="-78"/>
            </a:endParaRP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323850" y="2276475"/>
            <a:ext cx="84248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ar-SA" sz="3200" b="1">
                <a:solidFill>
                  <a:srgbClr val="006600"/>
                </a:solidFill>
                <a:cs typeface="Akhbar MT" pitchFamily="2" charset="-78"/>
              </a:rPr>
              <a:t>2-</a:t>
            </a:r>
            <a:r>
              <a:rPr lang="ar-SA" sz="3200" b="1">
                <a:solidFill>
                  <a:srgbClr val="660033"/>
                </a:solidFill>
                <a:cs typeface="Akhbar MT" pitchFamily="2" charset="-78"/>
              </a:rPr>
              <a:t> </a:t>
            </a:r>
            <a:r>
              <a:rPr lang="ar-SA" sz="3200" b="1">
                <a:solidFill>
                  <a:srgbClr val="660066"/>
                </a:solidFill>
                <a:cs typeface="Akhbar MT" pitchFamily="2" charset="-78"/>
              </a:rPr>
              <a:t>فرار مالك بن عوف ومن معه من قومه إلى الطائف وتحصنهم فيها</a:t>
            </a:r>
            <a:r>
              <a:rPr lang="ar-SA" sz="3200" b="1">
                <a:solidFill>
                  <a:srgbClr val="660033"/>
                </a:solidFill>
                <a:cs typeface="Akhbar MT" pitchFamily="2" charset="-78"/>
              </a:rPr>
              <a:t> </a:t>
            </a:r>
          </a:p>
          <a:p>
            <a:pPr marL="342900" indent="-342900">
              <a:spcBef>
                <a:spcPct val="20000"/>
              </a:spcBef>
            </a:pPr>
            <a:r>
              <a:rPr lang="ar-SA" sz="3200" b="1">
                <a:solidFill>
                  <a:srgbClr val="660033"/>
                </a:solidFill>
                <a:cs typeface="Akhbar MT" pitchFamily="2" charset="-78"/>
              </a:rPr>
              <a:t> </a:t>
            </a:r>
            <a:endParaRPr lang="en-US" sz="3200" b="1">
              <a:solidFill>
                <a:srgbClr val="660033"/>
              </a:solidFill>
              <a:cs typeface="Akhbar MT" pitchFamily="2" charset="-78"/>
            </a:endParaRPr>
          </a:p>
        </p:txBody>
      </p:sp>
      <p:sp>
        <p:nvSpPr>
          <p:cNvPr id="8212" name="Rectangle 20"/>
          <p:cNvSpPr>
            <a:spLocks noChangeArrowheads="1"/>
          </p:cNvSpPr>
          <p:nvPr/>
        </p:nvSpPr>
        <p:spPr bwMode="auto">
          <a:xfrm>
            <a:off x="323850" y="2997200"/>
            <a:ext cx="84248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ar-SA" sz="3200" b="1">
                <a:solidFill>
                  <a:srgbClr val="006600"/>
                </a:solidFill>
                <a:cs typeface="Akhbar MT" pitchFamily="2" charset="-78"/>
              </a:rPr>
              <a:t>3-</a:t>
            </a:r>
            <a:r>
              <a:rPr lang="ar-SA" sz="3200" b="1">
                <a:solidFill>
                  <a:srgbClr val="660033"/>
                </a:solidFill>
                <a:cs typeface="Akhbar MT" pitchFamily="2" charset="-78"/>
              </a:rPr>
              <a:t> </a:t>
            </a:r>
            <a:r>
              <a:rPr lang="ar-SA" sz="3200" b="1">
                <a:solidFill>
                  <a:srgbClr val="660066"/>
                </a:solidFill>
                <a:cs typeface="Akhbar MT" pitchFamily="2" charset="-78"/>
              </a:rPr>
              <a:t>حصول المسلمين على الكثير من الغنائم ونقلها إلى الجعرانة لتقسيمها</a:t>
            </a:r>
          </a:p>
        </p:txBody>
      </p:sp>
    </p:spTree>
  </p:cSld>
  <p:clrMapOvr>
    <a:masterClrMapping/>
  </p:clrMapOvr>
  <p:transition spd="med">
    <p:push dir="d"/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9" grpId="0"/>
      <p:bldP spid="8210" grpId="0"/>
      <p:bldP spid="8211" grpId="0"/>
      <p:bldP spid="82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229600" cy="3302000"/>
          </a:xfrm>
        </p:spPr>
        <p:txBody>
          <a:bodyPr/>
          <a:lstStyle/>
          <a:p>
            <a:pPr marL="449263" indent="-176213" eaLnBrk="1" hangingPunct="1">
              <a:lnSpc>
                <a:spcPct val="90000"/>
              </a:lnSpc>
              <a:buFontTx/>
              <a:buNone/>
            </a:pPr>
            <a:r>
              <a:rPr lang="ar-SA" sz="2800" b="1" smtClean="0">
                <a:solidFill>
                  <a:srgbClr val="006600"/>
                </a:solidFill>
                <a:cs typeface="Akhbar MT" pitchFamily="2" charset="-78"/>
              </a:rPr>
              <a:t>1-</a:t>
            </a:r>
            <a:r>
              <a:rPr lang="ar-SA" sz="2800" b="1" smtClean="0">
                <a:solidFill>
                  <a:srgbClr val="800000"/>
                </a:solidFill>
                <a:cs typeface="Akhbar MT" pitchFamily="2" charset="-78"/>
              </a:rPr>
              <a:t> النصر من عند الله وحده ، يمن به على المسلمين إذا اخذوا بأسبابه </a:t>
            </a:r>
          </a:p>
          <a:p>
            <a:pPr marL="449263" indent="-176213" eaLnBrk="1" hangingPunct="1">
              <a:lnSpc>
                <a:spcPct val="90000"/>
              </a:lnSpc>
              <a:buFontTx/>
              <a:buNone/>
            </a:pPr>
            <a:r>
              <a:rPr lang="ar-SA" sz="2800" b="1" smtClean="0">
                <a:solidFill>
                  <a:srgbClr val="006600"/>
                </a:solidFill>
                <a:cs typeface="Akhbar MT" pitchFamily="2" charset="-78"/>
              </a:rPr>
              <a:t>2-</a:t>
            </a:r>
            <a:r>
              <a:rPr lang="ar-SA" sz="2800" b="1" smtClean="0">
                <a:solidFill>
                  <a:srgbClr val="800000"/>
                </a:solidFill>
                <a:cs typeface="Akhbar MT" pitchFamily="2" charset="-78"/>
              </a:rPr>
              <a:t> لا يجوز الاغترار بكثرة العدد والعدة.</a:t>
            </a:r>
          </a:p>
          <a:p>
            <a:pPr marL="449263" indent="-176213" eaLnBrk="1" hangingPunct="1">
              <a:lnSpc>
                <a:spcPct val="90000"/>
              </a:lnSpc>
              <a:buFontTx/>
              <a:buNone/>
            </a:pPr>
            <a:r>
              <a:rPr lang="ar-SA" sz="2800" b="1" smtClean="0">
                <a:solidFill>
                  <a:srgbClr val="006600"/>
                </a:solidFill>
                <a:cs typeface="Akhbar MT" pitchFamily="2" charset="-78"/>
              </a:rPr>
              <a:t>3-</a:t>
            </a:r>
            <a:r>
              <a:rPr lang="ar-SA" sz="2800" b="1" smtClean="0">
                <a:solidFill>
                  <a:srgbClr val="800000"/>
                </a:solidFill>
                <a:cs typeface="Akhbar MT" pitchFamily="2" charset="-78"/>
              </a:rPr>
              <a:t> جواز استعارة أسلحة المشركين لمقاتلة اعداء الله.</a:t>
            </a:r>
          </a:p>
          <a:p>
            <a:pPr marL="449263" indent="-176213" eaLnBrk="1" hangingPunct="1">
              <a:lnSpc>
                <a:spcPct val="90000"/>
              </a:lnSpc>
              <a:buFontTx/>
              <a:buNone/>
            </a:pPr>
            <a:r>
              <a:rPr lang="ar-SA" sz="2800" b="1" smtClean="0">
                <a:solidFill>
                  <a:srgbClr val="006600"/>
                </a:solidFill>
                <a:cs typeface="Akhbar MT" pitchFamily="2" charset="-78"/>
              </a:rPr>
              <a:t>4-</a:t>
            </a:r>
            <a:r>
              <a:rPr lang="ar-SA" sz="2800" b="1" smtClean="0">
                <a:solidFill>
                  <a:srgbClr val="800000"/>
                </a:solidFill>
                <a:cs typeface="Akhbar MT" pitchFamily="2" charset="-78"/>
              </a:rPr>
              <a:t> جواز بث العيون لمعرفة اخبار المشركين .</a:t>
            </a:r>
          </a:p>
          <a:p>
            <a:pPr marL="449263" indent="-176213" eaLnBrk="1" hangingPunct="1">
              <a:lnSpc>
                <a:spcPct val="90000"/>
              </a:lnSpc>
              <a:buFontTx/>
              <a:buNone/>
            </a:pPr>
            <a:r>
              <a:rPr lang="ar-SA" sz="2800" b="1" smtClean="0">
                <a:solidFill>
                  <a:srgbClr val="006600"/>
                </a:solidFill>
                <a:cs typeface="Akhbar MT" pitchFamily="2" charset="-78"/>
              </a:rPr>
              <a:t>5- </a:t>
            </a:r>
            <a:r>
              <a:rPr lang="ar-SA" sz="2800" b="1" smtClean="0">
                <a:solidFill>
                  <a:srgbClr val="800000"/>
                </a:solidFill>
                <a:cs typeface="Akhbar MT" pitchFamily="2" charset="-78"/>
              </a:rPr>
              <a:t>جرأة النبي </a:t>
            </a:r>
            <a:r>
              <a:rPr lang="en-US" sz="2800" b="1" smtClean="0">
                <a:solidFill>
                  <a:srgbClr val="800000"/>
                </a:solidFill>
                <a:cs typeface="Akhbar MT" pitchFamily="2" charset="-78"/>
                <a:sym typeface="AGA Arabesque" pitchFamily="2" charset="2"/>
              </a:rPr>
              <a:t></a:t>
            </a:r>
            <a:r>
              <a:rPr lang="ar-SA" sz="2800" b="1" smtClean="0">
                <a:solidFill>
                  <a:srgbClr val="800000"/>
                </a:solidFill>
                <a:cs typeface="Akhbar MT" pitchFamily="2" charset="-78"/>
                <a:sym typeface="AGA Arabesque" pitchFamily="2" charset="2"/>
              </a:rPr>
              <a:t> في الحرب وثباته في أخطر الظروف</a:t>
            </a:r>
            <a:endParaRPr lang="en-US" sz="2800" b="1" smtClean="0">
              <a:solidFill>
                <a:srgbClr val="800000"/>
              </a:solidFill>
              <a:cs typeface="Akhbar MT" pitchFamily="2" charset="-78"/>
              <a:sym typeface="AGA Arabesque" pitchFamily="2" charset="2"/>
            </a:endParaRPr>
          </a:p>
          <a:p>
            <a:pPr marL="449263" indent="-176213" eaLnBrk="1" hangingPunct="1">
              <a:lnSpc>
                <a:spcPct val="90000"/>
              </a:lnSpc>
              <a:buFontTx/>
              <a:buNone/>
            </a:pPr>
            <a:r>
              <a:rPr lang="ar-SA" sz="2800" b="1" smtClean="0">
                <a:solidFill>
                  <a:srgbClr val="006600"/>
                </a:solidFill>
                <a:cs typeface="Akhbar MT" pitchFamily="2" charset="-78"/>
              </a:rPr>
              <a:t>6-</a:t>
            </a:r>
            <a:r>
              <a:rPr lang="ar-SA" sz="2800" b="1" smtClean="0">
                <a:solidFill>
                  <a:srgbClr val="800000"/>
                </a:solidFill>
                <a:cs typeface="Akhbar MT" pitchFamily="2" charset="-78"/>
              </a:rPr>
              <a:t> من عوامل النصر : قوة العقيدة – الثبات في المعركة – الأخذ بالأسباب – وسيلة الاتصال الفاعلة ( العباس / صوته بألف رجل )</a:t>
            </a:r>
            <a:endParaRPr lang="en-US" sz="2800" b="1" smtClean="0">
              <a:solidFill>
                <a:srgbClr val="800000"/>
              </a:solidFill>
              <a:cs typeface="Akhbar MT" pitchFamily="2" charset="-78"/>
            </a:endParaRPr>
          </a:p>
        </p:txBody>
      </p:sp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1476375" y="4868863"/>
            <a:ext cx="1363663" cy="360362"/>
          </a:xfrm>
          <a:prstGeom prst="rect">
            <a:avLst/>
          </a:prstGeom>
          <a:solidFill>
            <a:srgbClr val="99CC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 sz="1600">
                <a:solidFill>
                  <a:srgbClr val="FFFF66"/>
                </a:solidFill>
                <a:cs typeface="PT Bold Heading" pitchFamily="2" charset="-78"/>
              </a:rPr>
              <a:t>الدروس والعبر</a:t>
            </a:r>
            <a:endParaRPr lang="en-US" sz="1600">
              <a:solidFill>
                <a:srgbClr val="FFFF66"/>
              </a:solidFill>
              <a:cs typeface="PT Bold Heading" pitchFamily="2" charset="-78"/>
            </a:endParaRPr>
          </a:p>
        </p:txBody>
      </p:sp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3279775" y="4868863"/>
            <a:ext cx="1363663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>
                <a:solidFill>
                  <a:schemeClr val="bg1"/>
                </a:solidFill>
                <a:cs typeface="PT Bold Heading" pitchFamily="2" charset="-78"/>
              </a:rPr>
              <a:t>نتائج الغزوة</a:t>
            </a:r>
            <a:endParaRPr lang="en-US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10245" name="Rectangle 6"/>
          <p:cNvSpPr>
            <a:spLocks noChangeArrowheads="1"/>
          </p:cNvSpPr>
          <p:nvPr/>
        </p:nvSpPr>
        <p:spPr bwMode="auto">
          <a:xfrm>
            <a:off x="5076825" y="4868863"/>
            <a:ext cx="1363663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>
                <a:solidFill>
                  <a:schemeClr val="bg1"/>
                </a:solidFill>
                <a:cs typeface="PT Bold Heading" pitchFamily="2" charset="-78"/>
              </a:rPr>
              <a:t>أحداث الغزوة</a:t>
            </a:r>
            <a:endParaRPr lang="en-US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10246" name="Rectangle 7"/>
          <p:cNvSpPr>
            <a:spLocks noChangeArrowheads="1"/>
          </p:cNvSpPr>
          <p:nvPr/>
        </p:nvSpPr>
        <p:spPr bwMode="auto">
          <a:xfrm>
            <a:off x="6877050" y="4868863"/>
            <a:ext cx="1363663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>
                <a:solidFill>
                  <a:schemeClr val="bg1"/>
                </a:solidFill>
                <a:cs typeface="PT Bold Heading" pitchFamily="2" charset="-78"/>
              </a:rPr>
              <a:t>تاريخ الغزوة</a:t>
            </a:r>
            <a:endParaRPr lang="en-US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10247" name="Rectangle 8"/>
          <p:cNvSpPr>
            <a:spLocks noChangeArrowheads="1"/>
          </p:cNvSpPr>
          <p:nvPr/>
        </p:nvSpPr>
        <p:spPr bwMode="auto">
          <a:xfrm>
            <a:off x="1476375" y="836613"/>
            <a:ext cx="1363663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 sz="1400">
                <a:solidFill>
                  <a:schemeClr val="bg1"/>
                </a:solidFill>
                <a:cs typeface="PT Bold Heading" pitchFamily="2" charset="-78"/>
              </a:rPr>
              <a:t>الاستعداد للغزوة</a:t>
            </a:r>
            <a:endParaRPr lang="en-US" sz="1400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10248" name="Rectangle 9"/>
          <p:cNvSpPr>
            <a:spLocks noChangeArrowheads="1"/>
          </p:cNvSpPr>
          <p:nvPr/>
        </p:nvSpPr>
        <p:spPr bwMode="auto">
          <a:xfrm>
            <a:off x="3203575" y="836613"/>
            <a:ext cx="1363663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>
                <a:solidFill>
                  <a:schemeClr val="bg1"/>
                </a:solidFill>
                <a:cs typeface="PT Bold Heading" pitchFamily="2" charset="-78"/>
              </a:rPr>
              <a:t>سبب الغزوة</a:t>
            </a:r>
            <a:endParaRPr lang="en-US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10249" name="Rectangle 10"/>
          <p:cNvSpPr>
            <a:spLocks noChangeArrowheads="1"/>
          </p:cNvSpPr>
          <p:nvPr/>
        </p:nvSpPr>
        <p:spPr bwMode="auto">
          <a:xfrm>
            <a:off x="4932363" y="836613"/>
            <a:ext cx="1363662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 sz="2000">
                <a:solidFill>
                  <a:schemeClr val="bg1"/>
                </a:solidFill>
                <a:cs typeface="PT Bold Heading" pitchFamily="2" charset="-78"/>
              </a:rPr>
              <a:t>مكان الغزوة</a:t>
            </a:r>
            <a:endParaRPr lang="en-US" sz="2000">
              <a:solidFill>
                <a:schemeClr val="bg1"/>
              </a:solidFill>
              <a:cs typeface="PT Bold Heading" pitchFamily="2" charset="-78"/>
            </a:endParaRPr>
          </a:p>
        </p:txBody>
      </p:sp>
      <p:sp>
        <p:nvSpPr>
          <p:cNvPr id="10250" name="Rectangle 11"/>
          <p:cNvSpPr>
            <a:spLocks noChangeArrowheads="1"/>
          </p:cNvSpPr>
          <p:nvPr/>
        </p:nvSpPr>
        <p:spPr bwMode="auto">
          <a:xfrm>
            <a:off x="6732588" y="836613"/>
            <a:ext cx="1363662" cy="360362"/>
          </a:xfrm>
          <a:prstGeom prst="rect">
            <a:avLst/>
          </a:prstGeom>
          <a:solidFill>
            <a:srgbClr val="0080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00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ar-SA">
                <a:solidFill>
                  <a:schemeClr val="bg1"/>
                </a:solidFill>
                <a:cs typeface="PT Bold Heading" pitchFamily="2" charset="-78"/>
              </a:rPr>
              <a:t>اسم الغزوة</a:t>
            </a:r>
            <a:endParaRPr lang="en-US">
              <a:solidFill>
                <a:schemeClr val="bg1"/>
              </a:solidFill>
              <a:cs typeface="PT Bold Heading" pitchFamily="2" charset="-78"/>
            </a:endParaRPr>
          </a:p>
        </p:txBody>
      </p:sp>
    </p:spTree>
  </p:cSld>
  <p:clrMapOvr>
    <a:masterClrMapping/>
  </p:clrMapOvr>
  <p:transition spd="med">
    <p:push/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679</Words>
  <Application>Microsoft Office PowerPoint</Application>
  <PresentationFormat>عرض على الشاشة (3:4)‏</PresentationFormat>
  <Paragraphs>142</Paragraphs>
  <Slides>14</Slides>
  <Notes>0</Notes>
  <HiddenSlides>0</HiddenSlides>
  <MMClips>4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5" baseType="lpstr">
      <vt:lpstr>سمة Office</vt:lpstr>
      <vt:lpstr>مكان الغزوة</vt:lpstr>
      <vt:lpstr>الشريحة 2</vt:lpstr>
      <vt:lpstr>الشريحة 3</vt:lpstr>
      <vt:lpstr>الشريحة 4</vt:lpstr>
      <vt:lpstr>الشريحة 5</vt:lpstr>
      <vt:lpstr>الشريحة 6</vt:lpstr>
      <vt:lpstr>دور النساء في غزوة حنين</vt:lpstr>
      <vt:lpstr>الشريحة 8</vt:lpstr>
      <vt:lpstr>الشريحة 9</vt:lpstr>
      <vt:lpstr>التقويم الختامي </vt:lpstr>
      <vt:lpstr>غزوة الطائف ( أحداث الغزوة ) </vt:lpstr>
      <vt:lpstr>نتائج غزوة الطائف</vt:lpstr>
      <vt:lpstr>توزيع الغنائم</vt:lpstr>
      <vt:lpstr>التقويم الختامي</vt:lpstr>
    </vt:vector>
  </TitlesOfParts>
  <Manager>داود ابو مويس</Manager>
  <Company>الملتقى التربوي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بوربوينت غزوة حنين تربية اسلامية الصف العاشر الفصل الأول</dc:title>
  <dc:subject>بوربوينت تربية اسلامية - بوربوينت غزوة حنين تربية اسلامية الصف العاشر الفصل الأول</dc:subject>
  <dc:creator>الملتقى التربوي</dc:creator>
  <cp:keywords>تربية اسلامية; تعليم; الملتقى التربوي</cp:keywords>
  <dc:description>عرض تقديمي بوربوينت تربية اسلامية - بوربوينت غزوة حنين تربية اسلامية الصف العاشر الفصل الأول</dc:description>
  <cp:lastModifiedBy>الملتقى التربوي</cp:lastModifiedBy>
  <cp:revision>1</cp:revision>
  <dcterms:created xsi:type="dcterms:W3CDTF">2020-12-26T23:05:57Z</dcterms:created>
  <dcterms:modified xsi:type="dcterms:W3CDTF">2020-12-26T23:57:05Z</dcterms:modified>
  <cp:category>التربية الاسلامية; عرض بوربوينت</cp:category>
</cp:coreProperties>
</file>