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E94B2-99EA-4250-8DA2-E0BF26F21074}" type="datetimeFigureOut">
              <a:rPr lang="ar-SA" smtClean="0"/>
              <a:t>13/05/1442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A6179-6998-4C29-803C-5D295ABC335F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578;&#1589;&#1575;&#1605;&#1610;&#1605;\22%20&#1594;&#1586;&#1608;&#1577;%20&#1578;&#1576;&#1608;&#1603;.wmv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file:///F:\&#1578;&#1589;&#1575;&#1605;&#1610;&#1605;\24&#1594;&#1586;&#1608;&#1577;%20&#1578;&#1576;&#1608;&#1603;.wmv" TargetMode="External"/><Relationship Id="rId1" Type="http://schemas.openxmlformats.org/officeDocument/2006/relationships/video" Target="file:///F:\&#1578;&#1589;&#1575;&#1605;&#1610;&#1605;\23&#1594;&#1586;&#1608;&#1577;%20&#1578;&#1576;&#1608;&#1603;.wmv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اسم الجيش في غزوة تبوك | Novelty sig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مستطيل 3"/>
          <p:cNvSpPr/>
          <p:nvPr/>
        </p:nvSpPr>
        <p:spPr>
          <a:xfrm>
            <a:off x="2842321" y="2132856"/>
            <a:ext cx="338586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SA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الصف العاشر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3407214" y="2967335"/>
            <a:ext cx="2460930" cy="64633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ar-SA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أ.. سائد سمحه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9275"/>
            <a:ext cx="8229600" cy="1143000"/>
          </a:xfrm>
          <a:effectLst>
            <a:outerShdw dist="28398" dir="3806097" algn="ctr" rotWithShape="0">
              <a:schemeClr val="bg1"/>
            </a:outerShdw>
          </a:effectLst>
        </p:spPr>
        <p:txBody>
          <a:bodyPr/>
          <a:lstStyle/>
          <a:p>
            <a:pPr eaLnBrk="1" hangingPunct="1"/>
            <a:r>
              <a:rPr lang="ar-SA" sz="4000" smtClean="0">
                <a:solidFill>
                  <a:srgbClr val="663300"/>
                </a:solidFill>
                <a:cs typeface="PT Bold Heading" pitchFamily="2" charset="-78"/>
              </a:rPr>
              <a:t>من خلال الخريطة وضح أحداث الغزوة</a:t>
            </a:r>
            <a:endParaRPr lang="en-US" sz="4000" smtClean="0">
              <a:solidFill>
                <a:srgbClr val="663300"/>
              </a:solidFill>
              <a:cs typeface="PT Bold Heading" pitchFamily="2" charset="-78"/>
            </a:endParaRPr>
          </a:p>
        </p:txBody>
      </p:sp>
      <p:pic>
        <p:nvPicPr>
          <p:cNvPr id="11267" name="Picture 4" descr="222"/>
          <p:cNvPicPr>
            <a:picLocks noChangeAspect="1" noChangeArrowheads="1"/>
          </p:cNvPicPr>
          <p:nvPr/>
        </p:nvPicPr>
        <p:blipFill>
          <a:blip r:embed="rId4">
            <a:lum bright="-18000"/>
          </a:blip>
          <a:srcRect l="5600" t="3780" r="3430" b="3024"/>
          <a:stretch>
            <a:fillRect/>
          </a:stretch>
        </p:blipFill>
        <p:spPr bwMode="auto">
          <a:xfrm>
            <a:off x="684213" y="1773238"/>
            <a:ext cx="3667125" cy="41735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343" name="22 غزوة تبوك.wmv">
            <a:hlinkClick r:id="" action="ppaction://media"/>
          </p:cNvPr>
          <p:cNvPicPr>
            <a:picLocks noRot="1" noChangeAspect="1" noChangeArrowheads="1"/>
          </p:cNvPicPr>
          <p:nvPr>
            <p:ph idx="1"/>
            <a:videoFile r:link="rId1"/>
          </p:nvPr>
        </p:nvPicPr>
        <p:blipFill>
          <a:blip r:embed="rId5"/>
          <a:srcRect/>
          <a:stretch>
            <a:fillRect/>
          </a:stretch>
        </p:blipFill>
        <p:spPr>
          <a:xfrm>
            <a:off x="4859338" y="2024063"/>
            <a:ext cx="3529012" cy="2773362"/>
          </a:xfrm>
        </p:spPr>
      </p:pic>
      <p:sp>
        <p:nvSpPr>
          <p:cNvPr id="11269" name="Rectangle 9"/>
          <p:cNvSpPr>
            <a:spLocks noChangeArrowheads="1"/>
          </p:cNvSpPr>
          <p:nvPr/>
        </p:nvSpPr>
        <p:spPr bwMode="auto">
          <a:xfrm>
            <a:off x="5219700" y="6021388"/>
            <a:ext cx="259238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>
                <a:cs typeface="PT Bold Heading" pitchFamily="2" charset="-78"/>
              </a:rPr>
              <a:t>أحداث الغزوة مختصرة</a:t>
            </a:r>
            <a:endParaRPr lang="en-US">
              <a:cs typeface="PT Bold Heading" pitchFamily="2" charset="-78"/>
            </a:endParaRPr>
          </a:p>
        </p:txBody>
      </p:sp>
      <p:sp>
        <p:nvSpPr>
          <p:cNvPr id="11270" name="Rectangle 10"/>
          <p:cNvSpPr>
            <a:spLocks noChangeArrowheads="1"/>
          </p:cNvSpPr>
          <p:nvPr/>
        </p:nvSpPr>
        <p:spPr bwMode="auto">
          <a:xfrm>
            <a:off x="5722938" y="5013325"/>
            <a:ext cx="194468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b="1">
                <a:solidFill>
                  <a:srgbClr val="800000"/>
                </a:solidFill>
              </a:rPr>
              <a:t>( اضغط على الشكل )</a:t>
            </a:r>
            <a:endParaRPr lang="en-US" b="1">
              <a:solidFill>
                <a:srgbClr val="800000"/>
              </a:solidFill>
            </a:endParaRPr>
          </a:p>
        </p:txBody>
      </p:sp>
    </p:spTree>
  </p:cSld>
  <p:clrMapOvr>
    <a:masterClrMapping/>
  </p:clrMapOvr>
  <p:transition spd="med">
    <p:push dir="d"/>
    <p:sndAc>
      <p:stSnd>
        <p:snd r:embed="rId3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3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3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143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3"/>
                  </p:tgtEl>
                </p:cond>
              </p:nextCondLst>
            </p:seq>
            <p:vide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343"/>
                </p:tgtEl>
              </p:cMediaNode>
            </p:video>
          </p:childTnLst>
        </p:cTn>
      </p:par>
    </p:tnLst>
    <p:bldLst>
      <p:bldP spid="143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ar-SA" sz="2800" b="1" smtClean="0">
              <a:cs typeface="Akhbar MT" pitchFamily="2" charset="-78"/>
            </a:endParaRPr>
          </a:p>
          <a:p>
            <a:pPr eaLnBrk="1" hangingPunct="1">
              <a:lnSpc>
                <a:spcPct val="90000"/>
              </a:lnSpc>
            </a:pPr>
            <a:r>
              <a:rPr lang="ar-SA" sz="2800" b="1" smtClean="0">
                <a:cs typeface="Akhbar MT" pitchFamily="2" charset="-78"/>
              </a:rPr>
              <a:t> </a:t>
            </a:r>
            <a:r>
              <a:rPr lang="ar-SA" sz="2800" smtClean="0">
                <a:solidFill>
                  <a:srgbClr val="800000"/>
                </a:solidFill>
                <a:cs typeface="Monotype Koufi" pitchFamily="2" charset="-78"/>
              </a:rPr>
              <a:t>ما الخطة التي دبرها هرقل ملك الروم للقضاء على المسلمين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cs typeface="Akhbar MT" pitchFamily="2" charset="-78"/>
              </a:rPr>
              <a:t>    </a:t>
            </a:r>
            <a:r>
              <a:rPr lang="ar-SA" sz="2800" b="1" smtClean="0">
                <a:solidFill>
                  <a:srgbClr val="000066"/>
                </a:solidFill>
                <a:cs typeface="Akhbar MT" pitchFamily="2" charset="-78"/>
              </a:rPr>
              <a:t>انسحابهم إلى الداخل واستقرارهم في حمص بهدف استدراج الجيش الإسلامي قريباً من حمص</a:t>
            </a:r>
            <a:r>
              <a:rPr lang="ar-SA" sz="2800" b="1" smtClean="0">
                <a:cs typeface="Akhbar MT" pitchFamily="2" charset="-78"/>
              </a:rPr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ar-SA" sz="4000" b="1" smtClean="0">
              <a:cs typeface="Akhbar MT" pitchFamily="2" charset="-78"/>
            </a:endParaRPr>
          </a:p>
          <a:p>
            <a:pPr eaLnBrk="1" hangingPunct="1">
              <a:lnSpc>
                <a:spcPct val="90000"/>
              </a:lnSpc>
            </a:pPr>
            <a:r>
              <a:rPr lang="ar-SA" sz="2800" b="1" smtClean="0">
                <a:cs typeface="Akhbar MT" pitchFamily="2" charset="-78"/>
              </a:rPr>
              <a:t> </a:t>
            </a:r>
            <a:r>
              <a:rPr lang="ar-SA" sz="2800" b="1" smtClean="0">
                <a:solidFill>
                  <a:srgbClr val="800000"/>
                </a:solidFill>
                <a:cs typeface="Monotype Koufi" pitchFamily="2" charset="-78"/>
              </a:rPr>
              <a:t>علل / لم يتوغل الرسول (</a:t>
            </a:r>
            <a:r>
              <a:rPr lang="en-US" sz="2800" b="1" smtClean="0">
                <a:solidFill>
                  <a:srgbClr val="800000"/>
                </a:solidFill>
                <a:cs typeface="Monotype Koufi" pitchFamily="2" charset="-78"/>
                <a:sym typeface="AGA Arabesque" pitchFamily="2" charset="2"/>
              </a:rPr>
              <a:t></a:t>
            </a:r>
            <a:r>
              <a:rPr lang="ar-SA" sz="2800" b="1" smtClean="0">
                <a:solidFill>
                  <a:srgbClr val="800000"/>
                </a:solidFill>
                <a:cs typeface="Monotype Koufi" pitchFamily="2" charset="-78"/>
              </a:rPr>
              <a:t>) شمالاً ويلاحق الروم إلى حمص</a:t>
            </a:r>
            <a:r>
              <a:rPr lang="ar-SA" sz="2800" b="1" smtClean="0">
                <a:solidFill>
                  <a:srgbClr val="800000"/>
                </a:solidFill>
                <a:cs typeface="Akhbar MT" pitchFamily="2" charset="-78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cs typeface="Akhbar MT" pitchFamily="2" charset="-78"/>
              </a:rPr>
              <a:t>    لأنه علم بخطة الروم أنها تريد استدراج المسلمين إلى الداخل والقضاء عليهم ولكن الرسول (</a:t>
            </a:r>
            <a:r>
              <a:rPr lang="en-US" sz="2800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sz="2800" b="1" smtClean="0">
                <a:cs typeface="Akhbar MT" pitchFamily="2" charset="-78"/>
              </a:rPr>
              <a:t>) بحنكته العسكرية أدرك هدفهم فأفشل مخططهم  بجعل تبوك آخر نقطة لتوغله</a:t>
            </a:r>
            <a:endParaRPr lang="en-US" sz="2800" b="1" smtClean="0">
              <a:cs typeface="Akhbar MT" pitchFamily="2" charset="-78"/>
            </a:endParaRPr>
          </a:p>
        </p:txBody>
      </p:sp>
    </p:spTree>
  </p:cSld>
  <p:clrMapOvr>
    <a:masterClrMapping/>
  </p:clrMapOvr>
  <p:transition spd="med">
    <p:push dir="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eaLnBrk="1" hangingPunct="1"/>
            <a:r>
              <a:rPr lang="ar-SA" sz="3600" smtClean="0">
                <a:solidFill>
                  <a:srgbClr val="800000"/>
                </a:solidFill>
                <a:cs typeface="PT Bold Heading" pitchFamily="2" charset="-78"/>
              </a:rPr>
              <a:t>وضح كيف حقق الرسول (</a:t>
            </a:r>
            <a:r>
              <a:rPr lang="en-US" sz="3600" smtClean="0">
                <a:solidFill>
                  <a:srgbClr val="800000"/>
                </a:solidFill>
                <a:cs typeface="PT Bold Heading" pitchFamily="2" charset="-78"/>
                <a:sym typeface="AGA Arabesque" pitchFamily="2" charset="2"/>
              </a:rPr>
              <a:t></a:t>
            </a:r>
            <a:r>
              <a:rPr lang="ar-SA" sz="3600" smtClean="0">
                <a:solidFill>
                  <a:srgbClr val="800000"/>
                </a:solidFill>
                <a:cs typeface="PT Bold Heading" pitchFamily="2" charset="-78"/>
              </a:rPr>
              <a:t>)النصر على الروم رغم عدم حدوث قتال</a:t>
            </a:r>
            <a:endParaRPr lang="en-US" sz="3600" smtClean="0">
              <a:solidFill>
                <a:srgbClr val="800000"/>
              </a:solidFill>
              <a:cs typeface="PT Bold Heading" pitchFamily="2" charset="-7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56100" y="1700213"/>
            <a:ext cx="4535488" cy="25923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ar-SA" sz="2800" b="1" smtClean="0">
                <a:solidFill>
                  <a:srgbClr val="003300"/>
                </a:solidFill>
                <a:cs typeface="Akhbar MT" pitchFamily="2" charset="-78"/>
              </a:rPr>
              <a:t>    </a:t>
            </a:r>
            <a:r>
              <a:rPr lang="ar-SA" sz="2800" b="1" smtClean="0">
                <a:cs typeface="Akhbar MT" pitchFamily="2" charset="-78"/>
              </a:rPr>
              <a:t>حقق الرسول </a:t>
            </a:r>
            <a:r>
              <a:rPr lang="en-US" sz="2800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sz="2800" b="1" smtClean="0">
                <a:cs typeface="Akhbar MT" pitchFamily="2" charset="-78"/>
                <a:sym typeface="AGA Arabesque" pitchFamily="2" charset="2"/>
              </a:rPr>
              <a:t> </a:t>
            </a:r>
            <a:r>
              <a:rPr lang="ar-SA" sz="2800" b="1" smtClean="0">
                <a:cs typeface="Akhbar MT" pitchFamily="2" charset="-78"/>
              </a:rPr>
              <a:t>انتصاراً سياسياً وليس عسكريا ً في هذه الغزوة من خلال عقد معاهدات تعاون وحسن جوار ، فقد صالح أيلة (العقبة ) على دفع الجزية ، وجاءه جرباء وأذرح وأعطوه الجزية مقابل مصالحتهم والعيش معهم بسلام واطمئنان</a:t>
            </a:r>
            <a:r>
              <a:rPr lang="ar-SA" sz="2800" b="1" smtClean="0">
                <a:solidFill>
                  <a:srgbClr val="003300"/>
                </a:solidFill>
                <a:cs typeface="Akhbar MT" pitchFamily="2" charset="-78"/>
              </a:rPr>
              <a:t> </a:t>
            </a:r>
            <a:endParaRPr lang="en-US" sz="2800" b="1" smtClean="0">
              <a:solidFill>
                <a:srgbClr val="003300"/>
              </a:solidFill>
              <a:cs typeface="Akhbar MT" pitchFamily="2" charset="-78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95288" y="4437063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ar-SA" sz="2400">
                <a:solidFill>
                  <a:srgbClr val="800000"/>
                </a:solidFill>
                <a:cs typeface="Monotype Koufi" pitchFamily="2" charset="-78"/>
              </a:rPr>
              <a:t>ما النتيجة المترتبة على  عقد معاهدات مع القبائل القريبة من حدود الروم</a:t>
            </a:r>
          </a:p>
          <a:p>
            <a:pPr marL="342900" indent="-342900">
              <a:spcBef>
                <a:spcPct val="20000"/>
              </a:spcBef>
            </a:pPr>
            <a:endParaRPr lang="en-US" sz="2800" b="1">
              <a:solidFill>
                <a:srgbClr val="000066"/>
              </a:solidFill>
              <a:cs typeface="Akhbar MT" pitchFamily="2" charset="-78"/>
            </a:endParaRPr>
          </a:p>
        </p:txBody>
      </p:sp>
      <p:pic>
        <p:nvPicPr>
          <p:cNvPr id="15366" name="Picture 6" descr="preview_html_70de395d"/>
          <p:cNvPicPr>
            <a:picLocks noChangeAspect="1" noChangeArrowheads="1"/>
          </p:cNvPicPr>
          <p:nvPr/>
        </p:nvPicPr>
        <p:blipFill>
          <a:blip r:embed="rId5"/>
          <a:srcRect l="1172" t="29932" r="36224" b="2361"/>
          <a:stretch>
            <a:fillRect/>
          </a:stretch>
        </p:blipFill>
        <p:spPr bwMode="auto">
          <a:xfrm>
            <a:off x="684213" y="1628775"/>
            <a:ext cx="3240087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68313" y="4941888"/>
            <a:ext cx="83534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تأمين الحدود الشمالية وهذا بدوره سهل مهمة الفتح الإسلامي في عهد الخلفاء الراشدين</a:t>
            </a:r>
            <a:endParaRPr lang="en-US" sz="2800" b="1">
              <a:solidFill>
                <a:srgbClr val="000066"/>
              </a:solidFill>
              <a:cs typeface="Akhbar MT" pitchFamily="2" charset="-78"/>
            </a:endParaRPr>
          </a:p>
        </p:txBody>
      </p:sp>
    </p:spTree>
  </p:cSld>
  <p:clrMapOvr>
    <a:masterClrMapping/>
  </p:clrMapOvr>
  <p:transition spd="med">
    <p:push dir="r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  <p:bldP spid="15365" grpId="0"/>
      <p:bldP spid="153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708025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/>
            <a:r>
              <a:rPr lang="ar-SA" sz="3600" b="1" smtClean="0">
                <a:solidFill>
                  <a:srgbClr val="800000"/>
                </a:solidFill>
                <a:cs typeface="PT Bold Heading" pitchFamily="2" charset="-78"/>
              </a:rPr>
              <a:t>ما النتائج المترتبة على غزوة تبوك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39750" y="1484313"/>
            <a:ext cx="822960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800000"/>
                </a:solidFill>
                <a:cs typeface="Mudir MT" pitchFamily="2" charset="-78"/>
              </a:rPr>
              <a:t>1-</a:t>
            </a:r>
            <a:r>
              <a:rPr lang="ar-SA" sz="2800" b="1">
                <a:solidFill>
                  <a:srgbClr val="003300"/>
                </a:solidFill>
                <a:cs typeface="Mudir MT" pitchFamily="2" charset="-78"/>
              </a:rPr>
              <a:t> عززت ثقة المسلمين بأنفسهم ، وزادت من قوتهم وهيبتهم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39750" y="2133600"/>
            <a:ext cx="82296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800000"/>
                </a:solidFill>
                <a:cs typeface="Mudir MT" pitchFamily="2" charset="-78"/>
              </a:rPr>
              <a:t>2-</a:t>
            </a:r>
            <a:r>
              <a:rPr lang="ar-SA" sz="2800" b="1">
                <a:solidFill>
                  <a:srgbClr val="003300"/>
                </a:solidFill>
                <a:cs typeface="Mudir MT" pitchFamily="2" charset="-78"/>
              </a:rPr>
              <a:t> فضحت المنافقين ، وبينت زيفهم ، وكشفت نواياهم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39750" y="2708275"/>
            <a:ext cx="8208963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800000"/>
                </a:solidFill>
                <a:cs typeface="Mudir MT" pitchFamily="2" charset="-78"/>
              </a:rPr>
              <a:t>3-</a:t>
            </a:r>
            <a:r>
              <a:rPr lang="ar-SA" sz="2800" b="1">
                <a:solidFill>
                  <a:srgbClr val="003300"/>
                </a:solidFill>
                <a:cs typeface="Mudir MT" pitchFamily="2" charset="-78"/>
              </a:rPr>
              <a:t> عقد الرسول (</a:t>
            </a:r>
            <a:r>
              <a:rPr lang="en-US" sz="2800" b="1">
                <a:solidFill>
                  <a:srgbClr val="003300"/>
                </a:solidFill>
                <a:cs typeface="Mudir MT" pitchFamily="2" charset="-78"/>
                <a:sym typeface="AGA Arabesque" pitchFamily="2" charset="2"/>
              </a:rPr>
              <a:t></a:t>
            </a:r>
            <a:r>
              <a:rPr lang="ar-SA" sz="2800" b="1">
                <a:solidFill>
                  <a:srgbClr val="003300"/>
                </a:solidFill>
                <a:cs typeface="Mudir MT" pitchFamily="2" charset="-78"/>
              </a:rPr>
              <a:t>) معاهدات أمن من خلالها الحدود الشمالية للدولة الإسلامية ، مما سهل مهمة الفتح الإسلامي في عهد الخلفاء الراشدين 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611188" y="4149725"/>
            <a:ext cx="8208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800000"/>
                </a:solidFill>
                <a:cs typeface="Mudir MT" pitchFamily="2" charset="-78"/>
              </a:rPr>
              <a:t>4-</a:t>
            </a:r>
            <a:r>
              <a:rPr lang="ar-SA" sz="2800" b="1">
                <a:solidFill>
                  <a:srgbClr val="003300"/>
                </a:solidFill>
                <a:cs typeface="Mudir MT" pitchFamily="2" charset="-78"/>
              </a:rPr>
              <a:t> أدركت معظم القبائل العربية مدى قوة الدولة الإسلامية الوليدة ، وأعلن بعض قادتها الإسلام.</a:t>
            </a:r>
          </a:p>
        </p:txBody>
      </p:sp>
    </p:spTree>
  </p:cSld>
  <p:clrMapOvr>
    <a:masterClrMapping/>
  </p:clrMapOvr>
  <p:transition spd="med">
    <p:cover dir="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8" grpId="0"/>
      <p:bldP spid="16389" grpId="0"/>
      <p:bldP spid="16390" grpId="0"/>
      <p:bldP spid="163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9275"/>
            <a:ext cx="8229600" cy="796925"/>
          </a:xfrm>
          <a:effectLst>
            <a:outerShdw dist="35921" dir="2700000" algn="ctr" rotWithShape="0">
              <a:srgbClr val="FFFF66"/>
            </a:outerShdw>
          </a:effectLst>
        </p:spPr>
        <p:txBody>
          <a:bodyPr/>
          <a:lstStyle/>
          <a:p>
            <a:pPr eaLnBrk="1" hangingPunct="1"/>
            <a:r>
              <a:rPr lang="ar-SA" smtClean="0">
                <a:solidFill>
                  <a:srgbClr val="800000"/>
                </a:solidFill>
                <a:cs typeface="PT Bold Heading" pitchFamily="2" charset="-78"/>
              </a:rPr>
              <a:t>المهمة المطلوبة</a:t>
            </a:r>
            <a:br>
              <a:rPr lang="ar-SA" smtClean="0">
                <a:solidFill>
                  <a:srgbClr val="800000"/>
                </a:solidFill>
                <a:cs typeface="PT Bold Heading" pitchFamily="2" charset="-78"/>
              </a:rPr>
            </a:br>
            <a:r>
              <a:rPr lang="ar-SA" smtClean="0">
                <a:solidFill>
                  <a:srgbClr val="800000"/>
                </a:solidFill>
                <a:cs typeface="PT Bold Heading" pitchFamily="2" charset="-78"/>
              </a:rPr>
              <a:t>أكتب في واحدة مما يلي :-</a:t>
            </a:r>
            <a:endParaRPr lang="en-US" smtClean="0">
              <a:solidFill>
                <a:srgbClr val="800000"/>
              </a:solidFill>
              <a:cs typeface="PT Bold Heading" pitchFamily="2" charset="-7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3052763"/>
          </a:xfrm>
        </p:spPr>
        <p:txBody>
          <a:bodyPr/>
          <a:lstStyle/>
          <a:p>
            <a:pPr eaLnBrk="1" hangingPunct="1"/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ما المقصود بحديث الرسول (</a:t>
            </a:r>
            <a:r>
              <a:rPr lang="en-US" b="1" smtClean="0">
                <a:solidFill>
                  <a:srgbClr val="000066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) : (( </a:t>
            </a:r>
            <a:r>
              <a:rPr lang="ar-SA" b="1" smtClean="0">
                <a:solidFill>
                  <a:srgbClr val="003300"/>
                </a:solidFill>
                <a:cs typeface="Akhbar MT" pitchFamily="2" charset="-78"/>
              </a:rPr>
              <a:t>نصرت بالرعب مسيرة شهر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))</a:t>
            </a:r>
          </a:p>
          <a:p>
            <a:pPr eaLnBrk="1" hangingPunct="1"/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ما الدروس المستفادة من غزوة تبوك</a:t>
            </a:r>
          </a:p>
          <a:p>
            <a:pPr eaLnBrk="1" hangingPunct="1"/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من خلال البحث أكمل الحديث التالي </a:t>
            </a:r>
          </a:p>
          <a:p>
            <a:pPr eaLnBrk="1" hangingPunct="1">
              <a:buFontTx/>
              <a:buNone/>
            </a:pP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قال رسول الله (</a:t>
            </a:r>
            <a:r>
              <a:rPr lang="en-US" b="1" smtClean="0">
                <a:solidFill>
                  <a:srgbClr val="000066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) : </a:t>
            </a:r>
            <a:r>
              <a:rPr lang="ar-SA" b="1" smtClean="0">
                <a:solidFill>
                  <a:srgbClr val="003300"/>
                </a:solidFill>
                <a:cs typeface="Akhbar MT" pitchFamily="2" charset="-78"/>
              </a:rPr>
              <a:t>أعطيت خمساً لم يعطهن أحد قبلي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......... )</a:t>
            </a:r>
            <a:endParaRPr lang="en-US" b="1" smtClean="0">
              <a:solidFill>
                <a:srgbClr val="000066"/>
              </a:solidFill>
              <a:cs typeface="Akhbar MT" pitchFamily="2" charset="-78"/>
            </a:endParaRPr>
          </a:p>
        </p:txBody>
      </p:sp>
    </p:spTree>
  </p:cSld>
  <p:clrMapOvr>
    <a:masterClrMapping/>
  </p:clrMapOvr>
  <p:transition spd="med">
    <p:cover dir="u"/>
    <p:sndAc>
      <p:stSnd>
        <p:snd r:embed="rId2" name="camera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9950" y="1196975"/>
            <a:ext cx="4356100" cy="792163"/>
          </a:xfrm>
          <a:effectLst>
            <a:outerShdw dist="35921" dir="2700000" algn="ctr" rotWithShape="0">
              <a:srgbClr val="FFFF66"/>
            </a:outerShdw>
          </a:effectLst>
        </p:spPr>
        <p:txBody>
          <a:bodyPr/>
          <a:lstStyle/>
          <a:p>
            <a:pPr eaLnBrk="1" hangingPunct="1"/>
            <a:r>
              <a:rPr lang="ar-SA" smtClean="0">
                <a:solidFill>
                  <a:srgbClr val="003300"/>
                </a:solidFill>
                <a:cs typeface="PT Bold Heading" pitchFamily="2" charset="-78"/>
              </a:rPr>
              <a:t>سبب الغزوة </a:t>
            </a:r>
            <a:endParaRPr lang="en-US" smtClean="0">
              <a:solidFill>
                <a:srgbClr val="003300"/>
              </a:solidFill>
              <a:cs typeface="PT Bold Heading" pitchFamily="2" charset="-78"/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755650" y="1125538"/>
            <a:ext cx="367188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66"/>
            </a:outerShdw>
          </a:effectLst>
        </p:spPr>
        <p:txBody>
          <a:bodyPr anchor="ctr"/>
          <a:lstStyle/>
          <a:p>
            <a:pPr algn="ctr"/>
            <a:r>
              <a:rPr lang="ar-SA" sz="4400">
                <a:solidFill>
                  <a:srgbClr val="003300"/>
                </a:solidFill>
                <a:cs typeface="PT Bold Heading" pitchFamily="2" charset="-78"/>
              </a:rPr>
              <a:t>أحداث الغزوة </a:t>
            </a:r>
            <a:endParaRPr lang="en-US" sz="4400">
              <a:solidFill>
                <a:srgbClr val="003300"/>
              </a:solidFill>
              <a:cs typeface="PT Bold Heading" pitchFamily="2" charset="-78"/>
            </a:endParaRPr>
          </a:p>
        </p:txBody>
      </p:sp>
      <p:pic>
        <p:nvPicPr>
          <p:cNvPr id="2053" name="23غزوة تبوك.wmv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787900" y="1989138"/>
            <a:ext cx="4032250" cy="318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24غزوة تبوك.wmv">
            <a:hlinkClick r:id="" action="ppaction://media"/>
          </p:cNvPr>
          <p:cNvPicPr>
            <a:picLocks noRot="1" noChangeAspect="1" noChangeArrowheads="1"/>
          </p:cNvPicPr>
          <p:nvPr>
            <a:vide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539750" y="1974850"/>
            <a:ext cx="4032250" cy="318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  <p:sndAc>
      <p:stSnd>
        <p:snd r:embed="rId4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0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3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4"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549275"/>
            <a:ext cx="8013700" cy="5329238"/>
          </a:xfrm>
        </p:spPr>
        <p:txBody>
          <a:bodyPr/>
          <a:lstStyle/>
          <a:p>
            <a:pPr eaLnBrk="1" hangingPunct="1"/>
            <a:r>
              <a:rPr lang="ar-SA" sz="3600" smtClean="0">
                <a:solidFill>
                  <a:srgbClr val="800000"/>
                </a:solidFill>
                <a:cs typeface="Monotype Koufi" pitchFamily="2" charset="-78"/>
              </a:rPr>
              <a:t>ما آخر غزوة غزاها الرسول </a:t>
            </a:r>
            <a:r>
              <a:rPr lang="en-US" sz="3600" smtClean="0">
                <a:solidFill>
                  <a:srgbClr val="800000"/>
                </a:solidFill>
                <a:cs typeface="Monotype Koufi" pitchFamily="2" charset="-78"/>
                <a:sym typeface="AGA Arabesque" pitchFamily="2" charset="2"/>
              </a:rPr>
              <a:t></a:t>
            </a:r>
            <a:endParaRPr lang="ar-SA" sz="3600" smtClean="0">
              <a:solidFill>
                <a:srgbClr val="800000"/>
              </a:solidFill>
              <a:cs typeface="Monotype Koufi" pitchFamily="2" charset="-78"/>
              <a:sym typeface="AGA Arabesque" pitchFamily="2" charset="2"/>
            </a:endParaRPr>
          </a:p>
          <a:p>
            <a:pPr eaLnBrk="1" hangingPunct="1">
              <a:buFontTx/>
              <a:buNone/>
            </a:pPr>
            <a:r>
              <a:rPr lang="ar-SA" b="1" smtClean="0">
                <a:cs typeface="Akhbar MT" pitchFamily="2" charset="-78"/>
                <a:sym typeface="AGA Arabesque" pitchFamily="2" charset="2"/>
              </a:rPr>
              <a:t>     </a:t>
            </a:r>
            <a:r>
              <a:rPr lang="ar-SA" sz="3600" b="1" smtClean="0">
                <a:solidFill>
                  <a:srgbClr val="006600"/>
                </a:solidFill>
                <a:cs typeface="Akhbar MT" pitchFamily="2" charset="-78"/>
                <a:sym typeface="AGA Arabesque" pitchFamily="2" charset="2"/>
              </a:rPr>
              <a:t>غزوة تبوك</a:t>
            </a:r>
          </a:p>
          <a:p>
            <a:pPr eaLnBrk="1" hangingPunct="1">
              <a:buFontTx/>
              <a:buNone/>
            </a:pPr>
            <a:endParaRPr lang="ar-SA" sz="300" b="1" smtClean="0">
              <a:solidFill>
                <a:srgbClr val="006600"/>
              </a:solidFill>
              <a:cs typeface="Akhbar MT" pitchFamily="2" charset="-78"/>
              <a:sym typeface="AGA Arabesque" pitchFamily="2" charset="2"/>
            </a:endParaRPr>
          </a:p>
          <a:p>
            <a:pPr eaLnBrk="1" hangingPunct="1"/>
            <a:r>
              <a:rPr lang="ar-SA" smtClean="0">
                <a:solidFill>
                  <a:srgbClr val="800000"/>
                </a:solidFill>
                <a:cs typeface="Monotype Koufi" pitchFamily="2" charset="-78"/>
                <a:sym typeface="AGA Arabesque" pitchFamily="2" charset="2"/>
              </a:rPr>
              <a:t>ما سبب غزوة تبوك ؟</a:t>
            </a:r>
          </a:p>
          <a:p>
            <a:pPr eaLnBrk="1" hangingPunct="1">
              <a:buFontTx/>
              <a:buNone/>
            </a:pPr>
            <a:r>
              <a:rPr lang="ar-SA" b="1" smtClean="0">
                <a:cs typeface="Akhbar MT" pitchFamily="2" charset="-78"/>
                <a:sym typeface="AGA Arabesque" pitchFamily="2" charset="2"/>
              </a:rPr>
              <a:t>    أنه بعد فتح مكة وانتشار الاسلام في الجزيرة العربية ، خافت الروم من قوة المسلمين المتزايدة ، لأن النبي </a:t>
            </a:r>
            <a:r>
              <a:rPr lang="en-US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cs typeface="Akhbar MT" pitchFamily="2" charset="-78"/>
                <a:sym typeface="AGA Arabesque" pitchFamily="2" charset="2"/>
              </a:rPr>
              <a:t> أراد أن ينشر الدعوة خارج الجزيرة العربية ، فأخذ الروم يجمعون جموعهم بين الشام والحجاز لغزو المسلمين والقضاء على الدولة الإسلامية الناشئة في الجزيرة العربية وانضم معهم حلفاؤهم من القبائل العربية</a:t>
            </a:r>
            <a:endParaRPr lang="en-US" b="1" smtClean="0">
              <a:cs typeface="Akhbar MT" pitchFamily="2" charset="-78"/>
              <a:sym typeface="AGA Arabesque" pitchFamily="2" charset="2"/>
            </a:endParaRPr>
          </a:p>
        </p:txBody>
      </p:sp>
    </p:spTree>
  </p:cSld>
  <p:clrMapOvr>
    <a:masterClrMapping/>
  </p:clrMapOvr>
  <p:transition spd="med">
    <p:cover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76250"/>
            <a:ext cx="8208963" cy="5040313"/>
          </a:xfrm>
        </p:spPr>
        <p:txBody>
          <a:bodyPr/>
          <a:lstStyle/>
          <a:p>
            <a:pPr eaLnBrk="1" hangingPunct="1"/>
            <a:r>
              <a:rPr lang="ar-SA" sz="3600" b="1" smtClean="0">
                <a:solidFill>
                  <a:srgbClr val="990000"/>
                </a:solidFill>
                <a:cs typeface="Akhbar MT" pitchFamily="2" charset="-78"/>
                <a:sym typeface="AGA Arabesque" pitchFamily="2" charset="2"/>
              </a:rPr>
              <a:t>متى وقعت غزوة تبوك ؟</a:t>
            </a:r>
          </a:p>
          <a:p>
            <a:pPr eaLnBrk="1" hangingPunct="1">
              <a:buFontTx/>
              <a:buNone/>
            </a:pPr>
            <a:r>
              <a:rPr lang="ar-SA" b="1" smtClean="0">
                <a:cs typeface="Akhbar MT" pitchFamily="2" charset="-78"/>
                <a:sym typeface="AGA Arabesque" pitchFamily="2" charset="2"/>
              </a:rPr>
              <a:t>    </a:t>
            </a:r>
            <a:r>
              <a:rPr lang="ar-SA" b="1" smtClean="0">
                <a:solidFill>
                  <a:srgbClr val="006600"/>
                </a:solidFill>
                <a:cs typeface="Akhbar MT" pitchFamily="2" charset="-78"/>
                <a:sym typeface="AGA Arabesque" pitchFamily="2" charset="2"/>
              </a:rPr>
              <a:t>وقعت في شهر رجب سنة تسع من الهجرة</a:t>
            </a:r>
            <a:r>
              <a:rPr lang="ar-SA" b="1" smtClean="0">
                <a:cs typeface="Akhbar MT" pitchFamily="2" charset="-78"/>
              </a:rPr>
              <a:t> </a:t>
            </a:r>
          </a:p>
          <a:p>
            <a:pPr eaLnBrk="1" hangingPunct="1">
              <a:buFontTx/>
              <a:buNone/>
            </a:pPr>
            <a:endParaRPr lang="ar-SA" sz="700" b="1" smtClean="0">
              <a:cs typeface="Akhbar MT" pitchFamily="2" charset="-78"/>
            </a:endParaRPr>
          </a:p>
          <a:p>
            <a:pPr eaLnBrk="1" hangingPunct="1"/>
            <a:r>
              <a:rPr lang="ar-SA" b="1" smtClean="0">
                <a:solidFill>
                  <a:srgbClr val="990000"/>
                </a:solidFill>
                <a:cs typeface="Akhbar MT" pitchFamily="2" charset="-78"/>
              </a:rPr>
              <a:t>ما الحكم الشرعي في قتال الرسول (</a:t>
            </a:r>
            <a:r>
              <a:rPr lang="en-US" b="1" smtClean="0">
                <a:solidFill>
                  <a:srgbClr val="990000"/>
                </a:solidFill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solidFill>
                  <a:srgbClr val="990000"/>
                </a:solidFill>
                <a:cs typeface="Akhbar MT" pitchFamily="2" charset="-78"/>
              </a:rPr>
              <a:t>) للروم في شهر من الأشهر الحرم </a:t>
            </a:r>
          </a:p>
          <a:p>
            <a:pPr eaLnBrk="1" hangingPunct="1">
              <a:buFontTx/>
              <a:buNone/>
            </a:pP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    </a:t>
            </a:r>
            <a:r>
              <a:rPr lang="ar-SA" b="1" smtClean="0">
                <a:cs typeface="Akhbar MT" pitchFamily="2" charset="-78"/>
              </a:rPr>
              <a:t>إن قتال الرسول </a:t>
            </a:r>
            <a:r>
              <a:rPr lang="en-US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cs typeface="Akhbar MT" pitchFamily="2" charset="-78"/>
                <a:sym typeface="AGA Arabesque" pitchFamily="2" charset="2"/>
              </a:rPr>
              <a:t> </a:t>
            </a:r>
            <a:r>
              <a:rPr lang="ar-SA" b="1" smtClean="0">
                <a:cs typeface="Akhbar MT" pitchFamily="2" charset="-78"/>
              </a:rPr>
              <a:t>ليس قتال ابتداء إنما هو قتال مدافعة وهذا لا بأس به حتى في الأشهر الحرم (إذا قاتلونا نقاتلهم ) </a:t>
            </a:r>
            <a:r>
              <a:rPr lang="ar-SA" sz="2400" b="1" smtClean="0">
                <a:cs typeface="Akhbar MT" pitchFamily="2" charset="-78"/>
              </a:rPr>
              <a:t>الشيخ ابن عثيمين</a:t>
            </a:r>
          </a:p>
          <a:p>
            <a:pPr eaLnBrk="1" hangingPunct="1">
              <a:buFontTx/>
              <a:buNone/>
            </a:pPr>
            <a:endParaRPr lang="ar-SA" sz="100" b="1" smtClean="0">
              <a:cs typeface="Akhbar MT" pitchFamily="2" charset="-78"/>
            </a:endParaRPr>
          </a:p>
          <a:p>
            <a:pPr eaLnBrk="1" hangingPunct="1"/>
            <a:r>
              <a:rPr lang="ar-SA" sz="3600" b="1" smtClean="0">
                <a:solidFill>
                  <a:srgbClr val="990000"/>
                </a:solidFill>
                <a:cs typeface="Akhbar MT" pitchFamily="2" charset="-78"/>
              </a:rPr>
              <a:t>لماذا سميت غزوة تبوك بغزوة العسرة ؟</a:t>
            </a:r>
          </a:p>
          <a:p>
            <a:pPr eaLnBrk="1" hangingPunct="1">
              <a:buFontTx/>
              <a:buNone/>
            </a:pPr>
            <a:r>
              <a:rPr lang="ar-SA" b="1" smtClean="0">
                <a:cs typeface="Akhbar MT" pitchFamily="2" charset="-78"/>
              </a:rPr>
              <a:t>   لأن المسلمين كانوا في ضيق وشدة من </a:t>
            </a:r>
            <a:r>
              <a:rPr lang="ar-SA" b="1" smtClean="0">
                <a:solidFill>
                  <a:srgbClr val="008000"/>
                </a:solidFill>
                <a:cs typeface="Akhbar MT" pitchFamily="2" charset="-78"/>
              </a:rPr>
              <a:t>قلة النفقة</a:t>
            </a:r>
            <a:r>
              <a:rPr lang="ar-SA" b="1" smtClean="0">
                <a:cs typeface="Akhbar MT" pitchFamily="2" charset="-78"/>
              </a:rPr>
              <a:t> </a:t>
            </a:r>
            <a:r>
              <a:rPr lang="ar-SA" b="1" smtClean="0">
                <a:solidFill>
                  <a:srgbClr val="008000"/>
                </a:solidFill>
                <a:cs typeface="Akhbar MT" pitchFamily="2" charset="-78"/>
              </a:rPr>
              <a:t>وطول السفر</a:t>
            </a:r>
            <a:r>
              <a:rPr lang="ar-SA" b="1" smtClean="0">
                <a:cs typeface="Akhbar MT" pitchFamily="2" charset="-78"/>
              </a:rPr>
              <a:t> </a:t>
            </a:r>
            <a:r>
              <a:rPr lang="ar-SA" b="1" smtClean="0">
                <a:solidFill>
                  <a:srgbClr val="008000"/>
                </a:solidFill>
                <a:cs typeface="Akhbar MT" pitchFamily="2" charset="-78"/>
              </a:rPr>
              <a:t>وشدة الحر وقوة العدو</a:t>
            </a:r>
            <a:endParaRPr lang="en-US" b="1" smtClean="0">
              <a:solidFill>
                <a:srgbClr val="008000"/>
              </a:solidFill>
              <a:cs typeface="Akhbar MT" pitchFamily="2" charset="-78"/>
            </a:endParaRPr>
          </a:p>
        </p:txBody>
      </p:sp>
    </p:spTree>
  </p:cSld>
  <p:clrMapOvr>
    <a:masterClrMapping/>
  </p:clrMapOvr>
  <p:transition spd="med">
    <p:cover dir="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52513"/>
            <a:ext cx="8229600" cy="1584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ar-SA" sz="2800" smtClean="0">
                <a:solidFill>
                  <a:srgbClr val="990000"/>
                </a:solidFill>
                <a:cs typeface="PT Bold Heading" pitchFamily="2" charset="-78"/>
              </a:rPr>
              <a:t>ما الخطوات التي اتخذها الرسول (</a:t>
            </a:r>
            <a:r>
              <a:rPr lang="en-US" sz="2800" smtClean="0">
                <a:solidFill>
                  <a:srgbClr val="990000"/>
                </a:solidFill>
                <a:cs typeface="PT Bold Heading" pitchFamily="2" charset="-78"/>
                <a:sym typeface="AGA Arabesque" pitchFamily="2" charset="2"/>
              </a:rPr>
              <a:t></a:t>
            </a:r>
            <a:r>
              <a:rPr lang="ar-SA" sz="2800" smtClean="0">
                <a:solidFill>
                  <a:srgbClr val="990000"/>
                </a:solidFill>
                <a:cs typeface="PT Bold Heading" pitchFamily="2" charset="-78"/>
              </a:rPr>
              <a:t>) في التجهيز للغزوة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ar-SA" b="1" smtClean="0">
                <a:cs typeface="Akhbar MT" pitchFamily="2" charset="-78"/>
              </a:rPr>
              <a:t>1-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استنفر الناس للخروج</a:t>
            </a:r>
            <a:r>
              <a:rPr lang="ar-SA" smtClean="0">
                <a:cs typeface="Akhbar MT" pitchFamily="2" charset="-78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ar-SA" b="1" smtClean="0">
                <a:cs typeface="Akhbar MT" pitchFamily="2" charset="-78"/>
              </a:rPr>
              <a:t>2-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أنه للمرة الأولى أعلن عن وجهته للغزوة على غير عادته بسبب 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95288" y="4510088"/>
            <a:ext cx="82296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3200" b="1">
                <a:cs typeface="Akhbar MT" pitchFamily="2" charset="-78"/>
              </a:rPr>
              <a:t>3- </a:t>
            </a:r>
            <a:r>
              <a:rPr lang="ar-SA" sz="3200" b="1">
                <a:solidFill>
                  <a:srgbClr val="000066"/>
                </a:solidFill>
                <a:cs typeface="Akhbar MT" pitchFamily="2" charset="-78"/>
              </a:rPr>
              <a:t>طلب من الصحابة الإنفاق في تجهيز الغزوة فسارع فقراؤهم وأغنياؤهم إلى الصدقة</a:t>
            </a:r>
            <a:endParaRPr lang="en-US" sz="3200" b="1">
              <a:solidFill>
                <a:srgbClr val="000066"/>
              </a:solidFill>
              <a:cs typeface="Akhbar MT" pitchFamily="2" charset="-78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187450" y="3213100"/>
            <a:ext cx="1677988" cy="576263"/>
          </a:xfrm>
          <a:prstGeom prst="rect">
            <a:avLst/>
          </a:prstGeom>
          <a:solidFill>
            <a:srgbClr val="008000">
              <a:alpha val="56862"/>
            </a:srgbClr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ar-SA" sz="3200" b="1">
                <a:solidFill>
                  <a:srgbClr val="FFFF66"/>
                </a:solidFill>
                <a:cs typeface="Akhbar MT" pitchFamily="2" charset="-78"/>
              </a:rPr>
              <a:t>شدة الحر</a:t>
            </a:r>
            <a:endParaRPr lang="en-US" sz="3200" b="1">
              <a:solidFill>
                <a:srgbClr val="FFFF66"/>
              </a:solidFill>
              <a:cs typeface="Akhbar MT" pitchFamily="2" charset="-78"/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3635375" y="3429000"/>
            <a:ext cx="1677988" cy="576263"/>
          </a:xfrm>
          <a:prstGeom prst="rect">
            <a:avLst/>
          </a:prstGeom>
          <a:solidFill>
            <a:srgbClr val="008000">
              <a:alpha val="56862"/>
            </a:srgbClr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ar-SA" sz="3200" b="1">
                <a:solidFill>
                  <a:srgbClr val="FFFF66"/>
                </a:solidFill>
                <a:cs typeface="Akhbar MT" pitchFamily="2" charset="-78"/>
              </a:rPr>
              <a:t>كثرة العدو</a:t>
            </a:r>
            <a:endParaRPr lang="en-US" sz="3200" b="1">
              <a:solidFill>
                <a:srgbClr val="FFFF66"/>
              </a:solidFill>
              <a:cs typeface="Akhbar MT" pitchFamily="2" charset="-78"/>
            </a:endParaRP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6300788" y="3213100"/>
            <a:ext cx="1677987" cy="576263"/>
          </a:xfrm>
          <a:prstGeom prst="rect">
            <a:avLst/>
          </a:prstGeom>
          <a:solidFill>
            <a:srgbClr val="008000">
              <a:alpha val="56862"/>
            </a:srgbClr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ar-SA" sz="3200" b="1">
                <a:solidFill>
                  <a:srgbClr val="FFFF66"/>
                </a:solidFill>
                <a:cs typeface="Akhbar MT" pitchFamily="2" charset="-78"/>
              </a:rPr>
              <a:t>بعد المسافة</a:t>
            </a:r>
            <a:endParaRPr lang="en-US" sz="3200" b="1">
              <a:solidFill>
                <a:srgbClr val="FFFF66"/>
              </a:solidFill>
              <a:cs typeface="Akhbar MT" pitchFamily="2" charset="-78"/>
            </a:endParaRPr>
          </a:p>
        </p:txBody>
      </p:sp>
      <p:cxnSp>
        <p:nvCxnSpPr>
          <p:cNvPr id="9248" name="AutoShape 32"/>
          <p:cNvCxnSpPr>
            <a:cxnSpLocks noChangeShapeType="1"/>
          </p:cNvCxnSpPr>
          <p:nvPr/>
        </p:nvCxnSpPr>
        <p:spPr bwMode="auto">
          <a:xfrm rot="16200000" flipH="1">
            <a:off x="5527676" y="1609725"/>
            <a:ext cx="576262" cy="2630487"/>
          </a:xfrm>
          <a:prstGeom prst="curvedConnector3">
            <a:avLst>
              <a:gd name="adj1" fmla="val 49861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49" name="AutoShape 33"/>
          <p:cNvCxnSpPr>
            <a:cxnSpLocks noChangeShapeType="1"/>
          </p:cNvCxnSpPr>
          <p:nvPr/>
        </p:nvCxnSpPr>
        <p:spPr bwMode="auto">
          <a:xfrm rot="5400000">
            <a:off x="3006726" y="1719262"/>
            <a:ext cx="576262" cy="2411413"/>
          </a:xfrm>
          <a:prstGeom prst="curvedConnector3">
            <a:avLst>
              <a:gd name="adj1" fmla="val 49861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9250" name="AutoShape 34"/>
          <p:cNvCxnSpPr>
            <a:cxnSpLocks noChangeShapeType="1"/>
          </p:cNvCxnSpPr>
          <p:nvPr/>
        </p:nvCxnSpPr>
        <p:spPr bwMode="auto">
          <a:xfrm flipH="1">
            <a:off x="4500563" y="2636838"/>
            <a:ext cx="9525" cy="7921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ransition spd="med">
    <p:cover dir="r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/>
      <p:bldP spid="9223" grpId="0" animBg="1"/>
      <p:bldP spid="9246" grpId="0" animBg="1"/>
      <p:bldP spid="92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005263"/>
            <a:ext cx="8085137" cy="1828800"/>
          </a:xfrm>
        </p:spPr>
        <p:txBody>
          <a:bodyPr/>
          <a:lstStyle/>
          <a:p>
            <a:pPr eaLnBrk="1" hangingPunct="1"/>
            <a:r>
              <a:rPr lang="ar-SA" sz="2800" smtClean="0"/>
              <a:t> </a:t>
            </a:r>
            <a:r>
              <a:rPr lang="ar-SA" b="1" smtClean="0">
                <a:solidFill>
                  <a:srgbClr val="990000"/>
                </a:solidFill>
                <a:cs typeface="Monotype Koufi" pitchFamily="2" charset="-78"/>
              </a:rPr>
              <a:t>علام يدل إنفاق هؤلاء المتصدقين بأغلى ما يملكون</a:t>
            </a:r>
            <a:r>
              <a:rPr lang="ar-SA" sz="2800" smtClean="0"/>
              <a:t> </a:t>
            </a:r>
          </a:p>
          <a:p>
            <a:pPr eaLnBrk="1" hangingPunct="1">
              <a:buFontTx/>
              <a:buNone/>
            </a:pPr>
            <a:r>
              <a:rPr lang="ar-SA" sz="2800" smtClean="0"/>
              <a:t>   </a:t>
            </a:r>
            <a:r>
              <a:rPr lang="ar-SA" sz="2800" b="1" smtClean="0">
                <a:solidFill>
                  <a:srgbClr val="000066"/>
                </a:solidFill>
              </a:rPr>
              <a:t>إنه ليدل على إخلاصهم وقوة إيمانهم وحبهم لرسول الله (</a:t>
            </a:r>
            <a:r>
              <a:rPr lang="en-US" sz="2800" b="1" smtClean="0">
                <a:solidFill>
                  <a:srgbClr val="000066"/>
                </a:solidFill>
                <a:sym typeface="AGA Arabesque" pitchFamily="2" charset="2"/>
              </a:rPr>
              <a:t></a:t>
            </a:r>
            <a:r>
              <a:rPr lang="ar-SA" sz="2800" b="1" smtClean="0">
                <a:solidFill>
                  <a:srgbClr val="000066"/>
                </a:solidFill>
              </a:rPr>
              <a:t>) ودينه</a:t>
            </a:r>
            <a:endParaRPr lang="en-US" sz="2800" b="1" smtClean="0">
              <a:solidFill>
                <a:srgbClr val="000066"/>
              </a:solidFill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3850" y="692150"/>
            <a:ext cx="82296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ar-SA" sz="4000" b="1">
                <a:cs typeface="Akhbar MT" pitchFamily="2" charset="-78"/>
              </a:rPr>
              <a:t> </a:t>
            </a:r>
            <a:r>
              <a:rPr lang="ar-SA" sz="3600" b="1">
                <a:solidFill>
                  <a:srgbClr val="990000"/>
                </a:solidFill>
                <a:cs typeface="Monotype Koufi" pitchFamily="2" charset="-78"/>
              </a:rPr>
              <a:t>عدد بعضاً من نماذج المتصدقين في غزوة تبوك</a:t>
            </a:r>
            <a:r>
              <a:rPr lang="ar-SA" sz="4000" b="1">
                <a:solidFill>
                  <a:srgbClr val="990000"/>
                </a:solidFill>
                <a:cs typeface="Akhbar MT" pitchFamily="2" charset="-78"/>
              </a:rPr>
              <a:t> </a:t>
            </a:r>
            <a:endParaRPr lang="en-US" sz="3200" b="1">
              <a:solidFill>
                <a:srgbClr val="008000"/>
              </a:solidFill>
              <a:cs typeface="Mudir MT" pitchFamily="2" charset="-78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971550" y="1412875"/>
            <a:ext cx="7292975" cy="223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cs typeface="Mudir MT" pitchFamily="2" charset="-78"/>
              </a:rPr>
              <a:t>1- سارعت النساء للتبرع بما لديهن من </a:t>
            </a:r>
            <a:r>
              <a:rPr lang="ar-SA" sz="2800" b="1">
                <a:solidFill>
                  <a:srgbClr val="008000"/>
                </a:solidFill>
                <a:cs typeface="Mudir MT" pitchFamily="2" charset="-78"/>
              </a:rPr>
              <a:t>الحلي  </a:t>
            </a:r>
          </a:p>
          <a:p>
            <a:pPr marL="342900" indent="-342900">
              <a:spcBef>
                <a:spcPct val="20000"/>
              </a:spcBef>
            </a:pPr>
            <a:r>
              <a:rPr lang="ar-SA" sz="2800" b="1">
                <a:cs typeface="Mudir MT" pitchFamily="2" charset="-78"/>
              </a:rPr>
              <a:t> 2- عثمان بن عفان : </a:t>
            </a:r>
            <a:r>
              <a:rPr lang="ar-SA" sz="2800" b="1">
                <a:solidFill>
                  <a:srgbClr val="008000"/>
                </a:solidFill>
                <a:cs typeface="Mudir MT" pitchFamily="2" charset="-78"/>
              </a:rPr>
              <a:t>جهز ثلث الجيش</a:t>
            </a:r>
            <a:r>
              <a:rPr lang="ar-SA" sz="2800" b="1">
                <a:cs typeface="Mudir MT" pitchFamily="2" charset="-78"/>
              </a:rPr>
              <a:t> </a:t>
            </a:r>
          </a:p>
          <a:p>
            <a:pPr marL="342900" indent="-342900">
              <a:spcBef>
                <a:spcPct val="20000"/>
              </a:spcBef>
            </a:pPr>
            <a:r>
              <a:rPr lang="ar-SA" sz="2800" b="1">
                <a:cs typeface="Mudir MT" pitchFamily="2" charset="-78"/>
              </a:rPr>
              <a:t> 3- أبو بكر : </a:t>
            </a:r>
            <a:r>
              <a:rPr lang="ar-SA" sz="2800" b="1">
                <a:solidFill>
                  <a:srgbClr val="008000"/>
                </a:solidFill>
                <a:cs typeface="Mudir MT" pitchFamily="2" charset="-78"/>
              </a:rPr>
              <a:t>بكل ماله</a:t>
            </a:r>
          </a:p>
          <a:p>
            <a:pPr marL="342900" indent="-342900">
              <a:spcBef>
                <a:spcPct val="20000"/>
              </a:spcBef>
            </a:pPr>
            <a:r>
              <a:rPr lang="ar-SA" sz="3600" b="1">
                <a:cs typeface="Akhbar MT" pitchFamily="2" charset="-78"/>
              </a:rPr>
              <a:t> </a:t>
            </a:r>
            <a:r>
              <a:rPr lang="ar-SA" sz="2800" b="1">
                <a:cs typeface="Mudir MT" pitchFamily="2" charset="-78"/>
              </a:rPr>
              <a:t>4- عمر بن الخطاب : </a:t>
            </a:r>
            <a:r>
              <a:rPr lang="ar-SA" sz="2800" b="1">
                <a:solidFill>
                  <a:srgbClr val="008000"/>
                </a:solidFill>
                <a:cs typeface="Mudir MT" pitchFamily="2" charset="-78"/>
              </a:rPr>
              <a:t>نصف ماله</a:t>
            </a:r>
            <a:endParaRPr lang="en-US" sz="2800" b="1">
              <a:solidFill>
                <a:srgbClr val="008000"/>
              </a:solidFill>
              <a:cs typeface="Mudir MT" pitchFamily="2" charset="-78"/>
            </a:endParaRPr>
          </a:p>
        </p:txBody>
      </p:sp>
    </p:spTree>
  </p:cSld>
  <p:clrMapOvr>
    <a:masterClrMapping/>
  </p:clrMapOvr>
  <p:transition spd="med">
    <p:cover dir="l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  <p:bldP spid="10244" grpId="0"/>
      <p:bldP spid="102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519113" y="404813"/>
            <a:ext cx="82296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ar-SA" sz="3200">
                <a:solidFill>
                  <a:srgbClr val="800000"/>
                </a:solidFill>
                <a:cs typeface="PT Bold Heading" pitchFamily="2" charset="-78"/>
              </a:rPr>
              <a:t> أقسام الناس في هذه الغزوة</a:t>
            </a:r>
            <a:endParaRPr lang="en-US" sz="3200">
              <a:solidFill>
                <a:srgbClr val="800000"/>
              </a:solidFill>
              <a:cs typeface="PT Bold Heading" pitchFamily="2" charset="-78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971550" y="1341438"/>
            <a:ext cx="6553200" cy="431800"/>
          </a:xfrm>
          <a:prstGeom prst="rect">
            <a:avLst/>
          </a:prstGeom>
          <a:solidFill>
            <a:srgbClr val="3399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33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</a:pPr>
            <a:r>
              <a:rPr lang="ar-SA" sz="2000" b="1">
                <a:solidFill>
                  <a:schemeClr val="bg1"/>
                </a:solidFill>
              </a:rPr>
              <a:t> المؤمنين اللذين استطاعوا الخروج لتوفر عدة الحرب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971550" y="2205038"/>
            <a:ext cx="6537325" cy="431800"/>
          </a:xfrm>
          <a:prstGeom prst="rect">
            <a:avLst/>
          </a:prstGeom>
          <a:solidFill>
            <a:srgbClr val="3399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33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</a:pPr>
            <a:r>
              <a:rPr lang="ar-SA" sz="2000" b="1">
                <a:solidFill>
                  <a:schemeClr val="bg1"/>
                </a:solidFill>
              </a:rPr>
              <a:t> المؤمنين اللذين لم يستطيعوا الخروج لفقر أو مرض 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971550" y="3068638"/>
            <a:ext cx="6537325" cy="431800"/>
          </a:xfrm>
          <a:prstGeom prst="rect">
            <a:avLst/>
          </a:prstGeom>
          <a:solidFill>
            <a:srgbClr val="3399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33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</a:pPr>
            <a:r>
              <a:rPr lang="ar-SA" sz="2000" b="1">
                <a:solidFill>
                  <a:schemeClr val="bg1"/>
                </a:solidFill>
              </a:rPr>
              <a:t> المؤمنين اللذين تخلفوا بدون عذر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971550" y="4797425"/>
            <a:ext cx="6553200" cy="504825"/>
          </a:xfrm>
          <a:prstGeom prst="rect">
            <a:avLst/>
          </a:prstGeom>
          <a:solidFill>
            <a:srgbClr val="3399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33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</a:pPr>
            <a:r>
              <a:rPr lang="ar-SA" sz="2000" b="1">
                <a:solidFill>
                  <a:schemeClr val="bg1"/>
                </a:solidFill>
              </a:rPr>
              <a:t> المنافقين اللذين خرجوا للغزوة للكيد من المسلمين</a:t>
            </a: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971550" y="3933825"/>
            <a:ext cx="6553200" cy="433388"/>
          </a:xfrm>
          <a:prstGeom prst="rect">
            <a:avLst/>
          </a:prstGeom>
          <a:solidFill>
            <a:srgbClr val="339933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33"/>
            </a:extrusionClr>
          </a:sp3d>
        </p:spPr>
        <p:txBody>
          <a:bodyPr>
            <a:flatTx/>
          </a:bodyPr>
          <a:lstStyle/>
          <a:p>
            <a:pPr marL="342900" indent="-342900">
              <a:spcBef>
                <a:spcPct val="20000"/>
              </a:spcBef>
            </a:pPr>
            <a:r>
              <a:rPr lang="ar-SA" sz="2000" b="1">
                <a:solidFill>
                  <a:schemeClr val="bg1"/>
                </a:solidFill>
              </a:rPr>
              <a:t> المنافقين اللذين لم يخرجوا لأعذار واهية كاذبة</a:t>
            </a:r>
            <a:endParaRPr lang="en-US" sz="2000" b="1">
              <a:solidFill>
                <a:schemeClr val="bg1"/>
              </a:solidFill>
            </a:endParaRPr>
          </a:p>
        </p:txBody>
      </p:sp>
      <p:cxnSp>
        <p:nvCxnSpPr>
          <p:cNvPr id="8200" name="AutoShape 15"/>
          <p:cNvCxnSpPr>
            <a:cxnSpLocks noChangeShapeType="1"/>
          </p:cNvCxnSpPr>
          <p:nvPr/>
        </p:nvCxnSpPr>
        <p:spPr bwMode="auto">
          <a:xfrm>
            <a:off x="8172450" y="2420938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8201" name="AutoShape 17"/>
          <p:cNvCxnSpPr>
            <a:cxnSpLocks noChangeShapeType="1"/>
          </p:cNvCxnSpPr>
          <p:nvPr/>
        </p:nvCxnSpPr>
        <p:spPr bwMode="auto">
          <a:xfrm flipH="1">
            <a:off x="7524750" y="1557338"/>
            <a:ext cx="15875" cy="863600"/>
          </a:xfrm>
          <a:prstGeom prst="bentConnector3">
            <a:avLst>
              <a:gd name="adj1" fmla="val -413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6633"/>
            </a:extrusionClr>
          </a:sp3d>
        </p:spPr>
      </p:cxnSp>
      <p:cxnSp>
        <p:nvCxnSpPr>
          <p:cNvPr id="8202" name="AutoShape 18"/>
          <p:cNvCxnSpPr>
            <a:cxnSpLocks noChangeShapeType="1"/>
          </p:cNvCxnSpPr>
          <p:nvPr/>
        </p:nvCxnSpPr>
        <p:spPr bwMode="auto">
          <a:xfrm flipH="1">
            <a:off x="7524750" y="3284538"/>
            <a:ext cx="15875" cy="863600"/>
          </a:xfrm>
          <a:prstGeom prst="bentConnector3">
            <a:avLst>
              <a:gd name="adj1" fmla="val -413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6633"/>
            </a:extrusionClr>
          </a:sp3d>
        </p:spPr>
      </p:cxnSp>
      <p:cxnSp>
        <p:nvCxnSpPr>
          <p:cNvPr id="8203" name="AutoShape 19"/>
          <p:cNvCxnSpPr>
            <a:cxnSpLocks noChangeShapeType="1"/>
          </p:cNvCxnSpPr>
          <p:nvPr/>
        </p:nvCxnSpPr>
        <p:spPr bwMode="auto">
          <a:xfrm flipH="1">
            <a:off x="7524750" y="4149725"/>
            <a:ext cx="15875" cy="863600"/>
          </a:xfrm>
          <a:prstGeom prst="bentConnector3">
            <a:avLst>
              <a:gd name="adj1" fmla="val -413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6633"/>
            </a:extrusionClr>
          </a:sp3d>
        </p:spPr>
      </p:cxnSp>
      <p:cxnSp>
        <p:nvCxnSpPr>
          <p:cNvPr id="8204" name="AutoShape 20"/>
          <p:cNvCxnSpPr>
            <a:cxnSpLocks noChangeShapeType="1"/>
          </p:cNvCxnSpPr>
          <p:nvPr/>
        </p:nvCxnSpPr>
        <p:spPr bwMode="auto">
          <a:xfrm flipH="1">
            <a:off x="7508875" y="2420938"/>
            <a:ext cx="15875" cy="863600"/>
          </a:xfrm>
          <a:prstGeom prst="bentConnector3">
            <a:avLst>
              <a:gd name="adj1" fmla="val -4130000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996633"/>
            </a:extrusionClr>
          </a:sp3d>
        </p:spPr>
      </p:cxnSp>
    </p:spTree>
  </p:cSld>
  <p:clrMapOvr>
    <a:masterClrMapping/>
  </p:clrMapOvr>
  <p:transition spd="med">
    <p:cover dir="l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2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70" grpId="0" animBg="1"/>
      <p:bldP spid="11271" grpId="0" animBg="1"/>
      <p:bldP spid="11272" grpId="0" animBg="1"/>
      <p:bldP spid="11273" grpId="0" animBg="1"/>
      <p:bldP spid="112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692150"/>
            <a:ext cx="7724775" cy="431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ar-SA" sz="2400" smtClean="0">
                <a:solidFill>
                  <a:srgbClr val="800000"/>
                </a:solidFill>
                <a:latin typeface="Andalus" pitchFamily="18" charset="-78"/>
                <a:cs typeface="PT Bold Heading" pitchFamily="2" charset="-78"/>
              </a:rPr>
              <a:t>  ما الأساليب التي اتخذها المنافقون في محاولة إفشال جيش المسلمين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ar-SA" sz="800" smtClean="0">
              <a:solidFill>
                <a:srgbClr val="800000"/>
              </a:solidFill>
              <a:latin typeface="Andalus" pitchFamily="18" charset="-78"/>
              <a:cs typeface="PT Bold Heading" pitchFamily="2" charset="-78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042988" y="1484313"/>
            <a:ext cx="7437437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1- اختلاق الأعذار الواهية الكاذبة ليأذن لهم رسول الله في عدم الخروج منها ( </a:t>
            </a:r>
            <a:r>
              <a:rPr lang="ar-SA" sz="2800" b="1">
                <a:cs typeface="Akhbar MT" pitchFamily="2" charset="-78"/>
              </a:rPr>
              <a:t>شدة الحر وبعد المسافة</a:t>
            </a: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 – </a:t>
            </a:r>
            <a:r>
              <a:rPr lang="ar-SA" sz="2800" b="1">
                <a:cs typeface="Akhbar MT" pitchFamily="2" charset="-78"/>
              </a:rPr>
              <a:t>عدم القدرة على قتال الروم</a:t>
            </a: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 – </a:t>
            </a:r>
            <a:r>
              <a:rPr lang="ar-SA" sz="2800" b="1">
                <a:cs typeface="Akhbar MT" pitchFamily="2" charset="-78"/>
              </a:rPr>
              <a:t>الخوف من</a:t>
            </a:r>
            <a:r>
              <a:rPr lang="ar-SA" sz="2800" b="1">
                <a:solidFill>
                  <a:srgbClr val="008000"/>
                </a:solidFill>
                <a:cs typeface="Akhbar MT" pitchFamily="2" charset="-78"/>
              </a:rPr>
              <a:t> </a:t>
            </a:r>
            <a:r>
              <a:rPr lang="ar-SA" sz="2800" b="1">
                <a:cs typeface="Akhbar MT" pitchFamily="2" charset="-78"/>
              </a:rPr>
              <a:t>الافتتان بنساء الروم</a:t>
            </a: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 )</a:t>
            </a:r>
          </a:p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2- عدم التبرع للغزوة</a:t>
            </a:r>
          </a:p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3- اتهام أغنياء المسلمين اللذين تبرعوا بالرياء ، والسخرية من فقراء المسلمين اللذين تبرعوا بالشيء اليسير</a:t>
            </a:r>
          </a:p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4- تثبيط عزائم المسلمين بتخويفهم من قتال الروم   </a:t>
            </a:r>
          </a:p>
          <a:p>
            <a:pPr marL="342900" indent="-342900">
              <a:spcBef>
                <a:spcPct val="20000"/>
              </a:spcBef>
            </a:pPr>
            <a:r>
              <a:rPr lang="ar-SA" sz="2800" b="1">
                <a:solidFill>
                  <a:srgbClr val="000066"/>
                </a:solidFill>
                <a:cs typeface="Akhbar MT" pitchFamily="2" charset="-78"/>
              </a:rPr>
              <a:t>5- بقاء بعض المنافقين في جيش المسلمين لاغتنام الفرص للكيد</a:t>
            </a:r>
            <a:r>
              <a:rPr lang="ar-SA" sz="3200" b="1">
                <a:solidFill>
                  <a:srgbClr val="000066"/>
                </a:solidFill>
                <a:cs typeface="Akhbar MT" pitchFamily="2" charset="-78"/>
              </a:rPr>
              <a:t> لهم </a:t>
            </a:r>
            <a:endParaRPr lang="ar-SA" sz="3600" b="1">
              <a:solidFill>
                <a:srgbClr val="663300"/>
              </a:solidFill>
              <a:latin typeface="Andalus" pitchFamily="18" charset="-78"/>
              <a:cs typeface="Akhbar MT" pitchFamily="2" charset="-78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ar-SA" sz="500" b="1">
              <a:solidFill>
                <a:srgbClr val="800000"/>
              </a:solidFill>
              <a:latin typeface="Andalus" pitchFamily="18" charset="-78"/>
              <a:cs typeface="Akhbar MT" pitchFamily="2" charset="-78"/>
            </a:endParaRPr>
          </a:p>
        </p:txBody>
      </p:sp>
    </p:spTree>
  </p:cSld>
  <p:clrMapOvr>
    <a:masterClrMapping/>
  </p:clrMapOvr>
  <p:transition spd="med">
    <p:cover dir="rd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1229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836613"/>
            <a:ext cx="8229600" cy="4525962"/>
          </a:xfrm>
        </p:spPr>
        <p:txBody>
          <a:bodyPr/>
          <a:lstStyle/>
          <a:p>
            <a:pPr eaLnBrk="1" hangingPunct="1"/>
            <a:r>
              <a:rPr lang="ar-SA" smtClean="0"/>
              <a:t> </a:t>
            </a:r>
            <a:r>
              <a:rPr lang="ar-SA" sz="2800" b="1" smtClean="0">
                <a:solidFill>
                  <a:srgbClr val="800000"/>
                </a:solidFill>
                <a:cs typeface="Monotype Koufi" pitchFamily="2" charset="-78"/>
              </a:rPr>
              <a:t>ما سبب نزول الآية</a:t>
            </a:r>
            <a:r>
              <a:rPr lang="ar-SA" smtClean="0"/>
              <a:t> : ( </a:t>
            </a:r>
            <a:r>
              <a:rPr lang="ar-SA" sz="3600" b="1" smtClean="0">
                <a:solidFill>
                  <a:srgbClr val="003300"/>
                </a:solidFill>
                <a:latin typeface="Arabic Typesetting" pitchFamily="66" charset="-78"/>
                <a:cs typeface="Arabic Typesetting" pitchFamily="66" charset="-78"/>
              </a:rPr>
              <a:t>وَلا عَلَى الَّذِينَ إِذَا مَا أَتَوْكَ لِتَحْمِلَهُمْ قُلْتَ لا أَجِدُ مَا أَحْمِلُكُمْ عَلَيْهِ تَوَلَّوا وَأَعْيُنُهُمْ تَفِيضُ مِنَ الدَّمْعِ حَزَنًا أَلَّا يَجِدُوا مَا يُنفِقُونَ</a:t>
            </a:r>
            <a:r>
              <a:rPr lang="ar-SA" smtClean="0"/>
              <a:t> )</a:t>
            </a:r>
          </a:p>
          <a:p>
            <a:pPr eaLnBrk="1" hangingPunct="1">
              <a:buFontTx/>
              <a:buNone/>
            </a:pPr>
            <a:endParaRPr lang="ar-SA" sz="1200" smtClean="0"/>
          </a:p>
          <a:p>
            <a:pPr eaLnBrk="1" hangingPunct="1">
              <a:buFontTx/>
              <a:buNone/>
            </a:pPr>
            <a:r>
              <a:rPr lang="ar-SA" smtClean="0"/>
              <a:t>  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نزلت في فقراء المسلمين اللذين لا يملكون دواب يركبونها ، ويطلبون من النبي</a:t>
            </a:r>
            <a:r>
              <a:rPr lang="ar-SA" b="1" smtClean="0">
                <a:cs typeface="Akhbar MT" pitchFamily="2" charset="-78"/>
              </a:rPr>
              <a:t> (</a:t>
            </a:r>
            <a:r>
              <a:rPr lang="en-US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cs typeface="Akhbar MT" pitchFamily="2" charset="-78"/>
              </a:rPr>
              <a:t>)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أن يعطيهم ما يحملهم ، ليتمكنوا من الخروج مع الجيش ، ولكن النبي</a:t>
            </a:r>
            <a:r>
              <a:rPr lang="ar-SA" b="1" smtClean="0">
                <a:cs typeface="Akhbar MT" pitchFamily="2" charset="-78"/>
              </a:rPr>
              <a:t> (</a:t>
            </a:r>
            <a:r>
              <a:rPr lang="en-US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cs typeface="Akhbar MT" pitchFamily="2" charset="-78"/>
              </a:rPr>
              <a:t>) </a:t>
            </a:r>
            <a:r>
              <a:rPr lang="ar-SA" b="1" smtClean="0">
                <a:solidFill>
                  <a:srgbClr val="000066"/>
                </a:solidFill>
                <a:cs typeface="Akhbar MT" pitchFamily="2" charset="-78"/>
              </a:rPr>
              <a:t>اعتذر لهم ؛ لأنه لا يجد ما يحملهم عليه ، فرجعوا و الحزن يعتصر قلوبهم ، والدموع تملأ أعينهم ، لأنهم لن يتمكنوا من الجهاد مع رسول الله</a:t>
            </a:r>
            <a:r>
              <a:rPr lang="ar-SA" b="1" smtClean="0">
                <a:cs typeface="Akhbar MT" pitchFamily="2" charset="-78"/>
              </a:rPr>
              <a:t> (</a:t>
            </a:r>
            <a:r>
              <a:rPr lang="en-US" b="1" smtClean="0">
                <a:cs typeface="Akhbar MT" pitchFamily="2" charset="-78"/>
                <a:sym typeface="AGA Arabesque" pitchFamily="2" charset="2"/>
              </a:rPr>
              <a:t></a:t>
            </a:r>
            <a:r>
              <a:rPr lang="ar-SA" b="1" smtClean="0">
                <a:cs typeface="Akhbar MT" pitchFamily="2" charset="-78"/>
              </a:rPr>
              <a:t>)</a:t>
            </a:r>
            <a:endParaRPr lang="en-US" b="1" smtClean="0">
              <a:cs typeface="Akhbar MT" pitchFamily="2" charset="-78"/>
            </a:endParaRPr>
          </a:p>
        </p:txBody>
      </p:sp>
    </p:spTree>
  </p:cSld>
  <p:clrMapOvr>
    <a:masterClrMapping/>
  </p:clrMapOvr>
  <p:transition spd="med">
    <p:cover dir="ru"/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760</Words>
  <Application>Microsoft Office PowerPoint</Application>
  <PresentationFormat>عرض على الشاشة (3:4)‏</PresentationFormat>
  <Paragraphs>69</Paragraphs>
  <Slides>14</Slides>
  <Notes>0</Notes>
  <HiddenSlides>0</HiddenSlides>
  <MMClips>3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الشريحة 1</vt:lpstr>
      <vt:lpstr>سبب الغزوة 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من خلال الخريطة وضح أحداث الغزوة</vt:lpstr>
      <vt:lpstr>الشريحة 11</vt:lpstr>
      <vt:lpstr>وضح كيف حقق الرسول ()النصر على الروم رغم عدم حدوث قتال</vt:lpstr>
      <vt:lpstr>الشريحة 13</vt:lpstr>
      <vt:lpstr>المهمة المطلوبة أكتب في واحدة مما يلي :-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غزوة تبوك تربية اسلامية الصف العاشر الفصل الأول</dc:title>
  <dc:subject>بوربوينت تربية اسلامية بوربوينت غزوة تبوك تربية اسلامية الصف العاشر الفصل الأول</dc:subject>
  <dc:creator>الملتقى التربوي</dc:creator>
  <cp:keywords>تربية اسلامية; تعليم; الملتقى التربوي</cp:keywords>
  <dc:description>عرض تقديمي بوربوينت تربية اسلامية بوربوينت غزوة تبوك تربية اسلامية الصف العاشر الفصل الأول</dc:description>
  <cp:lastModifiedBy>الملتقى التربوي</cp:lastModifiedBy>
  <cp:revision>1</cp:revision>
  <dcterms:created xsi:type="dcterms:W3CDTF">2020-12-26T23:05:57Z</dcterms:created>
  <dcterms:modified xsi:type="dcterms:W3CDTF">2020-12-26T23:08:55Z</dcterms:modified>
  <cp:category>التربية الاسلامية; عرض بوربوينت</cp:category>
</cp:coreProperties>
</file>