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41B0-22F4-4F4F-B572-3CEA687CC1BB}" type="datetimeFigureOut">
              <a:rPr lang="ar-SA" smtClean="0"/>
              <a:t>09/05/1442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16BF-6C80-47CA-92A8-56D0AF9C120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41B0-22F4-4F4F-B572-3CEA687CC1BB}" type="datetimeFigureOut">
              <a:rPr lang="ar-SA" smtClean="0"/>
              <a:t>09/05/1442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16BF-6C80-47CA-92A8-56D0AF9C120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41B0-22F4-4F4F-B572-3CEA687CC1BB}" type="datetimeFigureOut">
              <a:rPr lang="ar-SA" smtClean="0"/>
              <a:t>09/05/1442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16BF-6C80-47CA-92A8-56D0AF9C120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41B0-22F4-4F4F-B572-3CEA687CC1BB}" type="datetimeFigureOut">
              <a:rPr lang="ar-SA" smtClean="0"/>
              <a:t>09/05/1442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16BF-6C80-47CA-92A8-56D0AF9C120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41B0-22F4-4F4F-B572-3CEA687CC1BB}" type="datetimeFigureOut">
              <a:rPr lang="ar-SA" smtClean="0"/>
              <a:t>09/05/1442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16BF-6C80-47CA-92A8-56D0AF9C120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41B0-22F4-4F4F-B572-3CEA687CC1BB}" type="datetimeFigureOut">
              <a:rPr lang="ar-SA" smtClean="0"/>
              <a:t>09/05/1442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16BF-6C80-47CA-92A8-56D0AF9C120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41B0-22F4-4F4F-B572-3CEA687CC1BB}" type="datetimeFigureOut">
              <a:rPr lang="ar-SA" smtClean="0"/>
              <a:t>09/05/1442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16BF-6C80-47CA-92A8-56D0AF9C120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41B0-22F4-4F4F-B572-3CEA687CC1BB}" type="datetimeFigureOut">
              <a:rPr lang="ar-SA" smtClean="0"/>
              <a:t>09/05/1442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16BF-6C80-47CA-92A8-56D0AF9C120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41B0-22F4-4F4F-B572-3CEA687CC1BB}" type="datetimeFigureOut">
              <a:rPr lang="ar-SA" smtClean="0"/>
              <a:t>09/05/1442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16BF-6C80-47CA-92A8-56D0AF9C120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41B0-22F4-4F4F-B572-3CEA687CC1BB}" type="datetimeFigureOut">
              <a:rPr lang="ar-SA" smtClean="0"/>
              <a:t>09/05/1442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16BF-6C80-47CA-92A8-56D0AF9C120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41B0-22F4-4F4F-B572-3CEA687CC1BB}" type="datetimeFigureOut">
              <a:rPr lang="ar-SA" smtClean="0"/>
              <a:t>09/05/1442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16BF-6C80-47CA-92A8-56D0AF9C120F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B41B0-22F4-4F4F-B572-3CEA687CC1BB}" type="datetimeFigureOut">
              <a:rPr lang="ar-SA" smtClean="0"/>
              <a:t>09/05/1442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716BF-6C80-47CA-92A8-56D0AF9C120F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00034" y="214290"/>
            <a:ext cx="7892381" cy="40010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مدرسة الجانية المختلطة</a:t>
            </a:r>
          </a:p>
          <a:p>
            <a:pPr algn="ctr"/>
            <a:r>
              <a:rPr lang="ar-SA" sz="40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الصف السادس</a:t>
            </a:r>
          </a:p>
          <a:p>
            <a:pPr algn="ctr"/>
            <a:r>
              <a:rPr lang="ar-SA" sz="4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اللغة العربية</a:t>
            </a:r>
          </a:p>
          <a:p>
            <a:pPr algn="ctr"/>
            <a:r>
              <a:rPr lang="ar-SA" sz="4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العلوم اللغوية</a:t>
            </a:r>
            <a:endParaRPr lang="en-US" sz="4000" b="1" dirty="0" smtClean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SA" sz="40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خريف</a:t>
            </a:r>
            <a:r>
              <a:rPr lang="ar-SA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2020م</a:t>
            </a:r>
          </a:p>
          <a:p>
            <a:pPr algn="ctr"/>
            <a:endParaRPr lang="ar-SA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1876"/>
            <a:ext cx="8606190" cy="29466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9082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23923219"/>
              </p:ext>
            </p:extLst>
          </p:nvPr>
        </p:nvGraphicFramePr>
        <p:xfrm>
          <a:off x="683568" y="332656"/>
          <a:ext cx="7776864" cy="613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190"/>
                <a:gridCol w="1710190"/>
                <a:gridCol w="1692188"/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lang="ar-SA" dirty="0" smtClean="0"/>
                        <a:t>الحرف الذي قبله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حالته</a:t>
                      </a:r>
                      <a:r>
                        <a:rPr lang="ar-SA" baseline="0" dirty="0" smtClean="0"/>
                        <a:t> الإعرابية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علامته</a:t>
                      </a:r>
                      <a:r>
                        <a:rPr lang="ar-SA" baseline="0" dirty="0" smtClean="0"/>
                        <a:t> الإعرابية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الفعل المضارع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dirty="0" smtClean="0">
                          <a:solidFill>
                            <a:srgbClr val="FF0000"/>
                          </a:solidFill>
                        </a:rPr>
                        <a:t>تكتبُ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dirty="0" smtClean="0">
                          <a:solidFill>
                            <a:schemeClr val="tx1"/>
                          </a:solidFill>
                        </a:rPr>
                        <a:t>ل</a:t>
                      </a:r>
                      <a:r>
                        <a:rPr lang="ar-SA" sz="3600" dirty="0" smtClean="0">
                          <a:solidFill>
                            <a:srgbClr val="FFFF00"/>
                          </a:solidFill>
                        </a:rPr>
                        <a:t>ِ</a:t>
                      </a:r>
                      <a:r>
                        <a:rPr lang="ar-SA" sz="3600" dirty="0" smtClean="0">
                          <a:solidFill>
                            <a:srgbClr val="FF0000"/>
                          </a:solidFill>
                        </a:rPr>
                        <a:t>تعلقَ</a:t>
                      </a:r>
                      <a:r>
                        <a:rPr lang="ar-SA" sz="3600" dirty="0" smtClean="0">
                          <a:solidFill>
                            <a:srgbClr val="FFFF00"/>
                          </a:solidFill>
                        </a:rPr>
                        <a:t>ها</a:t>
                      </a:r>
                      <a:endParaRPr lang="en-US" sz="3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dirty="0" smtClean="0">
                          <a:solidFill>
                            <a:srgbClr val="FF0000"/>
                          </a:solidFill>
                        </a:rPr>
                        <a:t>ألتزمُ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dirty="0" smtClean="0">
                          <a:solidFill>
                            <a:schemeClr val="tx1"/>
                          </a:solidFill>
                        </a:rPr>
                        <a:t>أنْ</a:t>
                      </a:r>
                      <a:r>
                        <a:rPr lang="ar-SA" sz="3600" dirty="0" smtClean="0">
                          <a:solidFill>
                            <a:srgbClr val="FF0000"/>
                          </a:solidFill>
                        </a:rPr>
                        <a:t> أخفضَ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dirty="0" smtClean="0">
                          <a:solidFill>
                            <a:schemeClr val="tx1"/>
                          </a:solidFill>
                        </a:rPr>
                        <a:t>كي ل</a:t>
                      </a:r>
                      <a:r>
                        <a:rPr lang="ar-SA" sz="3600" dirty="0" smtClean="0">
                          <a:solidFill>
                            <a:srgbClr val="FF0000"/>
                          </a:solidFill>
                        </a:rPr>
                        <a:t>ا أزعجَ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dirty="0" smtClean="0"/>
                        <a:t>لا </a:t>
                      </a:r>
                      <a:r>
                        <a:rPr lang="ar-SA" sz="3600" dirty="0" smtClean="0">
                          <a:solidFill>
                            <a:srgbClr val="FF0000"/>
                          </a:solidFill>
                        </a:rPr>
                        <a:t>تستخدم</a:t>
                      </a:r>
                      <a:r>
                        <a:rPr lang="ar-SA" sz="3600" dirty="0" smtClean="0"/>
                        <a:t>ْ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dirty="0" smtClean="0"/>
                        <a:t>لِ</a:t>
                      </a:r>
                      <a:r>
                        <a:rPr lang="ar-SA" sz="3600" dirty="0" smtClean="0">
                          <a:solidFill>
                            <a:srgbClr val="FF0000"/>
                          </a:solidFill>
                        </a:rPr>
                        <a:t>نشارك</a:t>
                      </a:r>
                      <a:r>
                        <a:rPr lang="ar-SA" sz="3600" dirty="0" smtClean="0"/>
                        <a:t>ْ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dirty="0" smtClean="0"/>
                        <a:t>لمْ </a:t>
                      </a:r>
                      <a:r>
                        <a:rPr lang="ar-SA" sz="3600" dirty="0" smtClean="0">
                          <a:solidFill>
                            <a:srgbClr val="FF0000"/>
                          </a:solidFill>
                        </a:rPr>
                        <a:t>تظهر</a:t>
                      </a:r>
                      <a:r>
                        <a:rPr lang="ar-SA" sz="3600" dirty="0" smtClean="0"/>
                        <a:t>ْ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3600" dirty="0" smtClean="0">
                          <a:solidFill>
                            <a:srgbClr val="FF0000"/>
                          </a:solidFill>
                        </a:rPr>
                        <a:t>ينتسبُ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42726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8208912" cy="2568190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84" y="4220460"/>
            <a:ext cx="7308812" cy="1656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36252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619672" y="188640"/>
            <a:ext cx="5639685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علامات الإعراب الأصلية</a:t>
            </a:r>
            <a:endParaRPr lang="ar-SA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5580112" y="1146658"/>
            <a:ext cx="720080" cy="1452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1166">
            <a:off x="2663391" y="1165503"/>
            <a:ext cx="80486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6151689" y="2577904"/>
            <a:ext cx="16626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الأسماء</a:t>
            </a:r>
            <a:endParaRPr lang="ar-SA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69387" y="2780928"/>
            <a:ext cx="36295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الأفعال المضارعة</a:t>
            </a:r>
            <a:endParaRPr lang="ar-SA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324" y="3368819"/>
            <a:ext cx="80486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59" y="3424439"/>
            <a:ext cx="80486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476" y="3368819"/>
            <a:ext cx="80486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8105264" y="5229200"/>
            <a:ext cx="10278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الضمة</a:t>
            </a:r>
            <a:endParaRPr lang="ar-SA" sz="32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087477" y="5290755"/>
            <a:ext cx="10005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الفتحة</a:t>
            </a:r>
            <a:endParaRPr lang="ar-SA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014529" y="5290755"/>
            <a:ext cx="9749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الكسرة</a:t>
            </a:r>
            <a:endParaRPr lang="ar-SA" sz="28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88814"/>
            <a:ext cx="80486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67" y="3509027"/>
            <a:ext cx="80486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4439"/>
            <a:ext cx="80486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3318247" y="5290755"/>
            <a:ext cx="11336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الضمة</a:t>
            </a:r>
            <a:endParaRPr lang="ar-SA" sz="36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949758" y="5318210"/>
            <a:ext cx="11015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الفتحة</a:t>
            </a:r>
            <a:endParaRPr lang="ar-SA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459940" y="5345092"/>
            <a:ext cx="11769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السكون</a:t>
            </a:r>
            <a:endParaRPr lang="ar-SA" sz="32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3127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01672"/>
            <a:ext cx="4885889" cy="5256583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627784" y="1352608"/>
            <a:ext cx="3988177" cy="2677656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ar-SA" sz="4000" b="1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SA" sz="4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أرجو حل تدريبات الكتاب </a:t>
            </a:r>
          </a:p>
          <a:p>
            <a:pPr algn="ctr"/>
            <a:endParaRPr lang="ar-SA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7800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28700"/>
            <a:ext cx="5544616" cy="792088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16832"/>
            <a:ext cx="8064896" cy="37444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997347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836712"/>
            <a:ext cx="7344816" cy="56166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2080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601786" cy="670746"/>
          </a:xfrm>
          <a:prstGeom prst="rect">
            <a:avLst/>
          </a:prstGeom>
        </p:spPr>
      </p:pic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628800"/>
            <a:ext cx="7961826" cy="4536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7027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836712"/>
            <a:ext cx="448451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59678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27" y="116632"/>
            <a:ext cx="8496944" cy="6624736"/>
          </a:xfrm>
          <a:prstGeom prst="rect">
            <a:avLst/>
          </a:prstGeom>
        </p:spPr>
      </p:pic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38936"/>
            <a:ext cx="3429479" cy="1584176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="" xmlns:p14="http://schemas.microsoft.com/office/powerpoint/2010/main" val="3819334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036496" cy="648072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755576" y="1052736"/>
            <a:ext cx="7200800" cy="57554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000" b="1" u="sng" cap="none" spc="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أهداف الحصة: </a:t>
            </a:r>
          </a:p>
          <a:p>
            <a:pPr algn="ctr"/>
            <a:endParaRPr lang="ar-SA" sz="4000" b="1" u="sng" cap="none" spc="0" dirty="0" smtClean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ar-S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أنْ يتذكرَ الطالبُ أقسامَ الكلمةِ.</a:t>
            </a:r>
          </a:p>
          <a:p>
            <a:pPr algn="ctr"/>
            <a:r>
              <a:rPr lang="ar-SA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أنْ يتذكر الطالب </a:t>
            </a:r>
            <a:r>
              <a:rPr lang="ar-SA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أقسام الفعل </a:t>
            </a:r>
            <a:r>
              <a:rPr lang="ar-SA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ar-SA" sz="28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ar-SA" sz="36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أنْ يقرأَ الطالبُ الجمل قراءةً معبرة</a:t>
            </a:r>
          </a:p>
          <a:p>
            <a:pPr algn="ctr"/>
            <a:r>
              <a:rPr lang="ar-SA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أنْ يحدد الطالب الأفعال المضارعة.</a:t>
            </a:r>
          </a:p>
          <a:p>
            <a:pPr algn="ctr"/>
            <a:r>
              <a:rPr lang="ar-SA" sz="36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أن يستنتج الطالب </a:t>
            </a:r>
            <a:r>
              <a:rPr lang="ar-SA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علامات إعراب الفعل المضارع الأصلية .</a:t>
            </a:r>
          </a:p>
          <a:p>
            <a:pPr algn="ctr"/>
            <a:r>
              <a:rPr lang="ar-SA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أن يحل الطالب التدريبات .</a:t>
            </a:r>
          </a:p>
          <a:p>
            <a:pPr algn="ctr"/>
            <a:r>
              <a:rPr lang="ar-SA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2336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19268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30336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64096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65588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778047" y="240880"/>
            <a:ext cx="3557384" cy="71096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تدريب : </a:t>
            </a:r>
          </a:p>
          <a:p>
            <a:pPr algn="ctr"/>
            <a:r>
              <a:rPr lang="ar-SA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هيا نميز الأفعال الآتية:</a:t>
            </a:r>
          </a:p>
          <a:p>
            <a:pPr algn="ctr"/>
            <a:r>
              <a:rPr lang="ar-SA" sz="2800" b="1" cap="none" spc="0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كانَ</a:t>
            </a:r>
          </a:p>
          <a:p>
            <a:pPr algn="ctr"/>
            <a:r>
              <a:rPr lang="ar-SA" sz="2800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يكونُ</a:t>
            </a:r>
          </a:p>
          <a:p>
            <a:pPr algn="ctr"/>
            <a:r>
              <a:rPr lang="ar-SA" sz="2800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كنْ</a:t>
            </a:r>
          </a:p>
          <a:p>
            <a:pPr algn="ctr"/>
            <a:r>
              <a:rPr lang="ar-SA" sz="2800" b="1" cap="none" spc="0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اجلسْ</a:t>
            </a:r>
          </a:p>
          <a:p>
            <a:pPr algn="ctr"/>
            <a:r>
              <a:rPr lang="ar-SA" sz="2800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يسبحُ</a:t>
            </a:r>
          </a:p>
          <a:p>
            <a:pPr algn="ctr"/>
            <a:r>
              <a:rPr lang="ar-SA" sz="2800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قلْ</a:t>
            </a:r>
          </a:p>
          <a:p>
            <a:pPr algn="ctr"/>
            <a:r>
              <a:rPr lang="ar-SA" sz="2800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تعرفُ</a:t>
            </a:r>
          </a:p>
          <a:p>
            <a:pPr algn="ctr"/>
            <a:r>
              <a:rPr lang="ar-SA" sz="2800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العبْ</a:t>
            </a:r>
          </a:p>
          <a:p>
            <a:pPr algn="ctr"/>
            <a:r>
              <a:rPr lang="ar-SA" sz="2800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كونوا</a:t>
            </a:r>
          </a:p>
          <a:p>
            <a:pPr algn="ctr"/>
            <a:r>
              <a:rPr lang="ar-SA" sz="2800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استقبلنا</a:t>
            </a:r>
          </a:p>
          <a:p>
            <a:pPr algn="ctr"/>
            <a:r>
              <a:rPr lang="ar-SA" sz="2800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يظلمون</a:t>
            </a:r>
          </a:p>
          <a:p>
            <a:pPr algn="ctr"/>
            <a:r>
              <a:rPr lang="ar-SA" sz="2800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endParaRPr lang="ar-SA" sz="4000" b="1" cap="none" spc="0" dirty="0">
              <a:ln w="1905"/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3545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83" y="71734"/>
            <a:ext cx="5549304" cy="634920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278032" y="1676677"/>
            <a:ext cx="37834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ar-SA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SA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هيا بنا نقرأ الأمثلة الآتية : </a:t>
            </a:r>
            <a:endParaRPr lang="ar-SA" sz="3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5092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لقطة الشاش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212000"/>
            <a:ext cx="5787437" cy="576064"/>
          </a:xfrm>
          <a:prstGeom prst="rect">
            <a:avLst/>
          </a:prstGeom>
        </p:spPr>
      </p:pic>
      <p:pic>
        <p:nvPicPr>
          <p:cNvPr id="4" name="صورة 3" descr="لقطة الشاش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7439568" cy="4176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4164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35576" y="1802176"/>
            <a:ext cx="4411784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 نوع الكلمات من الكلام ؟</a:t>
            </a:r>
          </a:p>
          <a:p>
            <a:pPr algn="ctr"/>
            <a:r>
              <a:rPr lang="ar-SA" sz="36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أفعال.</a:t>
            </a:r>
          </a:p>
          <a:p>
            <a:pPr algn="ctr"/>
            <a:r>
              <a:rPr lang="ar-SA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 نوعها من الأفعال ؟</a:t>
            </a:r>
          </a:p>
          <a:p>
            <a:pPr algn="ctr"/>
            <a:r>
              <a:rPr lang="ar-SA" sz="36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مضارعة.</a:t>
            </a:r>
          </a:p>
          <a:p>
            <a:pPr algn="ctr"/>
            <a:r>
              <a:rPr lang="ar-SA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هل تشابهت حركة أواخرها ؟</a:t>
            </a:r>
          </a:p>
          <a:p>
            <a:pPr algn="ctr"/>
            <a:r>
              <a:rPr lang="ar-SA" sz="3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</a:t>
            </a:r>
            <a:r>
              <a:rPr lang="ar-SA" sz="36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 .</a:t>
            </a:r>
          </a:p>
          <a:p>
            <a:pPr algn="ctr"/>
            <a:endParaRPr lang="ar-SA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479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138</Words>
  <Application>Microsoft Office PowerPoint</Application>
  <PresentationFormat>عرض على الشاشة (3:4)‏</PresentationFormat>
  <Paragraphs>61</Paragraphs>
  <Slides>17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</vt:vector>
  </TitlesOfParts>
  <Manager>داود ابو مويس</Manager>
  <Company>الملتقى التربوي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بوربوينت الصف السادس الفصل الأول - علامات الإعراب الأصلية في الأفعال</dc:title>
  <dc:subject>عرض بوربوينت الصف السادس الفصل الدراسي الأل- عرض بوربوينت الصف السادس الفصل الأول - علامات الإعراب الأصلية في الأفعال</dc:subject>
  <dc:creator>داود ابو مويس</dc:creator>
  <cp:keywords>عرض بوربوينت; رياضيات; الصف السادس; الملتقى التربوي; ري</cp:keywords>
  <dc:description>عرض بوربوينت الفصل الاول عربي عرض بوربوينت الصف السادس الفصل الدراسي الأل- عرض بوربوينت الصف السادس الفصل الأول - علامات الإعراب الأصلية في الأفعال للصف السادس</dc:description>
  <cp:lastModifiedBy>الملتقى التربوي</cp:lastModifiedBy>
  <dcterms:created xsi:type="dcterms:W3CDTF">2020-12-23T01:53:21Z</dcterms:created>
  <dcterms:modified xsi:type="dcterms:W3CDTF">2020-12-23T01:54:52Z</dcterms:modified>
  <cp:category>امتحان، تعليم، اختبار، ورقة عمل; الفصل الدراسي الأول; تعليم ، خطة دراسية; عرض بوربوينت</cp:category>
</cp:coreProperties>
</file>