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0" r:id="rId4"/>
    <p:sldId id="264" r:id="rId5"/>
    <p:sldId id="265" r:id="rId6"/>
    <p:sldId id="257" r:id="rId7"/>
    <p:sldId id="258" r:id="rId8"/>
    <p:sldId id="259" r:id="rId9"/>
    <p:sldId id="261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1D9A-8733-477B-9955-6E24B0C9CDAE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fld id="{E7EC53A2-56E1-44FB-9B69-B91CC0A0C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891A-5856-436C-A1E7-5BAAE361F858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3EA1C-C7B6-41B1-9534-74649DEEC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8A673-FCEA-4EFC-B8A3-98DBD4F7D2AD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8D36C-D01E-43F2-9216-E68EE4434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ar-SA" sz="8000" smtClean="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ar-SA" sz="80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6662-3FA9-4B76-B518-30FA97B653AD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C2633B-AA7E-4492-B374-CDFC13968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FAD34-7915-48CE-9633-FCB78767C95C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93980-D596-46FF-A029-FDFD3CCA5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ar-SA" sz="8000" smtClean="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ar-SA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7CF9-C043-445E-984D-DC5BE20081B0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14887E0-2574-4E02-8C86-53747591C6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019B-40EC-4EBE-AE56-5FEED787088A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9924725-6BE8-4901-A859-95420EAD8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8086-339B-4C43-81F8-AAAC1500FDFD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F5A98-BFB9-4CC7-9605-B9E5A1EE8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CF92-167F-4C92-A2F0-D8BFD1476F7D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10ACC-D8AC-4AD1-A4C7-7EA4DC37A3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5E75-309D-4F9F-8CD8-493EC79960CA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F7D88-1C33-4692-AEF8-DC2FFDB83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5F70-678D-4424-A888-77D369FFEC27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C36D7-4CAC-47B4-B599-33CD16A40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D5583-6B9F-4738-96BE-3516D0FACBB0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3D9E1-0349-41B2-A1F7-9FA5370EB7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6E9-2282-4C07-A0DF-551D5847DE32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4303B-67AD-4143-9C2D-0639CA8CD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62A9-CC1E-4271-AF7B-16010E8E9F7A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82D98-518C-402F-8BB3-923BB34AD1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2015-ECAD-4F64-B90A-11A0FEC8F7C5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A4822-2CB5-4482-A852-F469B7ED3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987BE-120A-4424-92EF-F32447531E5A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E4941-384F-4790-B5CD-13C74F798A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29D3F-CFFC-444A-8650-35BD8980C95D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F0975-45D3-47B7-A0C4-E7D2A2F36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27ABC21-3412-420E-91B1-2237786F5B2B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3557B3D-AFFC-41DF-B269-055B60511D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03" r:id="rId7"/>
    <p:sldLayoutId id="2147483813" r:id="rId8"/>
    <p:sldLayoutId id="2147483804" r:id="rId9"/>
    <p:sldLayoutId id="2147483805" r:id="rId10"/>
    <p:sldLayoutId id="2147483814" r:id="rId11"/>
    <p:sldLayoutId id="2147483815" r:id="rId12"/>
    <p:sldLayoutId id="2147483806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1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1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ctr" defTabSz="457200" rtl="1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ctr" defTabSz="457200" rtl="1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ctr" defTabSz="457200" rtl="1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Arial" panose="020B0604020202020204" pitchFamily="34" charset="0"/>
        </a:defRPr>
      </a:lvl2pPr>
      <a:lvl3pPr marL="1200150" indent="-2857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Arial" panose="020B0604020202020204" pitchFamily="34" charset="0"/>
        </a:defRPr>
      </a:lvl3pPr>
      <a:lvl4pPr marL="1543050" indent="-1714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Arial" panose="020B0604020202020204" pitchFamily="34" charset="0"/>
        </a:defRPr>
      </a:lvl4pPr>
      <a:lvl5pPr marL="2000250" indent="-1714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pal.net/library/?app=content.download.13900.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8000" dirty="0" smtClean="0">
                <a:solidFill>
                  <a:schemeClr val="accent3"/>
                </a:solidFill>
                <a:cs typeface="+mj-cs"/>
              </a:rPr>
              <a:t>عروس البحر</a:t>
            </a:r>
            <a:endParaRPr lang="ar-SA" sz="8000" dirty="0">
              <a:solidFill>
                <a:schemeClr val="accent3"/>
              </a:solidFill>
              <a:cs typeface="+mj-cs"/>
            </a:endParaRPr>
          </a:p>
        </p:txBody>
      </p:sp>
      <p:sp>
        <p:nvSpPr>
          <p:cNvPr id="15363" name="عنوان فرعي 2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pPr eaLnBrk="1" hangingPunct="1"/>
            <a:r>
              <a:rPr lang="ar-SA" altLang="ar-SA" sz="4800" smtClean="0">
                <a:cs typeface="Times New Roman" pitchFamily="18" charset="0"/>
              </a:rPr>
              <a:t>قراءة تفسيرية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صورة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1343025"/>
            <a:ext cx="964406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مستطيل 1"/>
          <p:cNvSpPr>
            <a:spLocks noChangeArrowheads="1"/>
          </p:cNvSpPr>
          <p:nvPr/>
        </p:nvSpPr>
        <p:spPr bwMode="auto">
          <a:xfrm>
            <a:off x="2476886" y="3014533"/>
            <a:ext cx="81581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b="1" dirty="0" smtClean="0">
                <a:solidFill>
                  <a:srgbClr val="00B0F0"/>
                </a:solidFill>
                <a:hlinkClick r:id="rId2"/>
              </a:rPr>
              <a:t>الرزمة التعليمية</a:t>
            </a:r>
            <a:endParaRPr lang="en-US" b="1" dirty="0">
              <a:solidFill>
                <a:srgbClr val="00B0F0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ar-SA" dirty="0"/>
              <a:t>رابط الرزمة التعليمية ( لوحة المحادثة / والدرس )</a:t>
            </a:r>
            <a:endParaRPr lang="en-US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en-US" dirty="0"/>
          </a:p>
          <a:p>
            <a:pPr algn="ctr"/>
            <a:r>
              <a:rPr lang="ar-SA" sz="3600" dirty="0">
                <a:latin typeface="Aldhabi" pitchFamily="2" charset="-78"/>
                <a:cs typeface="Aldhabi" pitchFamily="2" charset="-78"/>
              </a:rPr>
              <a:t>جميلة </a:t>
            </a:r>
            <a:r>
              <a:rPr lang="ar-SA" sz="3600" dirty="0" err="1">
                <a:latin typeface="Aldhabi" pitchFamily="2" charset="-78"/>
                <a:cs typeface="Aldhabi" pitchFamily="2" charset="-78"/>
              </a:rPr>
              <a:t>حلايقة</a:t>
            </a:r>
            <a:endParaRPr lang="ar-SA" sz="3600" dirty="0"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ctrTitle"/>
          </p:nvPr>
        </p:nvSpPr>
        <p:spPr>
          <a:xfrm>
            <a:off x="2563813" y="1014413"/>
            <a:ext cx="6923087" cy="5572125"/>
          </a:xfrm>
        </p:spPr>
        <p:txBody>
          <a:bodyPr/>
          <a:lstStyle/>
          <a:p>
            <a:pPr algn="r" eaLnBrk="1" hangingPunct="1"/>
            <a:r>
              <a:rPr lang="ar-SA" altLang="ar-SA" sz="2800" smtClean="0">
                <a:ln>
                  <a:noFill/>
                </a:ln>
                <a:solidFill>
                  <a:srgbClr val="FF0000"/>
                </a:solidFill>
              </a:rPr>
              <a:t>التمهيد :</a:t>
            </a:r>
            <a:r>
              <a:rPr lang="ar-SA" altLang="ar-SA" sz="2800" smtClean="0">
                <a:ln>
                  <a:noFill/>
                </a:ln>
              </a:rPr>
              <a:t/>
            </a:r>
            <a:br>
              <a:rPr lang="ar-SA" altLang="ar-SA" sz="2800" smtClean="0">
                <a:ln>
                  <a:noFill/>
                </a:ln>
              </a:rPr>
            </a:br>
            <a:r>
              <a:rPr lang="ar-SA" altLang="ar-SA" sz="2000" smtClean="0">
                <a:ln>
                  <a:noFill/>
                </a:ln>
              </a:rPr>
              <a:t>*مراجعة نص الاستماع .</a:t>
            </a:r>
            <a:br>
              <a:rPr lang="ar-SA" altLang="ar-SA" sz="2000" smtClean="0">
                <a:ln>
                  <a:noFill/>
                </a:ln>
              </a:rPr>
            </a:br>
            <a:r>
              <a:rPr lang="ar-SA" altLang="ar-SA" sz="2000" smtClean="0">
                <a:ln>
                  <a:noFill/>
                </a:ln>
              </a:rPr>
              <a:t>*عرض خارطة فلسطين </a:t>
            </a:r>
            <a:r>
              <a:rPr lang="ar-SA" altLang="ar-SA" sz="2800" smtClean="0">
                <a:ln>
                  <a:noFill/>
                </a:ln>
              </a:rPr>
              <a:t>.</a:t>
            </a:r>
            <a:br>
              <a:rPr lang="ar-SA" altLang="ar-SA" sz="2800" smtClean="0">
                <a:ln>
                  <a:noFill/>
                </a:ln>
              </a:rPr>
            </a:br>
            <a:r>
              <a:rPr lang="ar-SA" altLang="ar-SA" sz="2800" smtClean="0">
                <a:ln>
                  <a:noFill/>
                </a:ln>
                <a:solidFill>
                  <a:srgbClr val="FF0000"/>
                </a:solidFill>
              </a:rPr>
              <a:t>العرض : </a:t>
            </a:r>
            <a:r>
              <a:rPr lang="ar-SA" altLang="ar-SA" sz="2800" smtClean="0">
                <a:ln>
                  <a:noFill/>
                </a:ln>
              </a:rPr>
              <a:t/>
            </a:r>
            <a:br>
              <a:rPr lang="ar-SA" altLang="ar-SA" sz="2800" smtClean="0">
                <a:ln>
                  <a:noFill/>
                </a:ln>
              </a:rPr>
            </a:br>
            <a:r>
              <a:rPr lang="ar-SA" altLang="ar-SA" sz="2000" smtClean="0">
                <a:ln>
                  <a:noFill/>
                </a:ln>
              </a:rPr>
              <a:t>* عرض لوحة المحادثة والتعبير عنها تعبيرا شفويا .</a:t>
            </a:r>
            <a:br>
              <a:rPr lang="ar-SA" altLang="ar-SA" sz="2000" smtClean="0">
                <a:ln>
                  <a:noFill/>
                </a:ln>
              </a:rPr>
            </a:br>
            <a:r>
              <a:rPr lang="ar-SA" altLang="ar-SA" sz="2000" b="1" smtClean="0">
                <a:ln>
                  <a:noFill/>
                </a:ln>
              </a:rPr>
              <a:t>*</a:t>
            </a:r>
            <a:r>
              <a:rPr lang="ar-SA" altLang="ar-SA" sz="2000" smtClean="0">
                <a:ln>
                  <a:noFill/>
                </a:ln>
              </a:rPr>
              <a:t> الانتقال الى قراءة الدرس والقراءة الأولية للمعلمة ثم طالبة مجيدة مع تفسير للفقرات    من مفردات جديدة وتوظيفها في جمل مفيدة  وقضايا املائية وأفكار الدرس  الإجابة على أسئلة المطروحة شفوياً.</a:t>
            </a:r>
            <a:br>
              <a:rPr lang="ar-SA" altLang="ar-SA" sz="2000" smtClean="0">
                <a:ln>
                  <a:noFill/>
                </a:ln>
              </a:rPr>
            </a:br>
            <a:r>
              <a:rPr lang="ar-SA" altLang="ar-SA" sz="2800" smtClean="0">
                <a:ln>
                  <a:noFill/>
                </a:ln>
                <a:solidFill>
                  <a:srgbClr val="FF0000"/>
                </a:solidFill>
              </a:rPr>
              <a:t>الخاتمة :</a:t>
            </a:r>
            <a:br>
              <a:rPr lang="ar-SA" altLang="ar-SA" sz="2800" smtClean="0">
                <a:ln>
                  <a:noFill/>
                </a:ln>
                <a:solidFill>
                  <a:srgbClr val="FF0000"/>
                </a:solidFill>
              </a:rPr>
            </a:br>
            <a:r>
              <a:rPr lang="ar-SA" altLang="ar-SA" sz="2000" smtClean="0">
                <a:ln>
                  <a:noFill/>
                </a:ln>
                <a:solidFill>
                  <a:schemeClr val="tx1"/>
                </a:solidFill>
              </a:rPr>
              <a:t>*</a:t>
            </a:r>
            <a:r>
              <a:rPr lang="ar-SA" altLang="ar-SA" sz="2000" smtClean="0">
                <a:ln>
                  <a:noFill/>
                </a:ln>
                <a:solidFill>
                  <a:srgbClr val="FF0000"/>
                </a:solidFill>
              </a:rPr>
              <a:t> </a:t>
            </a:r>
            <a:r>
              <a:rPr lang="ar-SA" altLang="ar-SA" sz="2000" smtClean="0">
                <a:ln>
                  <a:noFill/>
                </a:ln>
                <a:solidFill>
                  <a:schemeClr val="tx1"/>
                </a:solidFill>
              </a:rPr>
              <a:t>الاعتزاز بحب الوطن وغرسه في نفوس الطالبات .</a:t>
            </a:r>
            <a:br>
              <a:rPr lang="ar-SA" altLang="ar-SA" sz="200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ar-SA" altLang="ar-SA" sz="2000" smtClean="0">
                <a:ln>
                  <a:noFill/>
                </a:ln>
                <a:solidFill>
                  <a:schemeClr val="tx1"/>
                </a:solidFill>
              </a:rPr>
              <a:t>* التسامح الإسلامي المسيحي .</a:t>
            </a:r>
            <a:br>
              <a:rPr lang="ar-SA" altLang="ar-SA" sz="200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ar-SA" altLang="ar-SA" sz="200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ar-SA" altLang="ar-SA" sz="200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ar-SA" altLang="ar-SA" sz="2800" smtClean="0">
                <a:ln>
                  <a:noFill/>
                </a:ln>
              </a:rPr>
              <a:t/>
            </a:r>
            <a:br>
              <a:rPr lang="ar-SA" altLang="ar-SA" sz="2800" smtClean="0">
                <a:ln>
                  <a:noFill/>
                </a:ln>
              </a:rPr>
            </a:br>
            <a:endParaRPr lang="ar-SA" altLang="ar-SA" sz="2800" smtClean="0">
              <a:ln>
                <a:noFill/>
              </a:ln>
            </a:endParaRPr>
          </a:p>
        </p:txBody>
      </p:sp>
      <p:sp>
        <p:nvSpPr>
          <p:cNvPr id="16387" name="عنوان فرعي 2"/>
          <p:cNvSpPr>
            <a:spLocks noGrp="1"/>
          </p:cNvSpPr>
          <p:nvPr>
            <p:ph type="subTitle" idx="1"/>
          </p:nvPr>
        </p:nvSpPr>
        <p:spPr>
          <a:xfrm flipV="1">
            <a:off x="2463800" y="6872288"/>
            <a:ext cx="6815138" cy="685800"/>
          </a:xfrm>
        </p:spPr>
        <p:txBody>
          <a:bodyPr/>
          <a:lstStyle/>
          <a:p>
            <a:pPr eaLnBrk="1" hangingPunct="1"/>
            <a:endParaRPr lang="ar-SA" altLang="ar-SA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صورة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1550" y="581025"/>
            <a:ext cx="26289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062288" y="922525"/>
            <a:ext cx="6096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فِلسطينيةٌ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بناني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آلاف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090862" y="665351"/>
            <a:ext cx="6096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يزورني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كحيّ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9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ممتعاً</a:t>
            </a:r>
            <a:endParaRPr lang="en-US" sz="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986088" y="1357313"/>
          <a:ext cx="5943600" cy="465959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686510">
                  <a:extLst>
                    <a:ext uri="{9D8B030D-6E8A-4147-A177-3AD203B41FA5}">
                      <a16:colId xmlns:a16="http://schemas.microsoft.com/office/drawing/2014/main" xmlns="" val="1527320793"/>
                    </a:ext>
                  </a:extLst>
                </a:gridCol>
                <a:gridCol w="3257090">
                  <a:extLst>
                    <a:ext uri="{9D8B030D-6E8A-4147-A177-3AD203B41FA5}">
                      <a16:colId xmlns:a16="http://schemas.microsoft.com/office/drawing/2014/main" xmlns="" val="2481329252"/>
                    </a:ext>
                  </a:extLst>
                </a:gridCol>
              </a:tblGrid>
              <a:tr h="8191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rgbClr val="FF0000"/>
                          </a:solidFill>
                          <a:effectLst/>
                        </a:rPr>
                        <a:t>الكلمة</a:t>
                      </a:r>
                      <a:endParaRPr lang="en-US" sz="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rgbClr val="FF0000"/>
                          </a:solidFill>
                          <a:effectLst/>
                        </a:rPr>
                        <a:t>مرادفها</a:t>
                      </a:r>
                      <a:endParaRPr lang="en-US" sz="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extLst>
                  <a:ext uri="{0D108BD9-81ED-4DB2-BD59-A6C34878D82A}">
                    <a16:rowId xmlns:a16="http://schemas.microsoft.com/office/drawing/2014/main" xmlns="" val="2106158794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</a:rPr>
                        <a:t>العروس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</a:rPr>
                        <a:t>الفتاة يوم زفافها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extLst>
                  <a:ext uri="{0D108BD9-81ED-4DB2-BD59-A6C34878D82A}">
                    <a16:rowId xmlns:a16="http://schemas.microsoft.com/office/drawing/2014/main" xmlns="" val="1589533726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بناني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</a:rPr>
                        <a:t>انشأني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extLst>
                  <a:ext uri="{0D108BD9-81ED-4DB2-BD59-A6C34878D82A}">
                    <a16:rowId xmlns:a16="http://schemas.microsoft.com/office/drawing/2014/main" xmlns="" val="1375366199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بوابة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</a:rPr>
                        <a:t>مدخل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extLst>
                  <a:ext uri="{0D108BD9-81ED-4DB2-BD59-A6C34878D82A}">
                    <a16:rowId xmlns:a16="http://schemas.microsoft.com/office/drawing/2014/main" xmlns="" val="276635853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القديمة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</a:rPr>
                        <a:t>العتيقة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extLst>
                  <a:ext uri="{0D108BD9-81ED-4DB2-BD59-A6C34878D82A}">
                    <a16:rowId xmlns:a16="http://schemas.microsoft.com/office/drawing/2014/main" xmlns="" val="763970555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الاحياء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</a:rPr>
                        <a:t>الحارات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extLst>
                  <a:ext uri="{0D108BD9-81ED-4DB2-BD59-A6C34878D82A}">
                    <a16:rowId xmlns:a16="http://schemas.microsoft.com/office/drawing/2014/main" xmlns="" val="3432569321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ممتعاً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</a:rPr>
                        <a:t>مسلياً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extLst>
                  <a:ext uri="{0D108BD9-81ED-4DB2-BD59-A6C34878D82A}">
                    <a16:rowId xmlns:a16="http://schemas.microsoft.com/office/drawing/2014/main" xmlns="" val="3612215286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أجود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</a:rPr>
                        <a:t>أفضل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extLst>
                  <a:ext uri="{0D108BD9-81ED-4DB2-BD59-A6C34878D82A}">
                    <a16:rowId xmlns:a16="http://schemas.microsoft.com/office/drawing/2014/main" xmlns="" val="4077637026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يعانق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</a:rPr>
                        <a:t>يحتضن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extLst>
                  <a:ext uri="{0D108BD9-81ED-4DB2-BD59-A6C34878D82A}">
                    <a16:rowId xmlns:a16="http://schemas.microsoft.com/office/drawing/2014/main" xmlns="" val="4003757179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ترسو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</a:rPr>
                        <a:t>تقف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03" marR="37703" marT="0" marB="0"/>
                </a:tc>
                <a:extLst>
                  <a:ext uri="{0D108BD9-81ED-4DB2-BD59-A6C34878D82A}">
                    <a16:rowId xmlns:a16="http://schemas.microsoft.com/office/drawing/2014/main" xmlns="" val="89238451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405187" y="1357313"/>
          <a:ext cx="4529138" cy="451802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264569">
                  <a:extLst>
                    <a:ext uri="{9D8B030D-6E8A-4147-A177-3AD203B41FA5}">
                      <a16:colId xmlns:a16="http://schemas.microsoft.com/office/drawing/2014/main" xmlns="" val="4099054370"/>
                    </a:ext>
                  </a:extLst>
                </a:gridCol>
                <a:gridCol w="2264569">
                  <a:extLst>
                    <a:ext uri="{9D8B030D-6E8A-4147-A177-3AD203B41FA5}">
                      <a16:colId xmlns:a16="http://schemas.microsoft.com/office/drawing/2014/main" xmlns="" val="2841510492"/>
                    </a:ext>
                  </a:extLst>
                </a:gridCol>
              </a:tblGrid>
              <a:tr h="104262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5000" dirty="0">
                          <a:solidFill>
                            <a:srgbClr val="FF0000"/>
                          </a:solidFill>
                          <a:effectLst/>
                        </a:rPr>
                        <a:t>الكلمة </a:t>
                      </a:r>
                      <a:endParaRPr lang="en-US" sz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854" marR="478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5000" dirty="0">
                          <a:solidFill>
                            <a:srgbClr val="FF0000"/>
                          </a:solidFill>
                          <a:effectLst/>
                        </a:rPr>
                        <a:t>ضدها</a:t>
                      </a:r>
                      <a:endParaRPr lang="en-US" sz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854" marR="47854" marT="0" marB="0"/>
                </a:tc>
                <a:extLst>
                  <a:ext uri="{0D108BD9-81ED-4DB2-BD59-A6C34878D82A}">
                    <a16:rowId xmlns:a16="http://schemas.microsoft.com/office/drawing/2014/main" xmlns="" val="2709604842"/>
                  </a:ext>
                </a:extLst>
              </a:tr>
              <a:tr h="69508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بناني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854" marR="478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هدمني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854" marR="47854" marT="0" marB="0"/>
                </a:tc>
                <a:extLst>
                  <a:ext uri="{0D108BD9-81ED-4DB2-BD59-A6C34878D82A}">
                    <a16:rowId xmlns:a16="http://schemas.microsoft.com/office/drawing/2014/main" xmlns="" val="2232972911"/>
                  </a:ext>
                </a:extLst>
              </a:tr>
              <a:tr h="69508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ترسو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854" marR="478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تسير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854" marR="47854" marT="0" marB="0"/>
                </a:tc>
                <a:extLst>
                  <a:ext uri="{0D108BD9-81ED-4DB2-BD59-A6C34878D82A}">
                    <a16:rowId xmlns:a16="http://schemas.microsoft.com/office/drawing/2014/main" xmlns="" val="3466570621"/>
                  </a:ext>
                </a:extLst>
              </a:tr>
              <a:tr h="69508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يعانق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854" marR="478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يفارق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854" marR="47854" marT="0" marB="0"/>
                </a:tc>
                <a:extLst>
                  <a:ext uri="{0D108BD9-81ED-4DB2-BD59-A6C34878D82A}">
                    <a16:rowId xmlns:a16="http://schemas.microsoft.com/office/drawing/2014/main" xmlns="" val="1189391609"/>
                  </a:ext>
                </a:extLst>
              </a:tr>
              <a:tr h="69508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القديمة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854" marR="478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الحديثة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854" marR="47854" marT="0" marB="0"/>
                </a:tc>
                <a:extLst>
                  <a:ext uri="{0D108BD9-81ED-4DB2-BD59-A6C34878D82A}">
                    <a16:rowId xmlns:a16="http://schemas.microsoft.com/office/drawing/2014/main" xmlns="" val="2828540505"/>
                  </a:ext>
                </a:extLst>
              </a:tr>
              <a:tr h="69508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أجود 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854" marR="4785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أسوء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854" marR="47854" marT="0" marB="0"/>
                </a:tc>
                <a:extLst>
                  <a:ext uri="{0D108BD9-81ED-4DB2-BD59-A6C34878D82A}">
                    <a16:rowId xmlns:a16="http://schemas.microsoft.com/office/drawing/2014/main" xmlns="" val="302559431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2988" y="590550"/>
            <a:ext cx="8101012" cy="5878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hangingPunct="1"/>
            <a:r>
              <a:rPr lang="ar-SA" sz="32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الفكرة الرئيسة :</a:t>
            </a:r>
            <a:endParaRPr lang="en-US" sz="3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1" eaLnBrk="1" hangingPunct="1"/>
            <a:r>
              <a:rPr lang="ar-SA" sz="22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 </a:t>
            </a:r>
            <a:endParaRPr lang="en-US" sz="2800">
              <a:latin typeface="Times New Roman" pitchFamily="18" charset="0"/>
              <a:cs typeface="Calibri" pitchFamily="34" charset="0"/>
            </a:endParaRPr>
          </a:p>
          <a:p>
            <a:pPr algn="r" rtl="1" eaLnBrk="1" hangingPunct="1"/>
            <a:r>
              <a:rPr lang="ar-SA" sz="2800" b="1">
                <a:latin typeface="Times New Roman" pitchFamily="18" charset="0"/>
                <a:ea typeface="Times New Roman" pitchFamily="18" charset="0"/>
                <a:cs typeface="Aldhabi" pitchFamily="2" charset="-78"/>
              </a:rPr>
              <a:t>يافا مدينة فلسطينية بناها اجدادنا منذ الاف السنين .</a:t>
            </a:r>
            <a:endParaRPr lang="en-US" sz="2800">
              <a:latin typeface="Times New Roman" pitchFamily="18" charset="0"/>
              <a:cs typeface="Calibri" pitchFamily="34" charset="0"/>
            </a:endParaRPr>
          </a:p>
          <a:p>
            <a:pPr algn="r" rtl="1" eaLnBrk="1" hangingPunct="1"/>
            <a:r>
              <a:rPr lang="ar-SA">
                <a:latin typeface="Times New Roman" pitchFamily="18" charset="0"/>
              </a:rPr>
              <a:t> </a:t>
            </a:r>
            <a:endParaRPr lang="en-US" sz="1200">
              <a:latin typeface="Times New Roman" pitchFamily="18" charset="0"/>
              <a:cs typeface="Calibri" pitchFamily="34" charset="0"/>
            </a:endParaRPr>
          </a:p>
          <a:p>
            <a:pPr algn="r" rtl="1" eaLnBrk="1" hangingPunct="1"/>
            <a:r>
              <a:rPr lang="ar-SA" sz="3600" b="1">
                <a:solidFill>
                  <a:srgbClr val="FF0000"/>
                </a:solidFill>
                <a:latin typeface="Times New Roman" pitchFamily="18" charset="0"/>
              </a:rPr>
              <a:t>الأفكار الفرعية :</a:t>
            </a:r>
            <a:endParaRPr lang="en-US" sz="3600">
              <a:latin typeface="Times New Roman" pitchFamily="18" charset="0"/>
              <a:cs typeface="Calibri" pitchFamily="34" charset="0"/>
            </a:endParaRPr>
          </a:p>
          <a:p>
            <a:pPr algn="r" rtl="1" eaLnBrk="1" hangingPunct="1"/>
            <a:r>
              <a:rPr lang="ar-SA" sz="2400">
                <a:solidFill>
                  <a:srgbClr val="FF0000"/>
                </a:solidFill>
                <a:latin typeface="Times New Roman" pitchFamily="18" charset="0"/>
              </a:rPr>
              <a:t> </a:t>
            </a:r>
            <a:endParaRPr lang="en-US" sz="1200">
              <a:latin typeface="Times New Roman" pitchFamily="18" charset="0"/>
              <a:cs typeface="Calibri" pitchFamily="34" charset="0"/>
            </a:endParaRPr>
          </a:p>
          <a:p>
            <a:pPr algn="r" rtl="1" eaLnBrk="1" hangingPunct="1">
              <a:lnSpc>
                <a:spcPct val="200000"/>
              </a:lnSpc>
              <a:buFont typeface="Symbol" pitchFamily="18" charset="2"/>
              <a:buChar char=""/>
            </a:pPr>
            <a:r>
              <a:rPr lang="ar-SA" sz="2400" b="1">
                <a:latin typeface="Times New Roman" pitchFamily="18" charset="0"/>
              </a:rPr>
              <a:t> لقبت يافا بعروس البحر 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200000"/>
              </a:lnSpc>
              <a:buFont typeface="Symbol" pitchFamily="18" charset="2"/>
              <a:buChar char=""/>
            </a:pPr>
            <a:r>
              <a:rPr lang="ar-SA" sz="2400" b="1">
                <a:latin typeface="Times New Roman" pitchFamily="18" charset="0"/>
              </a:rPr>
              <a:t>تقع مدينة يافا على ساحل البحر المتوسط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200000"/>
              </a:lnSpc>
              <a:buFont typeface="Symbol" pitchFamily="18" charset="2"/>
              <a:buChar char=""/>
            </a:pPr>
            <a:r>
              <a:rPr lang="ar-SA" sz="2400" b="1">
                <a:latin typeface="Times New Roman" pitchFamily="18" charset="0"/>
              </a:rPr>
              <a:t>تكثر الأماكن الاثرية والسياحية في مدينة يافا 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lnSpc>
                <a:spcPct val="200000"/>
              </a:lnSpc>
              <a:buFont typeface="Symbol" pitchFamily="18" charset="2"/>
              <a:buChar char=""/>
            </a:pPr>
            <a:r>
              <a:rPr lang="ar-SA" sz="2400" b="1">
                <a:latin typeface="Times New Roman" pitchFamily="18" charset="0"/>
              </a:rPr>
              <a:t>يافا مدينة مقدسة للمسلمين والمسحين </a:t>
            </a:r>
            <a:r>
              <a:rPr lang="ar-SA" sz="3600" b="1">
                <a:latin typeface="Aldhabi" pitchFamily="2" charset="-78"/>
                <a:cs typeface="Aldhabi" pitchFamily="2" charset="-78"/>
              </a:rPr>
              <a:t>.                                 جميلة حلايقة</a:t>
            </a:r>
            <a:endParaRPr lang="en-US" sz="3600"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صورة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728788"/>
            <a:ext cx="47005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صورة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0" y="1728788"/>
            <a:ext cx="44862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58</Words>
  <PresentationFormat>مخصص</PresentationFormat>
  <Paragraphs>64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Garamond</vt:lpstr>
      <vt:lpstr>Arial</vt:lpstr>
      <vt:lpstr>Calibri</vt:lpstr>
      <vt:lpstr>Times New Roman</vt:lpstr>
      <vt:lpstr>Aldhabi</vt:lpstr>
      <vt:lpstr>Symbol</vt:lpstr>
      <vt:lpstr>عضوي</vt:lpstr>
      <vt:lpstr>عروس البحر</vt:lpstr>
      <vt:lpstr>التمهيد : *مراجعة نص الاستماع . *عرض خارطة فلسطين . العرض :  * عرض لوحة المحادثة والتعبير عنها تعبيرا شفويا . * الانتقال الى قراءة الدرس والقراءة الأولية للمعلمة ثم طالبة مجيدة مع تفسير للفقرات    من مفردات جديدة وتوظيفها في جمل مفيدة  وقضايا املائية وأفكار الدرس  الإجابة على أسئلة المطروحة شفوياً. الخاتمة : * الاعتزاز بحب الوطن وغرسه في نفوس الطالبات . * التسامح الإسلامي المسيحي .   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Manager>داود ابو مويس</Manager>
  <Company>الملتقى التربوي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عروس البحر</dc:title>
  <dc:creator>داود ابو مويس; wepal.net</dc:creator>
  <cp:keywords>الصف الثالث الاساسي; الفصل الأول; الملتقى التربوي; اللغة العربية</cp:keywords>
  <dc:description>بوربوينت عروس البحر</dc:description>
  <cp:lastModifiedBy>الملتقى التربوي</cp:lastModifiedBy>
  <cp:revision>1</cp:revision>
  <dcterms:created xsi:type="dcterms:W3CDTF">2020-12-14T12:00:27Z</dcterms:created>
  <dcterms:modified xsi:type="dcterms:W3CDTF">2020-12-19T21:41:02Z</dcterms:modified>
  <cp:category>الصف الثالث الابتدائي; الصف الثالث الاساسي; امتحان، تعليم، اختبار، ورقة عمل; امتحان الفترة الاولى</cp:category>
</cp:coreProperties>
</file>