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1" r:id="rId2"/>
    <p:sldId id="277" r:id="rId3"/>
    <p:sldId id="303" r:id="rId4"/>
    <p:sldId id="274" r:id="rId5"/>
    <p:sldId id="285" r:id="rId6"/>
    <p:sldId id="278" r:id="rId7"/>
    <p:sldId id="304" r:id="rId8"/>
    <p:sldId id="305" r:id="rId9"/>
    <p:sldId id="293" r:id="rId10"/>
    <p:sldId id="308" r:id="rId11"/>
    <p:sldId id="283" r:id="rId12"/>
    <p:sldId id="284" r:id="rId13"/>
    <p:sldId id="306" r:id="rId14"/>
    <p:sldId id="294" r:id="rId15"/>
    <p:sldId id="287" r:id="rId16"/>
    <p:sldId id="30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99"/>
    <a:srgbClr val="982310"/>
    <a:srgbClr val="FF3399"/>
    <a:srgbClr val="FF00FF"/>
    <a:srgbClr val="333399"/>
    <a:srgbClr val="441D61"/>
    <a:srgbClr val="FF33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2562" y="-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301E437-0C88-416E-B5B7-5C5690BAB113}" type="datetimeFigureOut">
              <a:rPr lang="en-US"/>
              <a:pPr>
                <a:defRPr/>
              </a:pPr>
              <a:t>10/31/2020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1C9F7A2-B413-4858-ACF5-223035E7BF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0B61CAB-9313-4876-8430-070A41E83B1F}" type="slidenum">
              <a:rPr lang="en-US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S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99BBF-4255-4323-827F-77D14E475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31873-254B-4D88-BD0F-D3AEBBA80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D2570-1E93-47F0-A1A6-2AAA45A24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ED174-2552-4341-8FEE-EE4504E2F3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BDDA3-DD25-4A67-9AF1-E0A8CFBE22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CA2E0-928A-449E-B508-21B024E71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4304E-E66D-4621-A383-BFE0094FE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9B5BC-96ED-469F-BA8C-2941955C7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F8770-49F6-46CC-B098-DEC75BA4C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98C07-E466-492D-AA25-35867484B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26A47-F361-4A2F-AEFB-354CF7439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25E14-4CF5-4827-AB87-DFB743E49E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AFEDA25-664C-4004-AA51-C05118BF2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166813" y="2362200"/>
            <a:ext cx="6964362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5400" b="1">
                <a:solidFill>
                  <a:srgbClr val="000099"/>
                </a:solidFill>
              </a:rPr>
              <a:t>  </a:t>
            </a:r>
            <a:r>
              <a:rPr lang="ar-SA" sz="5400" b="1">
                <a:solidFill>
                  <a:srgbClr val="000099"/>
                </a:solidFill>
              </a:rPr>
              <a:t>اعداد المعلمة</a:t>
            </a:r>
          </a:p>
          <a:p>
            <a:pPr algn="ctr" rtl="1"/>
            <a:r>
              <a:rPr lang="ar-SA" sz="5400" b="1">
                <a:solidFill>
                  <a:srgbClr val="000099"/>
                </a:solidFill>
              </a:rPr>
              <a:t>تحرير الخالدي</a:t>
            </a:r>
            <a:endParaRPr lang="ar-JO" sz="5400" b="1">
              <a:solidFill>
                <a:srgbClr val="000099"/>
              </a:solidFill>
            </a:endParaRPr>
          </a:p>
          <a:p>
            <a:pPr algn="ctr" rtl="1"/>
            <a:r>
              <a:rPr lang="ar-JO" sz="5400" b="1">
                <a:solidFill>
                  <a:srgbClr val="000099"/>
                </a:solidFill>
              </a:rPr>
              <a:t>  مدرسه بنات جنين الثانوي</a:t>
            </a:r>
            <a:r>
              <a:rPr lang="en-US" sz="5400" b="1">
                <a:solidFill>
                  <a:srgbClr val="000099"/>
                </a:solidFill>
              </a:rPr>
              <a:t>   </a:t>
            </a:r>
            <a:endParaRPr lang="ar-JO" sz="5400" b="1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52400"/>
            <a:ext cx="88392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Group 2"/>
          <p:cNvGraphicFramePr>
            <a:graphicFrameLocks noGrp="1"/>
          </p:cNvGraphicFramePr>
          <p:nvPr/>
        </p:nvGraphicFramePr>
        <p:xfrm>
          <a:off x="496888" y="0"/>
          <a:ext cx="8150225" cy="10302875"/>
        </p:xfrm>
        <a:graphic>
          <a:graphicData uri="http://schemas.openxmlformats.org/drawingml/2006/table">
            <a:tbl>
              <a:tblPr rtl="1"/>
              <a:tblGrid>
                <a:gridCol w="388938"/>
                <a:gridCol w="387350"/>
                <a:gridCol w="388937"/>
                <a:gridCol w="349250"/>
                <a:gridCol w="366713"/>
                <a:gridCol w="447675"/>
                <a:gridCol w="389890"/>
                <a:gridCol w="386397"/>
                <a:gridCol w="388938"/>
                <a:gridCol w="387350"/>
                <a:gridCol w="387350"/>
                <a:gridCol w="387350"/>
                <a:gridCol w="388937"/>
                <a:gridCol w="387350"/>
                <a:gridCol w="366713"/>
                <a:gridCol w="409575"/>
                <a:gridCol w="388937"/>
                <a:gridCol w="387350"/>
                <a:gridCol w="388938"/>
                <a:gridCol w="387350"/>
                <a:gridCol w="388937"/>
              </a:tblGrid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776" name="Line 488"/>
          <p:cNvSpPr>
            <a:spLocks noChangeShapeType="1"/>
          </p:cNvSpPr>
          <p:nvPr/>
        </p:nvSpPr>
        <p:spPr bwMode="auto">
          <a:xfrm flipH="1">
            <a:off x="652463" y="3476625"/>
            <a:ext cx="77851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2777" name="Line 489"/>
          <p:cNvSpPr>
            <a:spLocks noChangeShapeType="1"/>
          </p:cNvSpPr>
          <p:nvPr/>
        </p:nvSpPr>
        <p:spPr bwMode="auto">
          <a:xfrm flipH="1">
            <a:off x="4779963" y="260350"/>
            <a:ext cx="0" cy="6288088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2778" name="Text Box 490"/>
          <p:cNvSpPr txBox="1">
            <a:spLocks noChangeArrowheads="1"/>
          </p:cNvSpPr>
          <p:nvPr/>
        </p:nvSpPr>
        <p:spPr bwMode="auto">
          <a:xfrm>
            <a:off x="1143000" y="3455988"/>
            <a:ext cx="804545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   9    8     7   6   5    4    3   2   1        -1  -2  -3   -</a:t>
            </a:r>
            <a:r>
              <a:rPr lang="ar-SA" sz="2000" b="1">
                <a:solidFill>
                  <a:srgbClr val="B23087"/>
                </a:solidFill>
              </a:rPr>
              <a:t>4   -5  -6  -7  -8   -9</a:t>
            </a:r>
            <a:endParaRPr lang="en-US" sz="2000" b="1">
              <a:solidFill>
                <a:srgbClr val="B23087"/>
              </a:solidFill>
            </a:endParaRPr>
          </a:p>
        </p:txBody>
      </p:sp>
      <p:sp>
        <p:nvSpPr>
          <p:cNvPr id="12779" name="Text Box 491"/>
          <p:cNvSpPr txBox="1">
            <a:spLocks noChangeArrowheads="1"/>
          </p:cNvSpPr>
          <p:nvPr/>
        </p:nvSpPr>
        <p:spPr bwMode="auto">
          <a:xfrm>
            <a:off x="4259263" y="0"/>
            <a:ext cx="469900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800"/>
          </a:p>
        </p:txBody>
      </p:sp>
      <p:sp>
        <p:nvSpPr>
          <p:cNvPr id="12780" name="Text Box 492"/>
          <p:cNvSpPr txBox="1">
            <a:spLocks noChangeArrowheads="1"/>
          </p:cNvSpPr>
          <p:nvPr/>
        </p:nvSpPr>
        <p:spPr bwMode="auto">
          <a:xfrm>
            <a:off x="4259263" y="3716338"/>
            <a:ext cx="522287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-1</a:t>
            </a:r>
          </a:p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-2</a:t>
            </a:r>
          </a:p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-3</a:t>
            </a:r>
            <a:endParaRPr lang="en-US" sz="1700" b="1">
              <a:solidFill>
                <a:srgbClr val="A50021"/>
              </a:solidFill>
            </a:endParaRPr>
          </a:p>
        </p:txBody>
      </p:sp>
      <p:sp>
        <p:nvSpPr>
          <p:cNvPr id="12781" name="Text Box 495"/>
          <p:cNvSpPr txBox="1">
            <a:spLocks noChangeArrowheads="1"/>
          </p:cNvSpPr>
          <p:nvPr/>
        </p:nvSpPr>
        <p:spPr bwMode="auto">
          <a:xfrm>
            <a:off x="4506913" y="1208088"/>
            <a:ext cx="522287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3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2782" name="Text Box 496"/>
          <p:cNvSpPr txBox="1">
            <a:spLocks noChangeArrowheads="1"/>
          </p:cNvSpPr>
          <p:nvPr/>
        </p:nvSpPr>
        <p:spPr bwMode="auto">
          <a:xfrm>
            <a:off x="4506913" y="1143000"/>
            <a:ext cx="522287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4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2783" name="Text Box 502"/>
          <p:cNvSpPr txBox="1">
            <a:spLocks noChangeArrowheads="1"/>
          </p:cNvSpPr>
          <p:nvPr/>
        </p:nvSpPr>
        <p:spPr bwMode="auto">
          <a:xfrm>
            <a:off x="-720725" y="5754688"/>
            <a:ext cx="134937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926" tIns="31963" rIns="63926" bIns="31963">
            <a:spAutoFit/>
          </a:bodyPr>
          <a:lstStyle/>
          <a:p>
            <a:pPr defTabSz="377825"/>
            <a:endParaRPr lang="ar-SA" sz="800"/>
          </a:p>
        </p:txBody>
      </p:sp>
      <p:sp>
        <p:nvSpPr>
          <p:cNvPr id="12784" name="Text Box 541"/>
          <p:cNvSpPr txBox="1">
            <a:spLocks noChangeArrowheads="1"/>
          </p:cNvSpPr>
          <p:nvPr/>
        </p:nvSpPr>
        <p:spPr bwMode="auto">
          <a:xfrm>
            <a:off x="4502150" y="2133600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C00000"/>
                </a:solidFill>
              </a:rPr>
              <a:t>2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12785" name="Text Box 543"/>
          <p:cNvSpPr txBox="1">
            <a:spLocks noChangeArrowheads="1"/>
          </p:cNvSpPr>
          <p:nvPr/>
        </p:nvSpPr>
        <p:spPr bwMode="auto">
          <a:xfrm>
            <a:off x="4495800" y="2590800"/>
            <a:ext cx="325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>
                <a:solidFill>
                  <a:srgbClr val="C00000"/>
                </a:solidFill>
              </a:rPr>
              <a:t>1</a:t>
            </a:r>
            <a:endParaRPr lang="en-US" sz="2000" b="1">
              <a:solidFill>
                <a:srgbClr val="C00000"/>
              </a:solidFill>
            </a:endParaRPr>
          </a:p>
        </p:txBody>
      </p:sp>
      <p:sp>
        <p:nvSpPr>
          <p:cNvPr id="14884" name="Freeform 548"/>
          <p:cNvSpPr>
            <a:spLocks/>
          </p:cNvSpPr>
          <p:nvPr/>
        </p:nvSpPr>
        <p:spPr bwMode="auto">
          <a:xfrm flipH="1">
            <a:off x="4800600" y="2971800"/>
            <a:ext cx="3505200" cy="1449388"/>
          </a:xfrm>
          <a:custGeom>
            <a:avLst/>
            <a:gdLst>
              <a:gd name="T0" fmla="*/ 2147483647 w 2450"/>
              <a:gd name="T1" fmla="*/ 2147483647 h 703"/>
              <a:gd name="T2" fmla="*/ 2147483647 w 2450"/>
              <a:gd name="T3" fmla="*/ 2147483647 h 703"/>
              <a:gd name="T4" fmla="*/ 2147483647 w 2450"/>
              <a:gd name="T5" fmla="*/ 2147483647 h 703"/>
              <a:gd name="T6" fmla="*/ 0 w 2450"/>
              <a:gd name="T7" fmla="*/ 0 h 703"/>
              <a:gd name="T8" fmla="*/ 0 60000 65536"/>
              <a:gd name="T9" fmla="*/ 0 60000 65536"/>
              <a:gd name="T10" fmla="*/ 0 60000 65536"/>
              <a:gd name="T11" fmla="*/ 0 60000 65536"/>
              <a:gd name="T12" fmla="*/ 0 w 2450"/>
              <a:gd name="T13" fmla="*/ 0 h 703"/>
              <a:gd name="T14" fmla="*/ 2450 w 2450"/>
              <a:gd name="T15" fmla="*/ 703 h 70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50" h="703">
                <a:moveTo>
                  <a:pt x="2450" y="703"/>
                </a:moveTo>
                <a:cubicBezTo>
                  <a:pt x="2397" y="627"/>
                  <a:pt x="2344" y="552"/>
                  <a:pt x="2178" y="476"/>
                </a:cubicBezTo>
                <a:cubicBezTo>
                  <a:pt x="2012" y="400"/>
                  <a:pt x="1815" y="328"/>
                  <a:pt x="1452" y="249"/>
                </a:cubicBezTo>
                <a:cubicBezTo>
                  <a:pt x="1089" y="170"/>
                  <a:pt x="242" y="41"/>
                  <a:pt x="0" y="0"/>
                </a:cubicBezTo>
              </a:path>
            </a:pathLst>
          </a:custGeom>
          <a:noFill/>
          <a:ln w="57150">
            <a:solidFill>
              <a:srgbClr val="322A9A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grpSp>
        <p:nvGrpSpPr>
          <p:cNvPr id="2" name="Group 580"/>
          <p:cNvGrpSpPr>
            <a:grpSpLocks/>
          </p:cNvGrpSpPr>
          <p:nvPr/>
        </p:nvGrpSpPr>
        <p:grpSpPr bwMode="auto">
          <a:xfrm>
            <a:off x="8045450" y="1371600"/>
            <a:ext cx="981075" cy="627063"/>
            <a:chOff x="3855" y="572"/>
            <a:chExt cx="647" cy="336"/>
          </a:xfrm>
        </p:grpSpPr>
        <p:grpSp>
          <p:nvGrpSpPr>
            <p:cNvPr id="12803" name="Group 581"/>
            <p:cNvGrpSpPr>
              <a:grpSpLocks/>
            </p:cNvGrpSpPr>
            <p:nvPr/>
          </p:nvGrpSpPr>
          <p:grpSpPr bwMode="auto">
            <a:xfrm>
              <a:off x="3855" y="572"/>
              <a:ext cx="647" cy="273"/>
              <a:chOff x="3583" y="527"/>
              <a:chExt cx="924" cy="476"/>
            </a:xfrm>
          </p:grpSpPr>
          <p:sp>
            <p:nvSpPr>
              <p:cNvPr id="12805" name="Line 582"/>
              <p:cNvSpPr>
                <a:spLocks noChangeShapeType="1"/>
              </p:cNvSpPr>
              <p:nvPr/>
            </p:nvSpPr>
            <p:spPr bwMode="auto">
              <a:xfrm flipH="1">
                <a:off x="4422" y="754"/>
                <a:ext cx="85" cy="249"/>
              </a:xfrm>
              <a:prstGeom prst="line">
                <a:avLst/>
              </a:prstGeom>
              <a:noFill/>
              <a:ln w="9525">
                <a:solidFill>
                  <a:srgbClr val="FF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2806" name="Line 583"/>
              <p:cNvSpPr>
                <a:spLocks noChangeShapeType="1"/>
              </p:cNvSpPr>
              <p:nvPr/>
            </p:nvSpPr>
            <p:spPr bwMode="auto">
              <a:xfrm flipV="1">
                <a:off x="4422" y="527"/>
                <a:ext cx="0" cy="454"/>
              </a:xfrm>
              <a:prstGeom prst="line">
                <a:avLst/>
              </a:prstGeom>
              <a:noFill/>
              <a:ln w="539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2807" name="Line 584"/>
              <p:cNvSpPr>
                <a:spLocks noChangeShapeType="1"/>
              </p:cNvSpPr>
              <p:nvPr/>
            </p:nvSpPr>
            <p:spPr bwMode="auto">
              <a:xfrm flipH="1">
                <a:off x="3583" y="550"/>
                <a:ext cx="839" cy="0"/>
              </a:xfrm>
              <a:prstGeom prst="line">
                <a:avLst/>
              </a:prstGeom>
              <a:noFill/>
              <a:ln w="50800">
                <a:solidFill>
                  <a:srgbClr val="EF1DB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12804" name="Text Box 585"/>
            <p:cNvSpPr txBox="1">
              <a:spLocks noChangeArrowheads="1"/>
            </p:cNvSpPr>
            <p:nvPr/>
          </p:nvSpPr>
          <p:spPr bwMode="auto">
            <a:xfrm>
              <a:off x="3940" y="595"/>
              <a:ext cx="476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b="1">
                  <a:solidFill>
                    <a:srgbClr val="EF1DB8"/>
                  </a:solidFill>
                </a:rPr>
                <a:t>س</a:t>
              </a:r>
              <a:endParaRPr lang="en-US" sz="3200" b="1">
                <a:solidFill>
                  <a:srgbClr val="EF1DB8"/>
                </a:solidFill>
              </a:endParaRPr>
            </a:p>
          </p:txBody>
        </p:sp>
      </p:grpSp>
      <p:sp>
        <p:nvSpPr>
          <p:cNvPr id="14923" name="Oval 587"/>
          <p:cNvSpPr>
            <a:spLocks noChangeArrowheads="1"/>
          </p:cNvSpPr>
          <p:nvPr/>
        </p:nvSpPr>
        <p:spPr bwMode="auto">
          <a:xfrm>
            <a:off x="4687888" y="3336925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4" name="Oval 588"/>
          <p:cNvSpPr>
            <a:spLocks noChangeArrowheads="1"/>
          </p:cNvSpPr>
          <p:nvPr/>
        </p:nvSpPr>
        <p:spPr bwMode="auto">
          <a:xfrm>
            <a:off x="5029200" y="2908300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5" name="Oval 589"/>
          <p:cNvSpPr>
            <a:spLocks noChangeArrowheads="1"/>
          </p:cNvSpPr>
          <p:nvPr/>
        </p:nvSpPr>
        <p:spPr bwMode="auto">
          <a:xfrm>
            <a:off x="6261100" y="2362200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6" name="Freeform 590"/>
          <p:cNvSpPr>
            <a:spLocks/>
          </p:cNvSpPr>
          <p:nvPr/>
        </p:nvSpPr>
        <p:spPr bwMode="auto">
          <a:xfrm flipH="1">
            <a:off x="4800600" y="1993900"/>
            <a:ext cx="3505200" cy="1587500"/>
          </a:xfrm>
          <a:custGeom>
            <a:avLst/>
            <a:gdLst>
              <a:gd name="T0" fmla="*/ 2147483647 w 2268"/>
              <a:gd name="T1" fmla="*/ 2147483647 h 1180"/>
              <a:gd name="T2" fmla="*/ 2147483647 w 2268"/>
              <a:gd name="T3" fmla="*/ 2147483647 h 1180"/>
              <a:gd name="T4" fmla="*/ 2147483647 w 2268"/>
              <a:gd name="T5" fmla="*/ 2147483647 h 1180"/>
              <a:gd name="T6" fmla="*/ 0 w 2268"/>
              <a:gd name="T7" fmla="*/ 0 h 1180"/>
              <a:gd name="T8" fmla="*/ 0 60000 65536"/>
              <a:gd name="T9" fmla="*/ 0 60000 65536"/>
              <a:gd name="T10" fmla="*/ 0 60000 65536"/>
              <a:gd name="T11" fmla="*/ 0 60000 65536"/>
              <a:gd name="T12" fmla="*/ 0 w 2268"/>
              <a:gd name="T13" fmla="*/ 0 h 1180"/>
              <a:gd name="T14" fmla="*/ 2268 w 2268"/>
              <a:gd name="T15" fmla="*/ 1180 h 11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68" h="1180">
                <a:moveTo>
                  <a:pt x="2268" y="1180"/>
                </a:moveTo>
                <a:cubicBezTo>
                  <a:pt x="2224" y="1043"/>
                  <a:pt x="2181" y="907"/>
                  <a:pt x="2019" y="771"/>
                </a:cubicBezTo>
                <a:cubicBezTo>
                  <a:pt x="1857" y="635"/>
                  <a:pt x="1629" y="491"/>
                  <a:pt x="1293" y="363"/>
                </a:cubicBezTo>
                <a:cubicBezTo>
                  <a:pt x="957" y="235"/>
                  <a:pt x="215" y="60"/>
                  <a:pt x="0" y="0"/>
                </a:cubicBezTo>
              </a:path>
            </a:pathLst>
          </a:custGeom>
          <a:noFill/>
          <a:ln w="57150">
            <a:solidFill>
              <a:srgbClr val="EF1DB8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" name="Oval 547"/>
          <p:cNvSpPr>
            <a:spLocks noChangeArrowheads="1"/>
          </p:cNvSpPr>
          <p:nvPr/>
        </p:nvSpPr>
        <p:spPr bwMode="auto">
          <a:xfrm>
            <a:off x="4702175" y="3279775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0" name="Oval 546"/>
          <p:cNvSpPr>
            <a:spLocks noChangeArrowheads="1"/>
          </p:cNvSpPr>
          <p:nvPr/>
        </p:nvSpPr>
        <p:spPr bwMode="auto">
          <a:xfrm>
            <a:off x="6248400" y="2363788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1" name="Oval 545"/>
          <p:cNvSpPr>
            <a:spLocks noChangeArrowheads="1"/>
          </p:cNvSpPr>
          <p:nvPr/>
        </p:nvSpPr>
        <p:spPr bwMode="auto">
          <a:xfrm>
            <a:off x="5041900" y="2895600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grpSp>
        <p:nvGrpSpPr>
          <p:cNvPr id="4" name="Group 580"/>
          <p:cNvGrpSpPr>
            <a:grpSpLocks/>
          </p:cNvGrpSpPr>
          <p:nvPr/>
        </p:nvGrpSpPr>
        <p:grpSpPr bwMode="auto">
          <a:xfrm>
            <a:off x="8229600" y="2438400"/>
            <a:ext cx="796925" cy="565150"/>
            <a:chOff x="3855" y="572"/>
            <a:chExt cx="647" cy="336"/>
          </a:xfrm>
        </p:grpSpPr>
        <p:grpSp>
          <p:nvGrpSpPr>
            <p:cNvPr id="12798" name="Group 581"/>
            <p:cNvGrpSpPr>
              <a:grpSpLocks/>
            </p:cNvGrpSpPr>
            <p:nvPr/>
          </p:nvGrpSpPr>
          <p:grpSpPr bwMode="auto">
            <a:xfrm>
              <a:off x="3855" y="572"/>
              <a:ext cx="647" cy="273"/>
              <a:chOff x="3583" y="527"/>
              <a:chExt cx="924" cy="476"/>
            </a:xfrm>
          </p:grpSpPr>
          <p:sp>
            <p:nvSpPr>
              <p:cNvPr id="12800" name="Line 582"/>
              <p:cNvSpPr>
                <a:spLocks noChangeShapeType="1"/>
              </p:cNvSpPr>
              <p:nvPr/>
            </p:nvSpPr>
            <p:spPr bwMode="auto">
              <a:xfrm flipH="1">
                <a:off x="4422" y="754"/>
                <a:ext cx="85" cy="249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2801" name="Line 583"/>
              <p:cNvSpPr>
                <a:spLocks noChangeShapeType="1"/>
              </p:cNvSpPr>
              <p:nvPr/>
            </p:nvSpPr>
            <p:spPr bwMode="auto">
              <a:xfrm flipV="1">
                <a:off x="4422" y="527"/>
                <a:ext cx="0" cy="454"/>
              </a:xfrm>
              <a:prstGeom prst="line">
                <a:avLst/>
              </a:prstGeom>
              <a:noFill/>
              <a:ln w="53975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2802" name="Line 584"/>
              <p:cNvSpPr>
                <a:spLocks noChangeShapeType="1"/>
              </p:cNvSpPr>
              <p:nvPr/>
            </p:nvSpPr>
            <p:spPr bwMode="auto">
              <a:xfrm flipH="1">
                <a:off x="3583" y="550"/>
                <a:ext cx="839" cy="0"/>
              </a:xfrm>
              <a:prstGeom prst="line">
                <a:avLst/>
              </a:prstGeom>
              <a:noFill/>
              <a:ln w="5080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12799" name="Text Box 585"/>
            <p:cNvSpPr txBox="1">
              <a:spLocks noChangeArrowheads="1"/>
            </p:cNvSpPr>
            <p:nvPr/>
          </p:nvSpPr>
          <p:spPr bwMode="auto">
            <a:xfrm>
              <a:off x="3959" y="595"/>
              <a:ext cx="479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b="1">
                  <a:solidFill>
                    <a:srgbClr val="333399"/>
                  </a:solidFill>
                </a:rPr>
                <a:t>س</a:t>
              </a:r>
              <a:endParaRPr lang="en-US" sz="3200" b="1">
                <a:solidFill>
                  <a:srgbClr val="333399"/>
                </a:solidFill>
              </a:endParaRPr>
            </a:p>
          </p:txBody>
        </p:sp>
      </p:grpSp>
      <p:sp>
        <p:nvSpPr>
          <p:cNvPr id="12796" name="TextBox 2"/>
          <p:cNvSpPr txBox="1">
            <a:spLocks noChangeArrowheads="1"/>
          </p:cNvSpPr>
          <p:nvPr/>
        </p:nvSpPr>
        <p:spPr bwMode="auto">
          <a:xfrm>
            <a:off x="8305800" y="26225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ar-SA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696200" y="2362200"/>
            <a:ext cx="838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4400">
                <a:solidFill>
                  <a:srgbClr val="000099"/>
                </a:solidFill>
              </a:rPr>
              <a:t>-2</a:t>
            </a:r>
            <a:endParaRPr lang="en-US" sz="4400">
              <a:solidFill>
                <a:srgbClr val="000099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-0.00104 0.1615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00556 0.1331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-0.00798 0.1506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84" grpId="0" animBg="1"/>
      <p:bldP spid="14923" grpId="0" animBg="1"/>
      <p:bldP spid="14924" grpId="0" animBg="1"/>
      <p:bldP spid="14925" grpId="0" animBg="1"/>
      <p:bldP spid="14926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Group 2"/>
          <p:cNvGraphicFramePr>
            <a:graphicFrameLocks noGrp="1"/>
          </p:cNvGraphicFramePr>
          <p:nvPr/>
        </p:nvGraphicFramePr>
        <p:xfrm>
          <a:off x="496888" y="0"/>
          <a:ext cx="8150225" cy="10302875"/>
        </p:xfrm>
        <a:graphic>
          <a:graphicData uri="http://schemas.openxmlformats.org/drawingml/2006/table">
            <a:tbl>
              <a:tblPr rtl="1"/>
              <a:tblGrid>
                <a:gridCol w="388938"/>
                <a:gridCol w="387350"/>
                <a:gridCol w="388937"/>
                <a:gridCol w="349250"/>
                <a:gridCol w="366713"/>
                <a:gridCol w="447675"/>
                <a:gridCol w="389890"/>
                <a:gridCol w="381000"/>
                <a:gridCol w="394335"/>
                <a:gridCol w="387350"/>
                <a:gridCol w="387350"/>
                <a:gridCol w="387350"/>
                <a:gridCol w="388937"/>
                <a:gridCol w="387350"/>
                <a:gridCol w="366713"/>
                <a:gridCol w="409575"/>
                <a:gridCol w="388937"/>
                <a:gridCol w="387350"/>
                <a:gridCol w="388938"/>
                <a:gridCol w="387350"/>
                <a:gridCol w="388937"/>
              </a:tblGrid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800" name="Line 488"/>
          <p:cNvSpPr>
            <a:spLocks noChangeShapeType="1"/>
          </p:cNvSpPr>
          <p:nvPr/>
        </p:nvSpPr>
        <p:spPr bwMode="auto">
          <a:xfrm flipH="1">
            <a:off x="652463" y="3476625"/>
            <a:ext cx="77851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3801" name="Line 489"/>
          <p:cNvSpPr>
            <a:spLocks noChangeShapeType="1"/>
          </p:cNvSpPr>
          <p:nvPr/>
        </p:nvSpPr>
        <p:spPr bwMode="auto">
          <a:xfrm flipH="1">
            <a:off x="4779963" y="260350"/>
            <a:ext cx="0" cy="6288088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3802" name="Text Box 490"/>
          <p:cNvSpPr txBox="1">
            <a:spLocks noChangeArrowheads="1"/>
          </p:cNvSpPr>
          <p:nvPr/>
        </p:nvSpPr>
        <p:spPr bwMode="auto">
          <a:xfrm>
            <a:off x="1174750" y="3455988"/>
            <a:ext cx="804545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   9    8     7   6   5    4    3   2    1        -1  -2  -3   -</a:t>
            </a:r>
            <a:r>
              <a:rPr lang="ar-SA" sz="2000" b="1">
                <a:solidFill>
                  <a:srgbClr val="B23087"/>
                </a:solidFill>
              </a:rPr>
              <a:t>4   -5  -6  -7  -8   -9</a:t>
            </a:r>
            <a:endParaRPr lang="en-US" sz="2000" b="1">
              <a:solidFill>
                <a:srgbClr val="B23087"/>
              </a:solidFill>
            </a:endParaRPr>
          </a:p>
        </p:txBody>
      </p:sp>
      <p:sp>
        <p:nvSpPr>
          <p:cNvPr id="13803" name="Text Box 491"/>
          <p:cNvSpPr txBox="1">
            <a:spLocks noChangeArrowheads="1"/>
          </p:cNvSpPr>
          <p:nvPr/>
        </p:nvSpPr>
        <p:spPr bwMode="auto">
          <a:xfrm>
            <a:off x="4259263" y="0"/>
            <a:ext cx="469900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800"/>
          </a:p>
        </p:txBody>
      </p:sp>
      <p:sp>
        <p:nvSpPr>
          <p:cNvPr id="13804" name="Text Box 492"/>
          <p:cNvSpPr txBox="1">
            <a:spLocks noChangeArrowheads="1"/>
          </p:cNvSpPr>
          <p:nvPr/>
        </p:nvSpPr>
        <p:spPr bwMode="auto">
          <a:xfrm>
            <a:off x="4259263" y="3716338"/>
            <a:ext cx="5222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</a:t>
            </a:r>
            <a:r>
              <a:rPr lang="ar-SA" sz="2000" b="1">
                <a:solidFill>
                  <a:srgbClr val="A50021"/>
                </a:solidFill>
              </a:rPr>
              <a:t>1</a:t>
            </a: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-2</a:t>
            </a: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-</a:t>
            </a:r>
            <a:r>
              <a:rPr lang="ar-SA" sz="1700" b="1">
                <a:solidFill>
                  <a:srgbClr val="A50021"/>
                </a:solidFill>
              </a:rPr>
              <a:t>3</a:t>
            </a:r>
            <a:endParaRPr lang="en-US" sz="1700" b="1">
              <a:solidFill>
                <a:srgbClr val="A50021"/>
              </a:solidFill>
            </a:endParaRPr>
          </a:p>
        </p:txBody>
      </p:sp>
      <p:sp>
        <p:nvSpPr>
          <p:cNvPr id="13805" name="Text Box 493"/>
          <p:cNvSpPr txBox="1">
            <a:spLocks noChangeArrowheads="1"/>
          </p:cNvSpPr>
          <p:nvPr/>
        </p:nvSpPr>
        <p:spPr bwMode="auto">
          <a:xfrm>
            <a:off x="4259263" y="5610225"/>
            <a:ext cx="522287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-5</a:t>
            </a:r>
          </a:p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-6</a:t>
            </a:r>
          </a:p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-7</a:t>
            </a:r>
          </a:p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-8</a:t>
            </a:r>
            <a:endParaRPr lang="en-US" sz="1700" b="1">
              <a:solidFill>
                <a:srgbClr val="A50021"/>
              </a:solidFill>
            </a:endParaRPr>
          </a:p>
        </p:txBody>
      </p:sp>
      <p:sp>
        <p:nvSpPr>
          <p:cNvPr id="13806" name="Text Box 494"/>
          <p:cNvSpPr txBox="1">
            <a:spLocks noChangeArrowheads="1"/>
          </p:cNvSpPr>
          <p:nvPr/>
        </p:nvSpPr>
        <p:spPr bwMode="auto">
          <a:xfrm>
            <a:off x="4430713" y="1458913"/>
            <a:ext cx="52228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3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3807" name="Text Box 495"/>
          <p:cNvSpPr txBox="1">
            <a:spLocks noChangeArrowheads="1"/>
          </p:cNvSpPr>
          <p:nvPr/>
        </p:nvSpPr>
        <p:spPr bwMode="auto">
          <a:xfrm>
            <a:off x="4506913" y="912813"/>
            <a:ext cx="522287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4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3808" name="Text Box 496"/>
          <p:cNvSpPr txBox="1">
            <a:spLocks noChangeArrowheads="1"/>
          </p:cNvSpPr>
          <p:nvPr/>
        </p:nvSpPr>
        <p:spPr bwMode="auto">
          <a:xfrm>
            <a:off x="4506913" y="401638"/>
            <a:ext cx="52228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5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3809" name="Text Box 501"/>
          <p:cNvSpPr txBox="1">
            <a:spLocks noChangeArrowheads="1"/>
          </p:cNvSpPr>
          <p:nvPr/>
        </p:nvSpPr>
        <p:spPr bwMode="auto">
          <a:xfrm>
            <a:off x="4259263" y="4637088"/>
            <a:ext cx="522287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-4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3810" name="Text Box 502"/>
          <p:cNvSpPr txBox="1">
            <a:spLocks noChangeArrowheads="1"/>
          </p:cNvSpPr>
          <p:nvPr/>
        </p:nvSpPr>
        <p:spPr bwMode="auto">
          <a:xfrm>
            <a:off x="-720725" y="5754688"/>
            <a:ext cx="134937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926" tIns="31963" rIns="63926" bIns="31963">
            <a:spAutoFit/>
          </a:bodyPr>
          <a:lstStyle/>
          <a:p>
            <a:pPr defTabSz="377825"/>
            <a:endParaRPr lang="ar-SA" sz="800"/>
          </a:p>
        </p:txBody>
      </p:sp>
      <p:sp>
        <p:nvSpPr>
          <p:cNvPr id="13811" name="Text Box 541"/>
          <p:cNvSpPr txBox="1">
            <a:spLocks noChangeArrowheads="1"/>
          </p:cNvSpPr>
          <p:nvPr/>
        </p:nvSpPr>
        <p:spPr bwMode="auto">
          <a:xfrm>
            <a:off x="4502150" y="2395538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C00000"/>
                </a:solidFill>
              </a:rPr>
              <a:t>2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13812" name="Text Box 543"/>
          <p:cNvSpPr txBox="1">
            <a:spLocks noChangeArrowheads="1"/>
          </p:cNvSpPr>
          <p:nvPr/>
        </p:nvSpPr>
        <p:spPr bwMode="auto">
          <a:xfrm>
            <a:off x="4495800" y="2865438"/>
            <a:ext cx="3254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>
                <a:solidFill>
                  <a:srgbClr val="B23087"/>
                </a:solidFill>
              </a:rPr>
              <a:t>1</a:t>
            </a:r>
            <a:endParaRPr lang="en-US" sz="2400">
              <a:solidFill>
                <a:srgbClr val="B23087"/>
              </a:solidFill>
            </a:endParaRPr>
          </a:p>
        </p:txBody>
      </p:sp>
      <p:sp>
        <p:nvSpPr>
          <p:cNvPr id="14884" name="Freeform 548"/>
          <p:cNvSpPr>
            <a:spLocks/>
          </p:cNvSpPr>
          <p:nvPr/>
        </p:nvSpPr>
        <p:spPr bwMode="auto">
          <a:xfrm flipH="1">
            <a:off x="4800600" y="1524000"/>
            <a:ext cx="3048000" cy="1371600"/>
          </a:xfrm>
          <a:custGeom>
            <a:avLst/>
            <a:gdLst>
              <a:gd name="T0" fmla="*/ 2147483647 w 2450"/>
              <a:gd name="T1" fmla="*/ 2147483647 h 703"/>
              <a:gd name="T2" fmla="*/ 2147483647 w 2450"/>
              <a:gd name="T3" fmla="*/ 2147483647 h 703"/>
              <a:gd name="T4" fmla="*/ 2147483647 w 2450"/>
              <a:gd name="T5" fmla="*/ 2147483647 h 703"/>
              <a:gd name="T6" fmla="*/ 0 w 2450"/>
              <a:gd name="T7" fmla="*/ 0 h 703"/>
              <a:gd name="T8" fmla="*/ 0 60000 65536"/>
              <a:gd name="T9" fmla="*/ 0 60000 65536"/>
              <a:gd name="T10" fmla="*/ 0 60000 65536"/>
              <a:gd name="T11" fmla="*/ 0 60000 65536"/>
              <a:gd name="T12" fmla="*/ 0 w 2450"/>
              <a:gd name="T13" fmla="*/ 0 h 703"/>
              <a:gd name="T14" fmla="*/ 2450 w 2450"/>
              <a:gd name="T15" fmla="*/ 703 h 70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50" h="703">
                <a:moveTo>
                  <a:pt x="2450" y="703"/>
                </a:moveTo>
                <a:cubicBezTo>
                  <a:pt x="2397" y="627"/>
                  <a:pt x="2344" y="552"/>
                  <a:pt x="2178" y="476"/>
                </a:cubicBezTo>
                <a:cubicBezTo>
                  <a:pt x="2012" y="400"/>
                  <a:pt x="1815" y="328"/>
                  <a:pt x="1452" y="249"/>
                </a:cubicBezTo>
                <a:cubicBezTo>
                  <a:pt x="1089" y="170"/>
                  <a:pt x="242" y="41"/>
                  <a:pt x="0" y="0"/>
                </a:cubicBezTo>
              </a:path>
            </a:pathLst>
          </a:custGeom>
          <a:noFill/>
          <a:ln w="57150">
            <a:solidFill>
              <a:srgbClr val="322A9A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grpSp>
        <p:nvGrpSpPr>
          <p:cNvPr id="2" name="Group 580"/>
          <p:cNvGrpSpPr>
            <a:grpSpLocks/>
          </p:cNvGrpSpPr>
          <p:nvPr/>
        </p:nvGrpSpPr>
        <p:grpSpPr bwMode="auto">
          <a:xfrm>
            <a:off x="8234363" y="1558925"/>
            <a:ext cx="909637" cy="627063"/>
            <a:chOff x="3855" y="572"/>
            <a:chExt cx="743" cy="336"/>
          </a:xfrm>
        </p:grpSpPr>
        <p:grpSp>
          <p:nvGrpSpPr>
            <p:cNvPr id="13830" name="Group 581"/>
            <p:cNvGrpSpPr>
              <a:grpSpLocks/>
            </p:cNvGrpSpPr>
            <p:nvPr/>
          </p:nvGrpSpPr>
          <p:grpSpPr bwMode="auto">
            <a:xfrm>
              <a:off x="3855" y="572"/>
              <a:ext cx="743" cy="273"/>
              <a:chOff x="3583" y="527"/>
              <a:chExt cx="1061" cy="476"/>
            </a:xfrm>
          </p:grpSpPr>
          <p:sp>
            <p:nvSpPr>
              <p:cNvPr id="13832" name="Line 582"/>
              <p:cNvSpPr>
                <a:spLocks noChangeShapeType="1"/>
              </p:cNvSpPr>
              <p:nvPr/>
            </p:nvSpPr>
            <p:spPr bwMode="auto">
              <a:xfrm flipH="1">
                <a:off x="4422" y="850"/>
                <a:ext cx="222" cy="153"/>
              </a:xfrm>
              <a:prstGeom prst="line">
                <a:avLst/>
              </a:prstGeom>
              <a:noFill/>
              <a:ln w="69850">
                <a:solidFill>
                  <a:srgbClr val="FF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3833" name="Line 583"/>
              <p:cNvSpPr>
                <a:spLocks noChangeShapeType="1"/>
              </p:cNvSpPr>
              <p:nvPr/>
            </p:nvSpPr>
            <p:spPr bwMode="auto">
              <a:xfrm flipV="1">
                <a:off x="4422" y="527"/>
                <a:ext cx="0" cy="454"/>
              </a:xfrm>
              <a:prstGeom prst="line">
                <a:avLst/>
              </a:prstGeom>
              <a:noFill/>
              <a:ln w="539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3834" name="Line 584"/>
              <p:cNvSpPr>
                <a:spLocks noChangeShapeType="1"/>
              </p:cNvSpPr>
              <p:nvPr/>
            </p:nvSpPr>
            <p:spPr bwMode="auto">
              <a:xfrm flipH="1">
                <a:off x="3583" y="550"/>
                <a:ext cx="839" cy="0"/>
              </a:xfrm>
              <a:prstGeom prst="line">
                <a:avLst/>
              </a:prstGeom>
              <a:noFill/>
              <a:ln w="50800">
                <a:solidFill>
                  <a:srgbClr val="EF1DB8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13831" name="Text Box 585"/>
            <p:cNvSpPr txBox="1">
              <a:spLocks noChangeArrowheads="1"/>
            </p:cNvSpPr>
            <p:nvPr/>
          </p:nvSpPr>
          <p:spPr bwMode="auto">
            <a:xfrm>
              <a:off x="3940" y="595"/>
              <a:ext cx="476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b="1">
                  <a:solidFill>
                    <a:srgbClr val="EF1DB8"/>
                  </a:solidFill>
                </a:rPr>
                <a:t>س</a:t>
              </a:r>
              <a:endParaRPr lang="en-US" sz="3200" b="1">
                <a:solidFill>
                  <a:srgbClr val="EF1DB8"/>
                </a:solidFill>
              </a:endParaRPr>
            </a:p>
          </p:txBody>
        </p:sp>
      </p:grpSp>
      <p:sp>
        <p:nvSpPr>
          <p:cNvPr id="14923" name="Oval 587"/>
          <p:cNvSpPr>
            <a:spLocks noChangeArrowheads="1"/>
          </p:cNvSpPr>
          <p:nvPr/>
        </p:nvSpPr>
        <p:spPr bwMode="auto">
          <a:xfrm>
            <a:off x="4687888" y="3336925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4" name="Oval 588"/>
          <p:cNvSpPr>
            <a:spLocks noChangeArrowheads="1"/>
          </p:cNvSpPr>
          <p:nvPr/>
        </p:nvSpPr>
        <p:spPr bwMode="auto">
          <a:xfrm>
            <a:off x="5029200" y="2863850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5" name="Oval 589"/>
          <p:cNvSpPr>
            <a:spLocks noChangeArrowheads="1"/>
          </p:cNvSpPr>
          <p:nvPr/>
        </p:nvSpPr>
        <p:spPr bwMode="auto">
          <a:xfrm>
            <a:off x="6172200" y="2362200"/>
            <a:ext cx="228600" cy="2286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6" name="Freeform 590"/>
          <p:cNvSpPr>
            <a:spLocks/>
          </p:cNvSpPr>
          <p:nvPr/>
        </p:nvSpPr>
        <p:spPr bwMode="auto">
          <a:xfrm flipH="1">
            <a:off x="4800600" y="1981200"/>
            <a:ext cx="3505200" cy="1511300"/>
          </a:xfrm>
          <a:custGeom>
            <a:avLst/>
            <a:gdLst>
              <a:gd name="T0" fmla="*/ 2147483647 w 2268"/>
              <a:gd name="T1" fmla="*/ 2147483647 h 1180"/>
              <a:gd name="T2" fmla="*/ 2147483647 w 2268"/>
              <a:gd name="T3" fmla="*/ 2147483647 h 1180"/>
              <a:gd name="T4" fmla="*/ 2147483647 w 2268"/>
              <a:gd name="T5" fmla="*/ 2147483647 h 1180"/>
              <a:gd name="T6" fmla="*/ 0 w 2268"/>
              <a:gd name="T7" fmla="*/ 0 h 1180"/>
              <a:gd name="T8" fmla="*/ 0 60000 65536"/>
              <a:gd name="T9" fmla="*/ 0 60000 65536"/>
              <a:gd name="T10" fmla="*/ 0 60000 65536"/>
              <a:gd name="T11" fmla="*/ 0 60000 65536"/>
              <a:gd name="T12" fmla="*/ 0 w 2268"/>
              <a:gd name="T13" fmla="*/ 0 h 1180"/>
              <a:gd name="T14" fmla="*/ 2268 w 2268"/>
              <a:gd name="T15" fmla="*/ 1180 h 11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68" h="1180">
                <a:moveTo>
                  <a:pt x="2268" y="1180"/>
                </a:moveTo>
                <a:cubicBezTo>
                  <a:pt x="2224" y="1043"/>
                  <a:pt x="2181" y="907"/>
                  <a:pt x="2019" y="771"/>
                </a:cubicBezTo>
                <a:cubicBezTo>
                  <a:pt x="1857" y="635"/>
                  <a:pt x="1629" y="491"/>
                  <a:pt x="1293" y="363"/>
                </a:cubicBezTo>
                <a:cubicBezTo>
                  <a:pt x="957" y="235"/>
                  <a:pt x="215" y="60"/>
                  <a:pt x="0" y="0"/>
                </a:cubicBezTo>
              </a:path>
            </a:pathLst>
          </a:custGeom>
          <a:noFill/>
          <a:ln w="57150">
            <a:solidFill>
              <a:srgbClr val="EF1DB8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9" name="Oval 547"/>
          <p:cNvSpPr>
            <a:spLocks noChangeArrowheads="1"/>
          </p:cNvSpPr>
          <p:nvPr/>
        </p:nvSpPr>
        <p:spPr bwMode="auto">
          <a:xfrm>
            <a:off x="4702175" y="3289300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0" name="Oval 546"/>
          <p:cNvSpPr>
            <a:spLocks noChangeArrowheads="1"/>
          </p:cNvSpPr>
          <p:nvPr/>
        </p:nvSpPr>
        <p:spPr bwMode="auto">
          <a:xfrm>
            <a:off x="6248400" y="2451100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1" name="Oval 545"/>
          <p:cNvSpPr>
            <a:spLocks noChangeArrowheads="1"/>
          </p:cNvSpPr>
          <p:nvPr/>
        </p:nvSpPr>
        <p:spPr bwMode="auto">
          <a:xfrm>
            <a:off x="5022850" y="2865438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grpSp>
        <p:nvGrpSpPr>
          <p:cNvPr id="4" name="Group 580"/>
          <p:cNvGrpSpPr>
            <a:grpSpLocks/>
          </p:cNvGrpSpPr>
          <p:nvPr/>
        </p:nvGrpSpPr>
        <p:grpSpPr bwMode="auto">
          <a:xfrm>
            <a:off x="8380413" y="855663"/>
            <a:ext cx="765175" cy="665162"/>
            <a:chOff x="3856" y="572"/>
            <a:chExt cx="741" cy="336"/>
          </a:xfrm>
        </p:grpSpPr>
        <p:grpSp>
          <p:nvGrpSpPr>
            <p:cNvPr id="13825" name="Group 581"/>
            <p:cNvGrpSpPr>
              <a:grpSpLocks/>
            </p:cNvGrpSpPr>
            <p:nvPr/>
          </p:nvGrpSpPr>
          <p:grpSpPr bwMode="auto">
            <a:xfrm>
              <a:off x="3856" y="572"/>
              <a:ext cx="741" cy="273"/>
              <a:chOff x="3583" y="526"/>
              <a:chExt cx="1058" cy="476"/>
            </a:xfrm>
          </p:grpSpPr>
          <p:sp>
            <p:nvSpPr>
              <p:cNvPr id="13827" name="Line 582"/>
              <p:cNvSpPr>
                <a:spLocks noChangeShapeType="1"/>
              </p:cNvSpPr>
              <p:nvPr/>
            </p:nvSpPr>
            <p:spPr bwMode="auto">
              <a:xfrm flipH="1">
                <a:off x="4422" y="846"/>
                <a:ext cx="219" cy="156"/>
              </a:xfrm>
              <a:prstGeom prst="line">
                <a:avLst/>
              </a:prstGeom>
              <a:noFill/>
              <a:ln w="6350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3828" name="Line 583"/>
              <p:cNvSpPr>
                <a:spLocks noChangeShapeType="1"/>
              </p:cNvSpPr>
              <p:nvPr/>
            </p:nvSpPr>
            <p:spPr bwMode="auto">
              <a:xfrm flipV="1">
                <a:off x="4420" y="526"/>
                <a:ext cx="0" cy="453"/>
              </a:xfrm>
              <a:prstGeom prst="line">
                <a:avLst/>
              </a:prstGeom>
              <a:noFill/>
              <a:ln w="53975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3829" name="Line 584"/>
              <p:cNvSpPr>
                <a:spLocks noChangeShapeType="1"/>
              </p:cNvSpPr>
              <p:nvPr/>
            </p:nvSpPr>
            <p:spPr bwMode="auto">
              <a:xfrm flipH="1">
                <a:off x="3583" y="550"/>
                <a:ext cx="839" cy="0"/>
              </a:xfrm>
              <a:prstGeom prst="line">
                <a:avLst/>
              </a:prstGeom>
              <a:noFill/>
              <a:ln w="5080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13826" name="Text Box 585"/>
            <p:cNvSpPr txBox="1">
              <a:spLocks noChangeArrowheads="1"/>
            </p:cNvSpPr>
            <p:nvPr/>
          </p:nvSpPr>
          <p:spPr bwMode="auto">
            <a:xfrm>
              <a:off x="3959" y="595"/>
              <a:ext cx="479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b="1">
                  <a:solidFill>
                    <a:srgbClr val="333399"/>
                  </a:solidFill>
                </a:rPr>
                <a:t>س</a:t>
              </a:r>
              <a:endParaRPr lang="en-US" sz="3200" b="1">
                <a:solidFill>
                  <a:srgbClr val="333399"/>
                </a:solidFill>
              </a:endParaRPr>
            </a:p>
          </p:txBody>
        </p:sp>
      </p:grpSp>
      <p:sp>
        <p:nvSpPr>
          <p:cNvPr id="13823" name="TextBox 2"/>
          <p:cNvSpPr txBox="1">
            <a:spLocks noChangeArrowheads="1"/>
          </p:cNvSpPr>
          <p:nvPr/>
        </p:nvSpPr>
        <p:spPr bwMode="auto">
          <a:xfrm>
            <a:off x="8305800" y="26225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ar-SA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696200" y="830263"/>
            <a:ext cx="8382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AE" sz="4400">
                <a:solidFill>
                  <a:srgbClr val="000099"/>
                </a:solidFill>
              </a:rPr>
              <a:t>+1</a:t>
            </a:r>
            <a:endParaRPr lang="en-US" sz="4400">
              <a:solidFill>
                <a:srgbClr val="000099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1574 L -0.00104 -0.0620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-0.00277 -0.07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0 L -0.00035 -0.0895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84" grpId="0" animBg="1"/>
      <p:bldP spid="14923" grpId="0" animBg="1"/>
      <p:bldP spid="14924" grpId="0" animBg="1"/>
      <p:bldP spid="14925" grpId="0" animBg="1"/>
      <p:bldP spid="14926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52400" y="-1163638"/>
            <a:ext cx="9002713" cy="4767263"/>
            <a:chOff x="0" y="206840"/>
            <a:chExt cx="9003400" cy="4766596"/>
          </a:xfrm>
        </p:grpSpPr>
        <p:pic>
          <p:nvPicPr>
            <p:cNvPr id="14342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206840"/>
              <a:ext cx="9003400" cy="4766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3" name="Picture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97682" y="4038600"/>
              <a:ext cx="8317718" cy="852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60813" y="2806700"/>
            <a:ext cx="763587" cy="4000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000" b="1">
                <a:solidFill>
                  <a:srgbClr val="C00000"/>
                </a:solidFill>
              </a:rPr>
              <a:t>ق(س)</a:t>
            </a:r>
            <a:endParaRPr lang="en-US" sz="2000" b="1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360613" y="2809875"/>
            <a:ext cx="763587" cy="461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400" b="1">
                <a:solidFill>
                  <a:srgbClr val="C00000"/>
                </a:solidFill>
              </a:rPr>
              <a:t>اربعه</a:t>
            </a:r>
            <a:endParaRPr lang="en-US" sz="2400" b="1">
              <a:solidFill>
                <a:srgbClr val="C00000"/>
              </a:solidFill>
            </a:endParaRPr>
          </a:p>
        </p:txBody>
      </p:sp>
      <p:sp>
        <p:nvSpPr>
          <p:cNvPr id="16389" name="TextBox 7"/>
          <p:cNvSpPr txBox="1">
            <a:spLocks noChangeArrowheads="1"/>
          </p:cNvSpPr>
          <p:nvPr/>
        </p:nvSpPr>
        <p:spPr bwMode="auto">
          <a:xfrm>
            <a:off x="142875" y="2819400"/>
            <a:ext cx="847725" cy="461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400" b="1">
                <a:solidFill>
                  <a:srgbClr val="C00000"/>
                </a:solidFill>
              </a:rPr>
              <a:t>لليمين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638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مربع نص 2"/>
          <p:cNvSpPr txBox="1">
            <a:spLocks noChangeArrowheads="1"/>
          </p:cNvSpPr>
          <p:nvPr/>
        </p:nvSpPr>
        <p:spPr bwMode="auto">
          <a:xfrm>
            <a:off x="-152400" y="2549525"/>
            <a:ext cx="89916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 eaLnBrk="1" hangingPunct="1">
              <a:defRPr/>
            </a:pPr>
            <a:r>
              <a:rPr lang="ar-JO" sz="3200" dirty="0" smtClean="0"/>
              <a:t>خطوات رسم ل(س)=ق(س + جـ)</a:t>
            </a:r>
          </a:p>
          <a:p>
            <a:pPr marL="514350" indent="-514350" algn="r" rtl="1" eaLnBrk="1" hangingPunct="1">
              <a:buFont typeface="+mj-lt"/>
              <a:buAutoNum type="arabicPeriod"/>
              <a:defRPr/>
            </a:pPr>
            <a:r>
              <a:rPr lang="ar-JO" sz="3200" dirty="0" smtClean="0"/>
              <a:t>نرسم ق(س) باستخدام الجداول</a:t>
            </a:r>
          </a:p>
          <a:p>
            <a:pPr marL="514350" indent="-514350" algn="r" rtl="1" eaLnBrk="1" hangingPunct="1">
              <a:buFont typeface="+mj-lt"/>
              <a:buAutoNum type="arabicPeriod"/>
              <a:defRPr/>
            </a:pPr>
            <a:r>
              <a:rPr lang="ar-JO" sz="3200" dirty="0" smtClean="0"/>
              <a:t>نعبر شفهيا عن رسم ل(س) حسب قواعد  الانسحاب</a:t>
            </a:r>
          </a:p>
          <a:p>
            <a:pPr marL="514350" indent="-514350" algn="r" rtl="1" eaLnBrk="1" hangingPunct="1">
              <a:buFont typeface="+mj-lt"/>
              <a:buAutoNum type="arabicPeriod"/>
              <a:defRPr/>
            </a:pPr>
            <a:r>
              <a:rPr lang="ar-JO" sz="3200" dirty="0" smtClean="0"/>
              <a:t>نطبق التحويل المطلوب</a:t>
            </a:r>
            <a:endParaRPr lang="ar-SA" sz="3200" dirty="0" smtClean="0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6050" y="381000"/>
            <a:ext cx="899795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6050" y="4743450"/>
            <a:ext cx="89423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Group 2"/>
          <p:cNvGraphicFramePr>
            <a:graphicFrameLocks noGrp="1"/>
          </p:cNvGraphicFramePr>
          <p:nvPr/>
        </p:nvGraphicFramePr>
        <p:xfrm>
          <a:off x="496888" y="0"/>
          <a:ext cx="8150225" cy="10302875"/>
        </p:xfrm>
        <a:graphic>
          <a:graphicData uri="http://schemas.openxmlformats.org/drawingml/2006/table">
            <a:tbl>
              <a:tblPr rtl="1"/>
              <a:tblGrid>
                <a:gridCol w="388938"/>
                <a:gridCol w="387350"/>
                <a:gridCol w="388937"/>
                <a:gridCol w="349250"/>
                <a:gridCol w="366713"/>
                <a:gridCol w="447675"/>
                <a:gridCol w="389890"/>
                <a:gridCol w="386397"/>
                <a:gridCol w="388938"/>
                <a:gridCol w="387350"/>
                <a:gridCol w="387350"/>
                <a:gridCol w="387350"/>
                <a:gridCol w="388937"/>
                <a:gridCol w="387350"/>
                <a:gridCol w="366713"/>
                <a:gridCol w="409575"/>
                <a:gridCol w="388937"/>
                <a:gridCol w="387350"/>
                <a:gridCol w="388938"/>
                <a:gridCol w="387350"/>
                <a:gridCol w="388937"/>
              </a:tblGrid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1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50" marB="319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872" name="Line 488"/>
          <p:cNvSpPr>
            <a:spLocks noChangeShapeType="1"/>
          </p:cNvSpPr>
          <p:nvPr/>
        </p:nvSpPr>
        <p:spPr bwMode="auto">
          <a:xfrm flipH="1">
            <a:off x="652463" y="3476625"/>
            <a:ext cx="77851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6873" name="Line 489"/>
          <p:cNvSpPr>
            <a:spLocks noChangeShapeType="1"/>
          </p:cNvSpPr>
          <p:nvPr/>
        </p:nvSpPr>
        <p:spPr bwMode="auto">
          <a:xfrm flipH="1">
            <a:off x="4779963" y="260350"/>
            <a:ext cx="0" cy="6288088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16874" name="Text Box 490"/>
          <p:cNvSpPr txBox="1">
            <a:spLocks noChangeArrowheads="1"/>
          </p:cNvSpPr>
          <p:nvPr/>
        </p:nvSpPr>
        <p:spPr bwMode="auto">
          <a:xfrm>
            <a:off x="946150" y="3455988"/>
            <a:ext cx="804545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   9    8     7   6   5    4    3   2    1          - 1  -2  -3   -</a:t>
            </a:r>
            <a:r>
              <a:rPr lang="ar-SA" sz="2000" b="1">
                <a:solidFill>
                  <a:srgbClr val="B23087"/>
                </a:solidFill>
              </a:rPr>
              <a:t>4   -5  -6  -7  -8   -9</a:t>
            </a:r>
            <a:endParaRPr lang="en-US" sz="2000" b="1">
              <a:solidFill>
                <a:srgbClr val="B23087"/>
              </a:solidFill>
            </a:endParaRPr>
          </a:p>
        </p:txBody>
      </p:sp>
      <p:sp>
        <p:nvSpPr>
          <p:cNvPr id="16875" name="Text Box 491"/>
          <p:cNvSpPr txBox="1">
            <a:spLocks noChangeArrowheads="1"/>
          </p:cNvSpPr>
          <p:nvPr/>
        </p:nvSpPr>
        <p:spPr bwMode="auto">
          <a:xfrm>
            <a:off x="4259263" y="0"/>
            <a:ext cx="469900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800"/>
          </a:p>
        </p:txBody>
      </p:sp>
      <p:sp>
        <p:nvSpPr>
          <p:cNvPr id="16876" name="Text Box 492"/>
          <p:cNvSpPr txBox="1">
            <a:spLocks noChangeArrowheads="1"/>
          </p:cNvSpPr>
          <p:nvPr/>
        </p:nvSpPr>
        <p:spPr bwMode="auto">
          <a:xfrm>
            <a:off x="4354513" y="3657600"/>
            <a:ext cx="5222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</a:t>
            </a:r>
            <a:r>
              <a:rPr lang="ar-SA" sz="2000" b="1">
                <a:solidFill>
                  <a:srgbClr val="A50021"/>
                </a:solidFill>
              </a:rPr>
              <a:t>1</a:t>
            </a: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-2</a:t>
            </a: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-</a:t>
            </a:r>
            <a:r>
              <a:rPr lang="ar-SA" sz="1700" b="1">
                <a:solidFill>
                  <a:srgbClr val="A50021"/>
                </a:solidFill>
              </a:rPr>
              <a:t>3</a:t>
            </a:r>
            <a:endParaRPr lang="en-US" sz="1700" b="1">
              <a:solidFill>
                <a:srgbClr val="A50021"/>
              </a:solidFill>
            </a:endParaRPr>
          </a:p>
        </p:txBody>
      </p:sp>
      <p:sp>
        <p:nvSpPr>
          <p:cNvPr id="16877" name="Text Box 493"/>
          <p:cNvSpPr txBox="1">
            <a:spLocks noChangeArrowheads="1"/>
          </p:cNvSpPr>
          <p:nvPr/>
        </p:nvSpPr>
        <p:spPr bwMode="auto">
          <a:xfrm>
            <a:off x="4354513" y="5686425"/>
            <a:ext cx="522287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-5</a:t>
            </a:r>
          </a:p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-6</a:t>
            </a:r>
          </a:p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-7</a:t>
            </a:r>
          </a:p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-8</a:t>
            </a:r>
            <a:endParaRPr lang="en-US" sz="1700" b="1">
              <a:solidFill>
                <a:srgbClr val="A50021"/>
              </a:solidFill>
            </a:endParaRPr>
          </a:p>
        </p:txBody>
      </p:sp>
      <p:sp>
        <p:nvSpPr>
          <p:cNvPr id="16878" name="Text Box 494"/>
          <p:cNvSpPr txBox="1">
            <a:spLocks noChangeArrowheads="1"/>
          </p:cNvSpPr>
          <p:nvPr/>
        </p:nvSpPr>
        <p:spPr bwMode="auto">
          <a:xfrm>
            <a:off x="4202113" y="1295400"/>
            <a:ext cx="522287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algn="r" defTabSz="377825" rtl="1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3   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6879" name="Text Box 495"/>
          <p:cNvSpPr txBox="1">
            <a:spLocks noChangeArrowheads="1"/>
          </p:cNvSpPr>
          <p:nvPr/>
        </p:nvSpPr>
        <p:spPr bwMode="auto">
          <a:xfrm>
            <a:off x="4430713" y="685800"/>
            <a:ext cx="522287" cy="77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4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6880" name="Text Box 496"/>
          <p:cNvSpPr txBox="1">
            <a:spLocks noChangeArrowheads="1"/>
          </p:cNvSpPr>
          <p:nvPr/>
        </p:nvSpPr>
        <p:spPr bwMode="auto">
          <a:xfrm>
            <a:off x="4506913" y="304800"/>
            <a:ext cx="52228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5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6881" name="Text Box 501"/>
          <p:cNvSpPr txBox="1">
            <a:spLocks noChangeArrowheads="1"/>
          </p:cNvSpPr>
          <p:nvPr/>
        </p:nvSpPr>
        <p:spPr bwMode="auto">
          <a:xfrm>
            <a:off x="4354513" y="4637088"/>
            <a:ext cx="522287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-4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16882" name="Text Box 502"/>
          <p:cNvSpPr txBox="1">
            <a:spLocks noChangeArrowheads="1"/>
          </p:cNvSpPr>
          <p:nvPr/>
        </p:nvSpPr>
        <p:spPr bwMode="auto">
          <a:xfrm>
            <a:off x="-720725" y="5754688"/>
            <a:ext cx="134937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926" tIns="31963" rIns="63926" bIns="31963">
            <a:spAutoFit/>
          </a:bodyPr>
          <a:lstStyle/>
          <a:p>
            <a:pPr defTabSz="377825"/>
            <a:endParaRPr lang="ar-SA" sz="800"/>
          </a:p>
        </p:txBody>
      </p:sp>
      <p:sp>
        <p:nvSpPr>
          <p:cNvPr id="16883" name="Text Box 541"/>
          <p:cNvSpPr txBox="1">
            <a:spLocks noChangeArrowheads="1"/>
          </p:cNvSpPr>
          <p:nvPr/>
        </p:nvSpPr>
        <p:spPr bwMode="auto">
          <a:xfrm>
            <a:off x="4425950" y="2209800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C00000"/>
                </a:solidFill>
              </a:rPr>
              <a:t>2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16884" name="Text Box 543"/>
          <p:cNvSpPr txBox="1">
            <a:spLocks noChangeArrowheads="1"/>
          </p:cNvSpPr>
          <p:nvPr/>
        </p:nvSpPr>
        <p:spPr bwMode="auto">
          <a:xfrm>
            <a:off x="4322763" y="2743200"/>
            <a:ext cx="325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>
                <a:solidFill>
                  <a:srgbClr val="B23087"/>
                </a:solidFill>
              </a:rPr>
              <a:t>1</a:t>
            </a:r>
            <a:endParaRPr lang="en-US" sz="2800">
              <a:solidFill>
                <a:srgbClr val="B23087"/>
              </a:solidFill>
            </a:endParaRPr>
          </a:p>
        </p:txBody>
      </p:sp>
      <p:sp>
        <p:nvSpPr>
          <p:cNvPr id="14923" name="Oval 587"/>
          <p:cNvSpPr>
            <a:spLocks noChangeArrowheads="1"/>
          </p:cNvSpPr>
          <p:nvPr/>
        </p:nvSpPr>
        <p:spPr bwMode="auto">
          <a:xfrm>
            <a:off x="4276725" y="3824288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4" name="Oval 588"/>
          <p:cNvSpPr>
            <a:spLocks noChangeArrowheads="1"/>
          </p:cNvSpPr>
          <p:nvPr/>
        </p:nvSpPr>
        <p:spPr bwMode="auto">
          <a:xfrm>
            <a:off x="4648200" y="3289300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5" name="Oval 589"/>
          <p:cNvSpPr>
            <a:spLocks noChangeArrowheads="1"/>
          </p:cNvSpPr>
          <p:nvPr/>
        </p:nvSpPr>
        <p:spPr bwMode="auto">
          <a:xfrm>
            <a:off x="5029200" y="2801938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39" name="Oval 547"/>
          <p:cNvSpPr>
            <a:spLocks noChangeArrowheads="1"/>
          </p:cNvSpPr>
          <p:nvPr/>
        </p:nvSpPr>
        <p:spPr bwMode="auto">
          <a:xfrm>
            <a:off x="4300538" y="3833813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0" name="Oval 546"/>
          <p:cNvSpPr>
            <a:spLocks noChangeArrowheads="1"/>
          </p:cNvSpPr>
          <p:nvPr/>
        </p:nvSpPr>
        <p:spPr bwMode="auto">
          <a:xfrm>
            <a:off x="5029200" y="2816225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1" name="Oval 545"/>
          <p:cNvSpPr>
            <a:spLocks noChangeArrowheads="1"/>
          </p:cNvSpPr>
          <p:nvPr/>
        </p:nvSpPr>
        <p:spPr bwMode="auto">
          <a:xfrm>
            <a:off x="4648200" y="3289300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6891" name="TextBox 2"/>
          <p:cNvSpPr txBox="1">
            <a:spLocks noChangeArrowheads="1"/>
          </p:cNvSpPr>
          <p:nvPr/>
        </p:nvSpPr>
        <p:spPr bwMode="auto">
          <a:xfrm>
            <a:off x="8305800" y="26225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ar-SA"/>
          </a:p>
        </p:txBody>
      </p:sp>
      <p:cxnSp>
        <p:nvCxnSpPr>
          <p:cNvPr id="3" name="Curved Connector 2"/>
          <p:cNvCxnSpPr/>
          <p:nvPr/>
        </p:nvCxnSpPr>
        <p:spPr>
          <a:xfrm rot="5400000">
            <a:off x="3416301" y="2714625"/>
            <a:ext cx="2760662" cy="1074737"/>
          </a:xfrm>
          <a:prstGeom prst="curvedConnector3">
            <a:avLst>
              <a:gd name="adj1" fmla="val 53313"/>
            </a:avLst>
          </a:prstGeom>
          <a:ln w="66675">
            <a:solidFill>
              <a:srgbClr val="FF3399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/>
          <p:nvPr/>
        </p:nvCxnSpPr>
        <p:spPr>
          <a:xfrm rot="5400000">
            <a:off x="3382168" y="2790032"/>
            <a:ext cx="2760663" cy="1143000"/>
          </a:xfrm>
          <a:prstGeom prst="curvedConnector3">
            <a:avLst/>
          </a:prstGeom>
          <a:ln w="66675">
            <a:solidFill>
              <a:srgbClr val="000099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334000" y="1524000"/>
            <a:ext cx="709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AE" sz="2800" b="1">
                <a:solidFill>
                  <a:srgbClr val="FF3399"/>
                </a:solidFill>
              </a:rPr>
              <a:t>س3</a:t>
            </a:r>
            <a:endParaRPr lang="en-US" sz="2400" b="1">
              <a:solidFill>
                <a:srgbClr val="FF3399"/>
              </a:solidFill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1001713" y="2219325"/>
            <a:ext cx="13604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AE" sz="2800" b="1">
                <a:solidFill>
                  <a:srgbClr val="000099"/>
                </a:solidFill>
              </a:rPr>
              <a:t>(س</a:t>
            </a:r>
            <a:r>
              <a:rPr lang="ar-JO" sz="2800" b="1">
                <a:solidFill>
                  <a:srgbClr val="000099"/>
                </a:solidFill>
              </a:rPr>
              <a:t>+5</a:t>
            </a:r>
            <a:r>
              <a:rPr lang="ar-AE" sz="2800" b="1">
                <a:solidFill>
                  <a:srgbClr val="000099"/>
                </a:solidFill>
              </a:rPr>
              <a:t>)3</a:t>
            </a:r>
            <a:endParaRPr lang="en-US" sz="2400" b="1">
              <a:solidFill>
                <a:srgbClr val="000099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18224E-6 L -0.25712 -0.008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11841E-6 L -0.24514 0.0046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958E-6 L -0.25348 -0.0041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947E-6 L -0.25416 0.0099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23" grpId="0" animBg="1"/>
      <p:bldP spid="14924" grpId="0" animBg="1"/>
      <p:bldP spid="14925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13" grpId="0"/>
      <p:bldP spid="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52400"/>
            <a:ext cx="88392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10188" y="63500"/>
            <a:ext cx="3803650" cy="725488"/>
            <a:chOff x="5181600" y="761999"/>
            <a:chExt cx="3803904" cy="725425"/>
          </a:xfrm>
        </p:grpSpPr>
        <p:sp>
          <p:nvSpPr>
            <p:cNvPr id="17412" name="TextBox 2"/>
            <p:cNvSpPr txBox="1">
              <a:spLocks noChangeArrowheads="1"/>
            </p:cNvSpPr>
            <p:nvPr/>
          </p:nvSpPr>
          <p:spPr bwMode="auto">
            <a:xfrm>
              <a:off x="5181600" y="816738"/>
              <a:ext cx="3803904" cy="670686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/>
              <a:r>
                <a:rPr lang="ar-AE" sz="3600">
                  <a:solidFill>
                    <a:srgbClr val="000099"/>
                  </a:solidFill>
                </a:rPr>
                <a:t>ارسمي ق(س)=(س</a:t>
              </a:r>
              <a:r>
                <a:rPr lang="en-US" sz="3600">
                  <a:solidFill>
                    <a:srgbClr val="000099"/>
                  </a:solidFill>
                </a:rPr>
                <a:t>+</a:t>
              </a:r>
              <a:r>
                <a:rPr lang="ar-AE" sz="3600">
                  <a:solidFill>
                    <a:srgbClr val="000099"/>
                  </a:solidFill>
                </a:rPr>
                <a:t>2)</a:t>
              </a:r>
              <a:endParaRPr lang="en-US" sz="3600">
                <a:solidFill>
                  <a:srgbClr val="000099"/>
                </a:solidFill>
              </a:endParaRPr>
            </a:p>
          </p:txBody>
        </p:sp>
        <p:sp>
          <p:nvSpPr>
            <p:cNvPr id="17413" name="TextBox 1"/>
            <p:cNvSpPr txBox="1">
              <a:spLocks noChangeArrowheads="1"/>
            </p:cNvSpPr>
            <p:nvPr/>
          </p:nvSpPr>
          <p:spPr bwMode="auto">
            <a:xfrm>
              <a:off x="5181600" y="761999"/>
              <a:ext cx="306004" cy="383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ar-JO">
                  <a:solidFill>
                    <a:srgbClr val="000099"/>
                  </a:solidFill>
                </a:rPr>
                <a:t>3</a:t>
              </a:r>
              <a:endParaRPr lang="en-US">
                <a:solidFill>
                  <a:srgbClr val="000099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7" name="Picture 17" descr="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228600"/>
            <a:ext cx="211455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124200"/>
            <a:ext cx="6248400" cy="2590800"/>
          </a:xfrm>
        </p:spPr>
        <p:txBody>
          <a:bodyPr/>
          <a:lstStyle/>
          <a:p>
            <a:pPr eaLnBrk="1" hangingPunct="1"/>
            <a:r>
              <a:rPr lang="ar-AE" sz="9600" b="1" smtClean="0">
                <a:solidFill>
                  <a:srgbClr val="000099"/>
                </a:solidFill>
              </a:rPr>
              <a:t>الانسحاب</a:t>
            </a:r>
            <a:endParaRPr lang="en-US" sz="9600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-4.16281E-6 L 0.00938 0.7770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38 0.77706 L 0.00833 -4.16281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1111 L -0.44896 -4.99537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 0.0111 L 5E-6 0.011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smtClean="0"/>
              <a:t>الاهداف</a:t>
            </a:r>
            <a:endParaRPr lang="en-US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AE" smtClean="0"/>
              <a:t>1) تذكرعلى مفهوم الانحساب </a:t>
            </a:r>
          </a:p>
          <a:p>
            <a:pPr algn="r" rtl="1"/>
            <a:r>
              <a:rPr lang="ar-AE" smtClean="0"/>
              <a:t>2)تذكر قواعد الانسحاب في المستوى الديكارتي</a:t>
            </a:r>
          </a:p>
          <a:p>
            <a:pPr algn="r" rtl="1"/>
            <a:r>
              <a:rPr lang="ar-AE" smtClean="0"/>
              <a:t>3)التعرف على قواعد التمثيل للاقترانات بالانسحاب</a:t>
            </a:r>
          </a:p>
          <a:p>
            <a:pPr algn="r" rtl="1"/>
            <a:r>
              <a:rPr lang="ar-AE" smtClean="0"/>
              <a:t>4) تمثيل اقترانات بالانسحاب</a:t>
            </a:r>
          </a:p>
          <a:p>
            <a:pPr algn="r" rt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04775" y="855663"/>
            <a:ext cx="8893175" cy="568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rtl="1">
              <a:spcBef>
                <a:spcPct val="20000"/>
              </a:spcBef>
            </a:pPr>
            <a:r>
              <a:rPr lang="ar-AE" sz="2400" b="1">
                <a:solidFill>
                  <a:srgbClr val="000000"/>
                </a:solidFill>
              </a:rPr>
              <a:t>الانسحاب </a:t>
            </a:r>
            <a:r>
              <a:rPr lang="en-US" sz="2400" b="1">
                <a:solidFill>
                  <a:srgbClr val="000000"/>
                </a:solidFill>
              </a:rPr>
              <a:t>:</a:t>
            </a:r>
            <a:r>
              <a:rPr lang="ar-AE" sz="2400" b="1">
                <a:solidFill>
                  <a:srgbClr val="000000"/>
                </a:solidFill>
              </a:rPr>
              <a:t>هو تحويل هندسي يعين لكل </a:t>
            </a:r>
            <a:r>
              <a:rPr lang="en-US" sz="2400" b="1">
                <a:solidFill>
                  <a:srgbClr val="000000"/>
                </a:solidFill>
                <a:latin typeface="Zawawi" pitchFamily="2" charset="2"/>
              </a:rPr>
              <a:t> </a:t>
            </a:r>
            <a:r>
              <a:rPr lang="ar-SA" sz="2400" b="1">
                <a:solidFill>
                  <a:srgbClr val="000000"/>
                </a:solidFill>
                <a:latin typeface="Zawawi" pitchFamily="2" charset="2"/>
              </a:rPr>
              <a:t>أ</a:t>
            </a:r>
            <a:r>
              <a:rPr lang="ar-AE" sz="2400" b="1">
                <a:solidFill>
                  <a:srgbClr val="000000"/>
                </a:solidFill>
                <a:latin typeface="Zawawi" pitchFamily="2" charset="2"/>
              </a:rPr>
              <a:t>  </a:t>
            </a:r>
            <a:r>
              <a:rPr lang="en-US" sz="2400" b="1">
                <a:solidFill>
                  <a:srgbClr val="000000"/>
                </a:solidFill>
                <a:latin typeface="Zawawi" pitchFamily="2" charset="2"/>
              </a:rPr>
              <a:t> </a:t>
            </a:r>
            <a:r>
              <a:rPr lang="ar-AE" sz="2400" b="1">
                <a:solidFill>
                  <a:srgbClr val="000000"/>
                </a:solidFill>
              </a:rPr>
              <a:t>في المستوى صورة</a:t>
            </a:r>
            <a:r>
              <a:rPr lang="en-US" sz="2400" b="1">
                <a:solidFill>
                  <a:srgbClr val="000000"/>
                </a:solidFill>
              </a:rPr>
              <a:t>  </a:t>
            </a:r>
            <a:r>
              <a:rPr lang="ar-SA" sz="2400" b="1">
                <a:solidFill>
                  <a:srgbClr val="000000"/>
                </a:solidFill>
              </a:rPr>
              <a:t> أ َ</a:t>
            </a:r>
            <a:endParaRPr lang="ar-AE" sz="2400" b="1">
              <a:solidFill>
                <a:srgbClr val="000000"/>
              </a:solidFill>
              <a:latin typeface="Zawawi" pitchFamily="2" charset="2"/>
            </a:endParaRPr>
          </a:p>
          <a:p>
            <a:pPr marL="342900" indent="-342900" algn="r" rtl="1">
              <a:spcBef>
                <a:spcPct val="20000"/>
              </a:spcBef>
            </a:pPr>
            <a:r>
              <a:rPr lang="ar-AE" sz="2400" b="1">
                <a:solidFill>
                  <a:srgbClr val="000000"/>
                </a:solidFill>
                <a:latin typeface="Zawawi" pitchFamily="2" charset="2"/>
              </a:rPr>
              <a:t> وذلك بإزاحة هذه النقطة </a:t>
            </a:r>
            <a:r>
              <a:rPr lang="ar-AE" sz="2400" b="1" u="sng">
                <a:solidFill>
                  <a:srgbClr val="000000"/>
                </a:solidFill>
                <a:latin typeface="Zawawi" pitchFamily="2" charset="2"/>
              </a:rPr>
              <a:t>مسافة</a:t>
            </a:r>
            <a:r>
              <a:rPr lang="ar-AE" sz="2400" b="1">
                <a:solidFill>
                  <a:srgbClr val="000000"/>
                </a:solidFill>
                <a:latin typeface="Zawawi" pitchFamily="2" charset="2"/>
              </a:rPr>
              <a:t> معينة في </a:t>
            </a:r>
            <a:r>
              <a:rPr lang="ar-AE" sz="2400" b="1" u="sng">
                <a:solidFill>
                  <a:srgbClr val="000000"/>
                </a:solidFill>
                <a:latin typeface="Zawawi" pitchFamily="2" charset="2"/>
              </a:rPr>
              <a:t>اتجاه</a:t>
            </a:r>
            <a:r>
              <a:rPr lang="ar-AE" sz="2400" b="1">
                <a:solidFill>
                  <a:srgbClr val="000000"/>
                </a:solidFill>
                <a:latin typeface="Zawawi" pitchFamily="2" charset="2"/>
              </a:rPr>
              <a:t> معين</a:t>
            </a:r>
          </a:p>
          <a:p>
            <a:pPr marL="342900" indent="-342900" algn="r">
              <a:spcBef>
                <a:spcPct val="20000"/>
              </a:spcBef>
            </a:pPr>
            <a:r>
              <a:rPr lang="ar-SA" sz="2400" b="1">
                <a:solidFill>
                  <a:srgbClr val="000000"/>
                </a:solidFill>
                <a:latin typeface="Zawawi" pitchFamily="2" charset="2"/>
              </a:rPr>
              <a:t>           </a:t>
            </a:r>
            <a:endParaRPr lang="ar-AE" sz="2400" b="1">
              <a:solidFill>
                <a:srgbClr val="000000"/>
              </a:solidFill>
              <a:latin typeface="Zawawi" pitchFamily="2" charset="2"/>
            </a:endParaRPr>
          </a:p>
          <a:p>
            <a:pPr marL="342900" indent="-342900" algn="r">
              <a:spcBef>
                <a:spcPct val="20000"/>
              </a:spcBef>
            </a:pPr>
            <a:r>
              <a:rPr lang="ar-AE" sz="2400" b="1">
                <a:solidFill>
                  <a:srgbClr val="000000"/>
                </a:solidFill>
                <a:latin typeface="Zawawi" pitchFamily="2" charset="2"/>
              </a:rPr>
              <a:t>                                            </a:t>
            </a:r>
            <a:r>
              <a:rPr lang="en-US" sz="2400" b="1">
                <a:solidFill>
                  <a:srgbClr val="000000"/>
                </a:solidFill>
                <a:latin typeface="Zawawi" pitchFamily="2" charset="2"/>
              </a:rPr>
              <a:t> </a:t>
            </a:r>
            <a:r>
              <a:rPr lang="ar-SA" sz="2400" b="1">
                <a:solidFill>
                  <a:srgbClr val="000000"/>
                </a:solidFill>
                <a:latin typeface="Zawawi" pitchFamily="2" charset="2"/>
              </a:rPr>
              <a:t>                         أ</a:t>
            </a:r>
            <a:endParaRPr lang="ar-AE" sz="2400" b="1">
              <a:solidFill>
                <a:srgbClr val="000000"/>
              </a:solidFill>
              <a:latin typeface="Zawawi" pitchFamily="2" charset="2"/>
            </a:endParaRPr>
          </a:p>
          <a:p>
            <a:pPr marL="342900" indent="-342900" algn="r">
              <a:spcBef>
                <a:spcPct val="20000"/>
              </a:spcBef>
            </a:pPr>
            <a:endParaRPr lang="ar-AE" sz="2400" b="1">
              <a:solidFill>
                <a:srgbClr val="000000"/>
              </a:solidFill>
              <a:latin typeface="Zawawi" pitchFamily="2" charset="2"/>
            </a:endParaRPr>
          </a:p>
          <a:p>
            <a:pPr marL="342900" indent="-342900" algn="r">
              <a:spcBef>
                <a:spcPct val="20000"/>
              </a:spcBef>
            </a:pPr>
            <a:endParaRPr lang="en-US" sz="2400" b="1">
              <a:solidFill>
                <a:srgbClr val="000000"/>
              </a:solidFill>
              <a:latin typeface="Zawawi" pitchFamily="2" charset="2"/>
            </a:endParaRPr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 flipV="1">
            <a:off x="4038600" y="1981200"/>
            <a:ext cx="2667000" cy="158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810000" y="2057400"/>
            <a:ext cx="576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ar-AE" sz="2400">
                <a:latin typeface="Tahoma" pitchFamily="34" charset="0"/>
              </a:rPr>
              <a:t> </a:t>
            </a:r>
            <a:r>
              <a:rPr lang="ar-SA" sz="2800" b="1">
                <a:solidFill>
                  <a:srgbClr val="000000"/>
                </a:solidFill>
                <a:latin typeface="Tahoma" pitchFamily="34" charset="0"/>
              </a:rPr>
              <a:t>أ</a:t>
            </a:r>
            <a:r>
              <a:rPr lang="ar-SA" sz="2400" b="1">
                <a:solidFill>
                  <a:srgbClr val="000000"/>
                </a:solidFill>
                <a:latin typeface="Tahoma" pitchFamily="34" charset="0"/>
              </a:rPr>
              <a:t> َ</a:t>
            </a:r>
            <a:endParaRPr lang="en-US" sz="2400" b="1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 flipV="1">
            <a:off x="6629400" y="2133600"/>
            <a:ext cx="152400" cy="0"/>
          </a:xfrm>
          <a:prstGeom prst="line">
            <a:avLst/>
          </a:prstGeom>
          <a:noFill/>
          <a:ln w="9842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flipH="1">
            <a:off x="6781800" y="2679700"/>
            <a:ext cx="0" cy="28829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6159500" y="5562600"/>
            <a:ext cx="576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ar-AE" sz="2400">
                <a:latin typeface="Tahoma" pitchFamily="34" charset="0"/>
              </a:rPr>
              <a:t> </a:t>
            </a:r>
            <a:r>
              <a:rPr lang="ar-SA" sz="2400" b="1">
                <a:solidFill>
                  <a:srgbClr val="000000"/>
                </a:solidFill>
                <a:latin typeface="Tahoma" pitchFamily="34" charset="0"/>
              </a:rPr>
              <a:t>أ َ</a:t>
            </a:r>
            <a:endParaRPr lang="en-US" sz="2400" b="1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6665913" y="2679700"/>
            <a:ext cx="0" cy="292100"/>
          </a:xfrm>
          <a:prstGeom prst="line">
            <a:avLst/>
          </a:prstGeom>
          <a:noFill/>
          <a:ln w="9842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6 0.0111 L -0.275 0.011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0481E-7 L -0.00834 0.3774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uild="p"/>
      <p:bldP spid="22533" grpId="0" animBg="1"/>
      <p:bldP spid="22533" grpId="1" animBg="1"/>
      <p:bldP spid="22535" grpId="0"/>
      <p:bldP spid="22537" grpId="0" animBg="1"/>
      <p:bldP spid="22537" grpId="1" animBg="1"/>
      <p:bldP spid="22537" grpId="2" animBg="1"/>
      <p:bldP spid="22554" grpId="0" animBg="1"/>
      <p:bldP spid="22556" grpId="0" animBg="1"/>
      <p:bldP spid="2255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Group 2"/>
          <p:cNvGraphicFramePr>
            <a:graphicFrameLocks noGrp="1"/>
          </p:cNvGraphicFramePr>
          <p:nvPr/>
        </p:nvGraphicFramePr>
        <p:xfrm>
          <a:off x="496888" y="0"/>
          <a:ext cx="8150225" cy="10350503"/>
        </p:xfrm>
        <a:graphic>
          <a:graphicData uri="http://schemas.openxmlformats.org/drawingml/2006/table">
            <a:tbl>
              <a:tblPr rtl="1"/>
              <a:tblGrid>
                <a:gridCol w="388938"/>
                <a:gridCol w="387350"/>
                <a:gridCol w="388937"/>
                <a:gridCol w="349250"/>
                <a:gridCol w="366713"/>
                <a:gridCol w="447675"/>
                <a:gridCol w="389890"/>
                <a:gridCol w="386397"/>
                <a:gridCol w="388938"/>
                <a:gridCol w="387350"/>
                <a:gridCol w="387350"/>
                <a:gridCol w="387350"/>
                <a:gridCol w="388937"/>
                <a:gridCol w="387350"/>
                <a:gridCol w="366713"/>
                <a:gridCol w="409575"/>
                <a:gridCol w="388937"/>
                <a:gridCol w="387350"/>
                <a:gridCol w="388938"/>
                <a:gridCol w="387350"/>
                <a:gridCol w="388937"/>
              </a:tblGrid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283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661"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41338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3926" marR="63926" marT="31960" marB="319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632" name="Line 488"/>
          <p:cNvSpPr>
            <a:spLocks noChangeShapeType="1"/>
          </p:cNvSpPr>
          <p:nvPr/>
        </p:nvSpPr>
        <p:spPr bwMode="auto">
          <a:xfrm flipH="1">
            <a:off x="652463" y="3476625"/>
            <a:ext cx="77851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6633" name="Line 489"/>
          <p:cNvSpPr>
            <a:spLocks noChangeShapeType="1"/>
          </p:cNvSpPr>
          <p:nvPr/>
        </p:nvSpPr>
        <p:spPr bwMode="auto">
          <a:xfrm flipH="1">
            <a:off x="4779963" y="260350"/>
            <a:ext cx="0" cy="6288088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6634" name="Text Box 490"/>
          <p:cNvSpPr txBox="1">
            <a:spLocks noChangeArrowheads="1"/>
          </p:cNvSpPr>
          <p:nvPr/>
        </p:nvSpPr>
        <p:spPr bwMode="auto">
          <a:xfrm>
            <a:off x="1098550" y="3455988"/>
            <a:ext cx="8045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   9    8     7   6   5    4    3   2  1          -1  -2  -3   -</a:t>
            </a:r>
            <a:r>
              <a:rPr lang="ar-SA" sz="2000" b="1">
                <a:solidFill>
                  <a:srgbClr val="B23087"/>
                </a:solidFill>
              </a:rPr>
              <a:t>4   -5  -6  -7  -8   -9</a:t>
            </a:r>
            <a:endParaRPr lang="en-US" sz="2000" b="1">
              <a:solidFill>
                <a:srgbClr val="B23087"/>
              </a:solidFill>
            </a:endParaRPr>
          </a:p>
        </p:txBody>
      </p:sp>
      <p:sp>
        <p:nvSpPr>
          <p:cNvPr id="6635" name="Text Box 491"/>
          <p:cNvSpPr txBox="1">
            <a:spLocks noChangeArrowheads="1"/>
          </p:cNvSpPr>
          <p:nvPr/>
        </p:nvSpPr>
        <p:spPr bwMode="auto">
          <a:xfrm>
            <a:off x="4259263" y="0"/>
            <a:ext cx="469900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800"/>
          </a:p>
        </p:txBody>
      </p:sp>
      <p:sp>
        <p:nvSpPr>
          <p:cNvPr id="6636" name="Text Box 492"/>
          <p:cNvSpPr txBox="1">
            <a:spLocks noChangeArrowheads="1"/>
          </p:cNvSpPr>
          <p:nvPr/>
        </p:nvSpPr>
        <p:spPr bwMode="auto">
          <a:xfrm>
            <a:off x="4278313" y="3810000"/>
            <a:ext cx="522287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-1</a:t>
            </a: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-2</a:t>
            </a: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-3</a:t>
            </a:r>
            <a:endParaRPr lang="ar-AE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endParaRPr lang="en-US" sz="1700" b="1">
              <a:solidFill>
                <a:srgbClr val="A50021"/>
              </a:solidFill>
            </a:endParaRPr>
          </a:p>
        </p:txBody>
      </p:sp>
      <p:sp>
        <p:nvSpPr>
          <p:cNvPr id="6637" name="Text Box 493"/>
          <p:cNvSpPr txBox="1">
            <a:spLocks noChangeArrowheads="1"/>
          </p:cNvSpPr>
          <p:nvPr/>
        </p:nvSpPr>
        <p:spPr bwMode="auto">
          <a:xfrm>
            <a:off x="4278313" y="5686425"/>
            <a:ext cx="522287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-5</a:t>
            </a:r>
          </a:p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-6</a:t>
            </a:r>
          </a:p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-7</a:t>
            </a:r>
          </a:p>
          <a:p>
            <a:pPr defTabSz="377825">
              <a:spcBef>
                <a:spcPct val="50000"/>
              </a:spcBef>
            </a:pPr>
            <a:r>
              <a:rPr lang="ar-SA" sz="1700" b="1">
                <a:solidFill>
                  <a:srgbClr val="A50021"/>
                </a:solidFill>
              </a:rPr>
              <a:t>-8</a:t>
            </a:r>
            <a:endParaRPr lang="en-US" sz="1700" b="1">
              <a:solidFill>
                <a:srgbClr val="A50021"/>
              </a:solidFill>
            </a:endParaRPr>
          </a:p>
        </p:txBody>
      </p:sp>
      <p:sp>
        <p:nvSpPr>
          <p:cNvPr id="6638" name="Text Box 494"/>
          <p:cNvSpPr txBox="1">
            <a:spLocks noChangeArrowheads="1"/>
          </p:cNvSpPr>
          <p:nvPr/>
        </p:nvSpPr>
        <p:spPr bwMode="auto">
          <a:xfrm>
            <a:off x="4495800" y="1308100"/>
            <a:ext cx="52228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3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6639" name="Text Box 495"/>
          <p:cNvSpPr txBox="1">
            <a:spLocks noChangeArrowheads="1"/>
          </p:cNvSpPr>
          <p:nvPr/>
        </p:nvSpPr>
        <p:spPr bwMode="auto">
          <a:xfrm>
            <a:off x="4259263" y="912813"/>
            <a:ext cx="522287" cy="77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4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6640" name="Text Box 496"/>
          <p:cNvSpPr txBox="1">
            <a:spLocks noChangeArrowheads="1"/>
          </p:cNvSpPr>
          <p:nvPr/>
        </p:nvSpPr>
        <p:spPr bwMode="auto">
          <a:xfrm>
            <a:off x="4259263" y="401638"/>
            <a:ext cx="52228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5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6641" name="Text Box 501"/>
          <p:cNvSpPr txBox="1">
            <a:spLocks noChangeArrowheads="1"/>
          </p:cNvSpPr>
          <p:nvPr/>
        </p:nvSpPr>
        <p:spPr bwMode="auto">
          <a:xfrm>
            <a:off x="4278313" y="4724400"/>
            <a:ext cx="522287" cy="77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3926" tIns="31963" rIns="63926" bIns="31963">
            <a:spAutoFit/>
          </a:bodyPr>
          <a:lstStyle/>
          <a:p>
            <a:pPr defTabSz="377825">
              <a:spcBef>
                <a:spcPct val="50000"/>
              </a:spcBef>
            </a:pPr>
            <a:endParaRPr lang="ar-SA" sz="2000" b="1">
              <a:solidFill>
                <a:srgbClr val="A50021"/>
              </a:solidFill>
            </a:endParaRPr>
          </a:p>
          <a:p>
            <a:pPr defTabSz="377825">
              <a:spcBef>
                <a:spcPct val="50000"/>
              </a:spcBef>
            </a:pPr>
            <a:r>
              <a:rPr lang="ar-SA" sz="2000" b="1">
                <a:solidFill>
                  <a:srgbClr val="A50021"/>
                </a:solidFill>
              </a:rPr>
              <a:t>-4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6642" name="Text Box 502"/>
          <p:cNvSpPr txBox="1">
            <a:spLocks noChangeArrowheads="1"/>
          </p:cNvSpPr>
          <p:nvPr/>
        </p:nvSpPr>
        <p:spPr bwMode="auto">
          <a:xfrm>
            <a:off x="-720725" y="5754688"/>
            <a:ext cx="134937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3926" tIns="31963" rIns="63926" bIns="31963">
            <a:spAutoFit/>
          </a:bodyPr>
          <a:lstStyle/>
          <a:p>
            <a:pPr defTabSz="377825"/>
            <a:endParaRPr lang="ar-SA" sz="800"/>
          </a:p>
        </p:txBody>
      </p:sp>
      <p:sp>
        <p:nvSpPr>
          <p:cNvPr id="6643" name="Text Box 541"/>
          <p:cNvSpPr txBox="1">
            <a:spLocks noChangeArrowheads="1"/>
          </p:cNvSpPr>
          <p:nvPr/>
        </p:nvSpPr>
        <p:spPr bwMode="auto">
          <a:xfrm>
            <a:off x="4502150" y="2286000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C00000"/>
                </a:solidFill>
              </a:rPr>
              <a:t>2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6644" name="Text Box 543"/>
          <p:cNvSpPr txBox="1">
            <a:spLocks noChangeArrowheads="1"/>
          </p:cNvSpPr>
          <p:nvPr/>
        </p:nvSpPr>
        <p:spPr bwMode="auto">
          <a:xfrm>
            <a:off x="4495800" y="2865438"/>
            <a:ext cx="325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B23087"/>
                </a:solidFill>
              </a:rPr>
              <a:t>1</a:t>
            </a:r>
            <a:endParaRPr lang="en-US">
              <a:solidFill>
                <a:srgbClr val="B23087"/>
              </a:solidFill>
            </a:endParaRPr>
          </a:p>
        </p:txBody>
      </p:sp>
      <p:sp>
        <p:nvSpPr>
          <p:cNvPr id="14923" name="Oval 587"/>
          <p:cNvSpPr>
            <a:spLocks noChangeArrowheads="1"/>
          </p:cNvSpPr>
          <p:nvPr/>
        </p:nvSpPr>
        <p:spPr bwMode="auto">
          <a:xfrm>
            <a:off x="4687888" y="3336925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4" name="Oval 588"/>
          <p:cNvSpPr>
            <a:spLocks noChangeArrowheads="1"/>
          </p:cNvSpPr>
          <p:nvPr/>
        </p:nvSpPr>
        <p:spPr bwMode="auto">
          <a:xfrm>
            <a:off x="5029200" y="2863850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14925" name="Oval 589"/>
          <p:cNvSpPr>
            <a:spLocks noChangeArrowheads="1"/>
          </p:cNvSpPr>
          <p:nvPr/>
        </p:nvSpPr>
        <p:spPr bwMode="auto">
          <a:xfrm>
            <a:off x="4256088" y="2882900"/>
            <a:ext cx="215900" cy="215900"/>
          </a:xfrm>
          <a:prstGeom prst="ellipse">
            <a:avLst/>
          </a:prstGeom>
          <a:solidFill>
            <a:srgbClr val="EF1DB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39" name="Oval 547"/>
          <p:cNvSpPr>
            <a:spLocks noChangeArrowheads="1"/>
          </p:cNvSpPr>
          <p:nvPr/>
        </p:nvSpPr>
        <p:spPr bwMode="auto">
          <a:xfrm>
            <a:off x="4702175" y="3279775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0" name="Oval 546"/>
          <p:cNvSpPr>
            <a:spLocks noChangeArrowheads="1"/>
          </p:cNvSpPr>
          <p:nvPr/>
        </p:nvSpPr>
        <p:spPr bwMode="auto">
          <a:xfrm>
            <a:off x="4267200" y="2832100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41" name="Oval 545"/>
          <p:cNvSpPr>
            <a:spLocks noChangeArrowheads="1"/>
          </p:cNvSpPr>
          <p:nvPr/>
        </p:nvSpPr>
        <p:spPr bwMode="auto">
          <a:xfrm>
            <a:off x="5041900" y="2865438"/>
            <a:ext cx="215900" cy="215900"/>
          </a:xfrm>
          <a:prstGeom prst="ellipse">
            <a:avLst/>
          </a:prstGeom>
          <a:solidFill>
            <a:srgbClr val="322A9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6651" name="TextBox 2"/>
          <p:cNvSpPr txBox="1">
            <a:spLocks noChangeArrowheads="1"/>
          </p:cNvSpPr>
          <p:nvPr/>
        </p:nvSpPr>
        <p:spPr bwMode="auto">
          <a:xfrm>
            <a:off x="8305800" y="26225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ar-SA"/>
          </a:p>
        </p:txBody>
      </p:sp>
      <p:sp>
        <p:nvSpPr>
          <p:cNvPr id="10" name="Freeform 9"/>
          <p:cNvSpPr/>
          <p:nvPr/>
        </p:nvSpPr>
        <p:spPr>
          <a:xfrm>
            <a:off x="4094163" y="1685925"/>
            <a:ext cx="1544637" cy="1771650"/>
          </a:xfrm>
          <a:custGeom>
            <a:avLst/>
            <a:gdLst>
              <a:gd name="connsiteX0" fmla="*/ 0 w 781665"/>
              <a:gd name="connsiteY0" fmla="*/ 103239 h 1121295"/>
              <a:gd name="connsiteX1" fmla="*/ 353962 w 781665"/>
              <a:gd name="connsiteY1" fmla="*/ 1120878 h 1121295"/>
              <a:gd name="connsiteX2" fmla="*/ 781665 w 781665"/>
              <a:gd name="connsiteY2" fmla="*/ 0 h 1121295"/>
              <a:gd name="connsiteX3" fmla="*/ 781665 w 781665"/>
              <a:gd name="connsiteY3" fmla="*/ 0 h 1121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665" h="1121295">
                <a:moveTo>
                  <a:pt x="0" y="103239"/>
                </a:moveTo>
                <a:cubicBezTo>
                  <a:pt x="111842" y="620661"/>
                  <a:pt x="223685" y="1138084"/>
                  <a:pt x="353962" y="1120878"/>
                </a:cubicBezTo>
                <a:cubicBezTo>
                  <a:pt x="484239" y="1103672"/>
                  <a:pt x="781665" y="0"/>
                  <a:pt x="781665" y="0"/>
                </a:cubicBezTo>
                <a:lnTo>
                  <a:pt x="781665" y="0"/>
                </a:lnTo>
              </a:path>
            </a:pathLst>
          </a:custGeom>
          <a:ln w="6350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224213" y="1685925"/>
            <a:ext cx="784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AE" sz="3200" b="1">
                <a:solidFill>
                  <a:srgbClr val="FF3399"/>
                </a:solidFill>
              </a:rPr>
              <a:t>س2</a:t>
            </a:r>
            <a:endParaRPr lang="en-US" sz="3200" b="1">
              <a:solidFill>
                <a:srgbClr val="FF3399"/>
              </a:solidFill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824163" y="128588"/>
            <a:ext cx="1254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AE" sz="3200" b="1">
                <a:solidFill>
                  <a:srgbClr val="333399"/>
                </a:solidFill>
              </a:rPr>
              <a:t>س2+3</a:t>
            </a:r>
            <a:endParaRPr lang="en-US" sz="3200" b="1">
              <a:solidFill>
                <a:srgbClr val="333399"/>
              </a:solidFill>
            </a:endParaRPr>
          </a:p>
        </p:txBody>
      </p:sp>
      <p:pic>
        <p:nvPicPr>
          <p:cNvPr id="13826" name="Picture 5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87313"/>
            <a:ext cx="3352800" cy="206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Freeform 29"/>
          <p:cNvSpPr/>
          <p:nvPr/>
        </p:nvSpPr>
        <p:spPr>
          <a:xfrm>
            <a:off x="4114800" y="1627188"/>
            <a:ext cx="1544638" cy="1801812"/>
          </a:xfrm>
          <a:custGeom>
            <a:avLst/>
            <a:gdLst>
              <a:gd name="connsiteX0" fmla="*/ 0 w 781665"/>
              <a:gd name="connsiteY0" fmla="*/ 103239 h 1121295"/>
              <a:gd name="connsiteX1" fmla="*/ 353962 w 781665"/>
              <a:gd name="connsiteY1" fmla="*/ 1120878 h 1121295"/>
              <a:gd name="connsiteX2" fmla="*/ 781665 w 781665"/>
              <a:gd name="connsiteY2" fmla="*/ 0 h 1121295"/>
              <a:gd name="connsiteX3" fmla="*/ 781665 w 781665"/>
              <a:gd name="connsiteY3" fmla="*/ 0 h 1121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1665" h="1121295">
                <a:moveTo>
                  <a:pt x="0" y="103239"/>
                </a:moveTo>
                <a:cubicBezTo>
                  <a:pt x="111842" y="620661"/>
                  <a:pt x="223685" y="1138084"/>
                  <a:pt x="353962" y="1120878"/>
                </a:cubicBezTo>
                <a:cubicBezTo>
                  <a:pt x="484239" y="1103672"/>
                  <a:pt x="781665" y="0"/>
                  <a:pt x="781665" y="0"/>
                </a:cubicBezTo>
                <a:lnTo>
                  <a:pt x="781665" y="0"/>
                </a:lnTo>
              </a:path>
            </a:pathLst>
          </a:custGeom>
          <a:ln w="63500">
            <a:solidFill>
              <a:srgbClr val="33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custDataLst>
      <p:tags r:id="rId1"/>
    </p:custData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037E-6 L 0.00486 -0.2175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 L -0.00104 -0.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0.00348 -0.2224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38668E-6 L -0.00105 -0.2127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23" grpId="0" animBg="1"/>
      <p:bldP spid="14924" grpId="0" animBg="1"/>
      <p:bldP spid="14925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11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ar-SA" smtClean="0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0"/>
            <a:ext cx="8466138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130800" y="4419600"/>
            <a:ext cx="1955800" cy="4000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000">
                <a:solidFill>
                  <a:srgbClr val="FF0000"/>
                </a:solidFill>
              </a:rPr>
              <a:t>ثلاث خطوات للاعلى</a:t>
            </a:r>
            <a:endParaRPr lang="en-US" sz="2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09600"/>
            <a:ext cx="8382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3400" y="3048000"/>
            <a:ext cx="8382000" cy="267811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JO" sz="2800">
                <a:solidFill>
                  <a:schemeClr val="bg2"/>
                </a:solidFill>
              </a:rPr>
              <a:t>نتذكر أ+- ب=أ- ب </a:t>
            </a:r>
          </a:p>
          <a:p>
            <a:pPr algn="r" rtl="1"/>
            <a:r>
              <a:rPr lang="ar-JO" sz="2800">
                <a:solidFill>
                  <a:schemeClr val="bg2"/>
                </a:solidFill>
              </a:rPr>
              <a:t>اكملي الفراغ</a:t>
            </a:r>
          </a:p>
          <a:p>
            <a:pPr algn="r" rtl="1"/>
            <a:r>
              <a:rPr lang="ar-JO" sz="2800">
                <a:solidFill>
                  <a:schemeClr val="bg2"/>
                </a:solidFill>
              </a:rPr>
              <a:t>ق(س)-2   انسحاب لمنحنى ق(س) 2خطوه ............</a:t>
            </a:r>
          </a:p>
          <a:p>
            <a:pPr algn="r" rtl="1"/>
            <a:r>
              <a:rPr lang="ar-JO" sz="2800">
                <a:solidFill>
                  <a:schemeClr val="bg2"/>
                </a:solidFill>
              </a:rPr>
              <a:t>ق(س)+4  انسحاب لمنحنى ق(س) 4خطوه ............</a:t>
            </a:r>
          </a:p>
          <a:p>
            <a:pPr algn="r" rtl="1"/>
            <a:endParaRPr lang="ar-JO" sz="2800">
              <a:solidFill>
                <a:schemeClr val="bg2"/>
              </a:solidFill>
            </a:endParaRPr>
          </a:p>
          <a:p>
            <a:endParaRPr lang="ar-JO" sz="2800">
              <a:solidFill>
                <a:schemeClr val="bg2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54350" y="3925888"/>
            <a:ext cx="849313" cy="4603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 sz="2400" b="1">
                <a:solidFill>
                  <a:srgbClr val="C00000"/>
                </a:solidFill>
              </a:rPr>
              <a:t>للاسفل</a:t>
            </a:r>
            <a:endParaRPr lang="en-US" sz="2400" b="1">
              <a:solidFill>
                <a:srgbClr val="C00000"/>
              </a:solidFill>
            </a:endParaRP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3046413" y="4386263"/>
            <a:ext cx="839787" cy="46196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 sz="2400" b="1">
                <a:solidFill>
                  <a:srgbClr val="C00000"/>
                </a:solidFill>
              </a:rPr>
              <a:t>للاعلى</a:t>
            </a:r>
            <a:endParaRPr lang="en-US" sz="2400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19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50" y="512763"/>
            <a:ext cx="901065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62263" y="3429000"/>
            <a:ext cx="1990725" cy="461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JO" sz="2400" b="1">
                <a:solidFill>
                  <a:srgbClr val="C00000"/>
                </a:solidFill>
              </a:rPr>
              <a:t>4 خطوات للاعلى </a:t>
            </a:r>
            <a:endParaRPr lang="en-US" sz="2400" b="1">
              <a:solidFill>
                <a:srgbClr val="C00000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248400" y="3810000"/>
            <a:ext cx="414338" cy="400050"/>
            <a:chOff x="4161288" y="4100285"/>
            <a:chExt cx="413887" cy="400109"/>
          </a:xfrm>
        </p:grpSpPr>
        <p:grpSp>
          <p:nvGrpSpPr>
            <p:cNvPr id="9222" name="Group 2"/>
            <p:cNvGrpSpPr>
              <a:grpSpLocks/>
            </p:cNvGrpSpPr>
            <p:nvPr/>
          </p:nvGrpSpPr>
          <p:grpSpPr bwMode="auto">
            <a:xfrm>
              <a:off x="4161288" y="4148332"/>
              <a:ext cx="413887" cy="304016"/>
              <a:chOff x="4161288" y="4148332"/>
              <a:chExt cx="413887" cy="304016"/>
            </a:xfrm>
          </p:grpSpPr>
          <p:sp>
            <p:nvSpPr>
              <p:cNvPr id="9224" name="Line 582"/>
              <p:cNvSpPr>
                <a:spLocks noChangeShapeType="1"/>
              </p:cNvSpPr>
              <p:nvPr/>
            </p:nvSpPr>
            <p:spPr bwMode="auto">
              <a:xfrm flipH="1">
                <a:off x="4521789" y="4315243"/>
                <a:ext cx="53386" cy="137105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225" name="Line 583"/>
              <p:cNvSpPr>
                <a:spLocks noChangeShapeType="1"/>
              </p:cNvSpPr>
              <p:nvPr/>
            </p:nvSpPr>
            <p:spPr bwMode="auto">
              <a:xfrm flipV="1">
                <a:off x="4517340" y="4148332"/>
                <a:ext cx="0" cy="304016"/>
              </a:xfrm>
              <a:prstGeom prst="line">
                <a:avLst/>
              </a:prstGeom>
              <a:noFill/>
              <a:ln w="53975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226" name="Line 584"/>
              <p:cNvSpPr>
                <a:spLocks noChangeShapeType="1"/>
              </p:cNvSpPr>
              <p:nvPr/>
            </p:nvSpPr>
            <p:spPr bwMode="auto">
              <a:xfrm flipH="1">
                <a:off x="4161288" y="4148332"/>
                <a:ext cx="387194" cy="0"/>
              </a:xfrm>
              <a:prstGeom prst="line">
                <a:avLst/>
              </a:prstGeom>
              <a:noFill/>
              <a:ln w="50800">
                <a:solidFill>
                  <a:srgbClr val="33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9223" name="Text Box 585"/>
            <p:cNvSpPr txBox="1">
              <a:spLocks noChangeArrowheads="1"/>
            </p:cNvSpPr>
            <p:nvPr/>
          </p:nvSpPr>
          <p:spPr bwMode="auto">
            <a:xfrm>
              <a:off x="4161288" y="4100285"/>
              <a:ext cx="356052" cy="400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000" b="1">
                  <a:solidFill>
                    <a:srgbClr val="333399"/>
                  </a:solidFill>
                </a:rPr>
                <a:t>س</a:t>
              </a:r>
              <a:endParaRPr lang="en-US" sz="2000" b="1">
                <a:solidFill>
                  <a:srgbClr val="333399"/>
                </a:solidFill>
              </a:endParaRPr>
            </a:p>
          </p:txBody>
        </p:sp>
      </p:grp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852988" y="3776663"/>
            <a:ext cx="1319212" cy="46196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en-US" sz="2400" b="1">
                <a:solidFill>
                  <a:srgbClr val="000099"/>
                </a:solidFill>
              </a:rPr>
              <a:t>+</a:t>
            </a:r>
            <a:r>
              <a:rPr lang="ar-JO" sz="2400" b="1">
                <a:solidFill>
                  <a:srgbClr val="C00000"/>
                </a:solidFill>
              </a:rPr>
              <a:t> </a:t>
            </a:r>
            <a:r>
              <a:rPr lang="ar-JO" sz="2400" b="1">
                <a:solidFill>
                  <a:srgbClr val="000099"/>
                </a:solidFill>
              </a:rPr>
              <a:t>4</a:t>
            </a:r>
            <a:endParaRPr lang="en-US" sz="2400" b="1" baseline="-2500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مربع نص 6"/>
          <p:cNvSpPr txBox="1">
            <a:spLocks noChangeArrowheads="1"/>
          </p:cNvSpPr>
          <p:nvPr/>
        </p:nvSpPr>
        <p:spPr bwMode="auto">
          <a:xfrm>
            <a:off x="152400" y="381000"/>
            <a:ext cx="89916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en-US" sz="3200"/>
              <a:t>                 </a:t>
            </a:r>
            <a:r>
              <a:rPr lang="ar-JO" sz="3200"/>
              <a:t>خطوات الحل</a:t>
            </a:r>
            <a:r>
              <a:rPr lang="en-US" sz="3200"/>
              <a:t> </a:t>
            </a:r>
          </a:p>
          <a:p>
            <a:pPr algn="r" rtl="1"/>
            <a:r>
              <a:rPr lang="en-US" sz="3200"/>
              <a:t>               </a:t>
            </a:r>
            <a:r>
              <a:rPr lang="ar-JO" sz="3200"/>
              <a:t>1) نرسم ق(س) باستخدام الجداول</a:t>
            </a:r>
          </a:p>
          <a:p>
            <a:pPr algn="r" rtl="1"/>
            <a:r>
              <a:rPr lang="ar-JO" sz="3200"/>
              <a:t>               2)نعبر شفهيا عن رسم ك(س) حسب قواعد  الانسحاب</a:t>
            </a:r>
          </a:p>
          <a:p>
            <a:pPr algn="r" rtl="1"/>
            <a:r>
              <a:rPr lang="ar-JO" sz="3200"/>
              <a:t>               3)  نطبق التحويل المطلوب</a:t>
            </a:r>
            <a:endParaRPr lang="ar-SA" sz="3200"/>
          </a:p>
        </p:txBody>
      </p:sp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3962400"/>
            <a:ext cx="3641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743200"/>
            <a:ext cx="4745038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6|2.3|3.5|3.2|2.2|2.7|2.2|4.7|2.4|2.2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6|2.3|3.5|3.2|2.2|2.7|2.2|4.7|2.4|2.2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6|2.3|3.5|3.2|2.2|2.7|2.2|4.7|2.4|2.2|1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6|2.3|3.5|3.2|2.2|2.7|2.2|4.7|2.4|2.2|1.9"/>
</p:tagLst>
</file>

<file path=ppt/theme/theme1.xml><?xml version="1.0" encoding="utf-8"?>
<a:theme xmlns:a="http://schemas.openxmlformats.org/drawingml/2006/main" name="Default Design">
  <a:themeElements>
    <a:clrScheme name="Default Design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367</Words>
  <Application>Microsoft Office PowerPoint</Application>
  <PresentationFormat>عرض على الشاشة (3:4)‏</PresentationFormat>
  <Paragraphs>112</Paragraphs>
  <Slides>16</Slides>
  <Notes>5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سمة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1" baseType="lpstr">
      <vt:lpstr>Arial</vt:lpstr>
      <vt:lpstr>Calibri</vt:lpstr>
      <vt:lpstr>Zawawi</vt:lpstr>
      <vt:lpstr>Tahoma</vt:lpstr>
      <vt:lpstr>Default Design</vt:lpstr>
      <vt:lpstr>الشريحة 1</vt:lpstr>
      <vt:lpstr>الشريحة 2</vt:lpstr>
      <vt:lpstr>الاهداف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الانسحاب</dc:title>
  <dc:creator>Nawras</dc:creator>
  <cp:lastModifiedBy>‏‏مستخدم Windows</cp:lastModifiedBy>
  <cp:revision>95</cp:revision>
  <dcterms:created xsi:type="dcterms:W3CDTF">2013-10-24T22:24:00Z</dcterms:created>
  <dcterms:modified xsi:type="dcterms:W3CDTF">2020-10-30T23:01:28Z</dcterms:modified>
</cp:coreProperties>
</file>