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68" r:id="rId1"/>
  </p:sldMasterIdLst>
  <p:sldIdLst>
    <p:sldId id="272" r:id="rId2"/>
    <p:sldId id="262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9" r:id="rId13"/>
    <p:sldId id="267" r:id="rId14"/>
    <p:sldId id="268" r:id="rId15"/>
    <p:sldId id="270" r:id="rId16"/>
    <p:sldId id="271" r:id="rId1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CC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59" d="100"/>
          <a:sy n="59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5" Type="http://schemas.openxmlformats.org/officeDocument/2006/relationships/image" Target="../media/image12.wmf"/><Relationship Id="rId4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D2513-EA26-4AF4-B4BC-996FDC22595B}" type="datetimeFigureOut">
              <a:rPr lang="ar-SA" smtClean="0"/>
              <a:pPr/>
              <a:t>3/8/1442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DC46-2917-466D-932B-3A3FCB3127C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D2513-EA26-4AF4-B4BC-996FDC22595B}" type="datetimeFigureOut">
              <a:rPr lang="ar-SA" smtClean="0"/>
              <a:pPr/>
              <a:t>3/8/1442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DC46-2917-466D-932B-3A3FCB3127C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D2513-EA26-4AF4-B4BC-996FDC22595B}" type="datetimeFigureOut">
              <a:rPr lang="ar-SA" smtClean="0"/>
              <a:pPr/>
              <a:t>3/8/1442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DC46-2917-466D-932B-3A3FCB3127C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D2513-EA26-4AF4-B4BC-996FDC22595B}" type="datetimeFigureOut">
              <a:rPr lang="ar-SA" smtClean="0"/>
              <a:pPr/>
              <a:t>3/8/1442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DC46-2917-466D-932B-3A3FCB3127C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D2513-EA26-4AF4-B4BC-996FDC22595B}" type="datetimeFigureOut">
              <a:rPr lang="ar-SA" smtClean="0"/>
              <a:pPr/>
              <a:t>3/8/1442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DC46-2917-466D-932B-3A3FCB3127C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D2513-EA26-4AF4-B4BC-996FDC22595B}" type="datetimeFigureOut">
              <a:rPr lang="ar-SA" smtClean="0"/>
              <a:pPr/>
              <a:t>3/8/1442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DC46-2917-466D-932B-3A3FCB3127C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D2513-EA26-4AF4-B4BC-996FDC22595B}" type="datetimeFigureOut">
              <a:rPr lang="ar-SA" smtClean="0"/>
              <a:pPr/>
              <a:t>3/8/1442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DC46-2917-466D-932B-3A3FCB3127C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D2513-EA26-4AF4-B4BC-996FDC22595B}" type="datetimeFigureOut">
              <a:rPr lang="ar-SA" smtClean="0"/>
              <a:pPr/>
              <a:t>3/8/1442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DC46-2917-466D-932B-3A3FCB3127C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D2513-EA26-4AF4-B4BC-996FDC22595B}" type="datetimeFigureOut">
              <a:rPr lang="ar-SA" smtClean="0"/>
              <a:pPr/>
              <a:t>3/8/1442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DC46-2917-466D-932B-3A3FCB3127C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D2513-EA26-4AF4-B4BC-996FDC22595B}" type="datetimeFigureOut">
              <a:rPr lang="ar-SA" smtClean="0"/>
              <a:pPr/>
              <a:t>3/8/1442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DC46-2917-466D-932B-3A3FCB3127C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D2513-EA26-4AF4-B4BC-996FDC22595B}" type="datetimeFigureOut">
              <a:rPr lang="ar-SA" smtClean="0"/>
              <a:pPr/>
              <a:t>3/8/1442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C31DC46-2917-466D-932B-3A3FCB3127C6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8D2513-EA26-4AF4-B4BC-996FDC22595B}" type="datetimeFigureOut">
              <a:rPr lang="ar-SA" smtClean="0"/>
              <a:pPr/>
              <a:t>3/8/1442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C31DC46-2917-466D-932B-3A3FCB3127C6}" type="slidenum">
              <a:rPr lang="ar-SA" smtClean="0"/>
              <a:pPr/>
              <a:t>‹#›</a:t>
            </a:fld>
            <a:endParaRPr lang="ar-S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slide" Target="slide3.xml"/><Relationship Id="rId5" Type="http://schemas.openxmlformats.org/officeDocument/2006/relationships/image" Target="../media/image22.png"/><Relationship Id="rId4" Type="http://schemas.openxmlformats.org/officeDocument/2006/relationships/image" Target="../media/image21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nablusdoe-my.sharepoint.com/:w:/g/personal/920097425_nablus_edu_ps/EdYueTudGyFElC1eJSV0sYwBH-l4uOTK7Jz8UilBdWe49g?e=Fh4NcN" TargetMode="External"/><Relationship Id="rId7" Type="http://schemas.openxmlformats.org/officeDocument/2006/relationships/slide" Target="slide4.xml"/><Relationship Id="rId2" Type="http://schemas.openxmlformats.org/officeDocument/2006/relationships/hyperlink" Target="https://forms.office.com/Pages/ResponsePage.aspx?id=TWrEMrnVOUifjJ6em7PQq_GCrj_drcdCnb6VLteR17RURVBDMVpNVUZMNTNYNDVKV0JWWFdQQTVBTS4u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5" Type="http://schemas.openxmlformats.org/officeDocument/2006/relationships/slide" Target="slide9.xml"/><Relationship Id="rId4" Type="http://schemas.openxmlformats.org/officeDocument/2006/relationships/slide" Target="slide1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slide" Target="slide3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7.bin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8000" u="sng" dirty="0" smtClean="0">
                <a:solidFill>
                  <a:srgbClr val="C00000"/>
                </a:solidFill>
              </a:rPr>
              <a:t>إشارة </a:t>
            </a:r>
            <a:r>
              <a:rPr lang="ar-SA" sz="8000" u="sng" dirty="0" err="1" smtClean="0">
                <a:solidFill>
                  <a:srgbClr val="C00000"/>
                </a:solidFill>
              </a:rPr>
              <a:t>الإقتران</a:t>
            </a:r>
            <a:endParaRPr lang="ar-SA" sz="8000" u="sng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بيانات 3"/>
          <p:cNvSpPr/>
          <p:nvPr/>
        </p:nvSpPr>
        <p:spPr>
          <a:xfrm>
            <a:off x="7452320" y="548680"/>
            <a:ext cx="1440160" cy="864096"/>
          </a:xfrm>
          <a:prstGeom prst="flowChartInputOutpu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668344" y="620688"/>
            <a:ext cx="1018456" cy="794352"/>
          </a:xfrm>
        </p:spPr>
        <p:txBody>
          <a:bodyPr>
            <a:noAutofit/>
          </a:bodyPr>
          <a:lstStyle/>
          <a:p>
            <a:pPr algn="r"/>
            <a:r>
              <a:rPr lang="ar-SA" sz="6000" b="1" dirty="0" smtClean="0">
                <a:solidFill>
                  <a:srgbClr val="FF0000"/>
                </a:solidFill>
              </a:rPr>
              <a:t>اتعلم</a:t>
            </a:r>
            <a:endParaRPr lang="ar-SA" sz="6000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133480"/>
          </a:xfrm>
        </p:spPr>
        <p:txBody>
          <a:bodyPr/>
          <a:lstStyle/>
          <a:p>
            <a:pPr marL="0" indent="0">
              <a:buNone/>
            </a:pPr>
            <a:r>
              <a:rPr lang="ar-SA" dirty="0" smtClean="0"/>
              <a:t> اشارة الاقتران التربيعي تكون عكس اشارة معامل س2 بين صفري الاقتران وما عدا ذلك فهي نفس اشارة معامل س2</a:t>
            </a:r>
            <a:endParaRPr lang="ar-SA" dirty="0"/>
          </a:p>
        </p:txBody>
      </p:sp>
      <p:sp>
        <p:nvSpPr>
          <p:cNvPr id="6" name="عنصر نائب للمحتوى 2"/>
          <p:cNvSpPr txBox="1">
            <a:spLocks/>
          </p:cNvSpPr>
          <p:nvPr/>
        </p:nvSpPr>
        <p:spPr>
          <a:xfrm>
            <a:off x="594951" y="2996952"/>
            <a:ext cx="8229600" cy="11334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ar-SA" dirty="0" smtClean="0"/>
              <a:t>ويمكن توضيح ذلك بخط الاعداد التالي ، حيث ل ، م هما صفرا الاقتران التربيعي  ق(س) ، ل &gt; م </a:t>
            </a:r>
            <a:endParaRPr lang="ar-SA" dirty="0"/>
          </a:p>
        </p:txBody>
      </p:sp>
      <p:grpSp>
        <p:nvGrpSpPr>
          <p:cNvPr id="7" name="مجموعة 6"/>
          <p:cNvGrpSpPr/>
          <p:nvPr/>
        </p:nvGrpSpPr>
        <p:grpSpPr>
          <a:xfrm>
            <a:off x="1043608" y="4577361"/>
            <a:ext cx="6835377" cy="158838"/>
            <a:chOff x="3713287" y="2891778"/>
            <a:chExt cx="5323209" cy="81436"/>
          </a:xfrm>
        </p:grpSpPr>
        <p:cxnSp>
          <p:nvCxnSpPr>
            <p:cNvPr id="8" name="رابط كسهم مستقيم 7"/>
            <p:cNvCxnSpPr/>
            <p:nvPr/>
          </p:nvCxnSpPr>
          <p:spPr>
            <a:xfrm flipH="1">
              <a:off x="3713287" y="2924944"/>
              <a:ext cx="5323209" cy="0"/>
            </a:xfrm>
            <a:prstGeom prst="straightConnector1">
              <a:avLst/>
            </a:prstGeom>
            <a:ln w="28575">
              <a:headEnd type="arrow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" name="شكل بيضاوي 8"/>
            <p:cNvSpPr/>
            <p:nvPr/>
          </p:nvSpPr>
          <p:spPr>
            <a:xfrm>
              <a:off x="5470196" y="2891778"/>
              <a:ext cx="54958" cy="7576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0" name="شكل بيضاوي 9"/>
            <p:cNvSpPr/>
            <p:nvPr/>
          </p:nvSpPr>
          <p:spPr>
            <a:xfrm>
              <a:off x="6982364" y="2893701"/>
              <a:ext cx="54958" cy="7951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5" name="مستطيل 4"/>
          <p:cNvSpPr/>
          <p:nvPr/>
        </p:nvSpPr>
        <p:spPr>
          <a:xfrm>
            <a:off x="3221354" y="4211796"/>
            <a:ext cx="19896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عكس اشارة معامل س2</a:t>
            </a:r>
          </a:p>
        </p:txBody>
      </p:sp>
      <p:sp>
        <p:nvSpPr>
          <p:cNvPr id="11" name="مستطيل 10"/>
          <p:cNvSpPr/>
          <p:nvPr/>
        </p:nvSpPr>
        <p:spPr>
          <a:xfrm>
            <a:off x="5605213" y="4211796"/>
            <a:ext cx="19191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>
                <a:solidFill>
                  <a:srgbClr val="0070C0"/>
                </a:solidFill>
              </a:rPr>
              <a:t>نفس اشارة معامل س2</a:t>
            </a:r>
          </a:p>
        </p:txBody>
      </p:sp>
      <p:sp>
        <p:nvSpPr>
          <p:cNvPr id="13" name="مستطيل 12"/>
          <p:cNvSpPr/>
          <p:nvPr/>
        </p:nvSpPr>
        <p:spPr>
          <a:xfrm>
            <a:off x="1179482" y="4211796"/>
            <a:ext cx="19191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>
                <a:solidFill>
                  <a:srgbClr val="0070C0"/>
                </a:solidFill>
              </a:rPr>
              <a:t>نفس اشارة معامل س2</a:t>
            </a:r>
          </a:p>
        </p:txBody>
      </p:sp>
      <p:sp>
        <p:nvSpPr>
          <p:cNvPr id="12" name="مستطيل 11"/>
          <p:cNvSpPr/>
          <p:nvPr/>
        </p:nvSpPr>
        <p:spPr>
          <a:xfrm>
            <a:off x="5051054" y="4715852"/>
            <a:ext cx="38504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/>
              <a:t>ل </a:t>
            </a:r>
          </a:p>
        </p:txBody>
      </p:sp>
      <p:sp>
        <p:nvSpPr>
          <p:cNvPr id="15" name="مستطيل 14"/>
          <p:cNvSpPr/>
          <p:nvPr/>
        </p:nvSpPr>
        <p:spPr>
          <a:xfrm>
            <a:off x="3214240" y="4613066"/>
            <a:ext cx="2776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 smtClean="0"/>
              <a:t>م</a:t>
            </a:r>
            <a:endParaRPr lang="ar-SA" sz="2000" b="1" dirty="0"/>
          </a:p>
        </p:txBody>
      </p:sp>
    </p:spTree>
    <p:extLst>
      <p:ext uri="{BB962C8B-B14F-4D97-AF65-F5344CB8AC3E}">
        <p14:creationId xmlns:p14="http://schemas.microsoft.com/office/powerpoint/2010/main" xmlns="" val="3923980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43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3" grpId="0" build="p"/>
      <p:bldP spid="6" grpId="0"/>
      <p:bldP spid="5" grpId="0"/>
      <p:bldP spid="11" grpId="0"/>
      <p:bldP spid="13" grpId="0"/>
      <p:bldP spid="12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وجة 3"/>
          <p:cNvSpPr/>
          <p:nvPr/>
        </p:nvSpPr>
        <p:spPr>
          <a:xfrm>
            <a:off x="7740352" y="332656"/>
            <a:ext cx="1224136" cy="720080"/>
          </a:xfrm>
          <a:prstGeom prst="wav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812360" y="260648"/>
            <a:ext cx="946448" cy="794352"/>
          </a:xfrm>
        </p:spPr>
        <p:txBody>
          <a:bodyPr>
            <a:normAutofit fontScale="90000"/>
          </a:bodyPr>
          <a:lstStyle/>
          <a:p>
            <a:pPr algn="r"/>
            <a:r>
              <a:rPr lang="ar-SA" b="1" dirty="0" smtClean="0">
                <a:solidFill>
                  <a:srgbClr val="FF0000"/>
                </a:solidFill>
              </a:rPr>
              <a:t>مثال 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292080" y="1063689"/>
            <a:ext cx="3538736" cy="55741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ar-SA" dirty="0" smtClean="0"/>
              <a:t>اعين اشارة الاقتران الذي قاعدته</a:t>
            </a:r>
            <a:endParaRPr lang="ar-SA" dirty="0"/>
          </a:p>
        </p:txBody>
      </p:sp>
      <p:graphicFrame>
        <p:nvGraphicFramePr>
          <p:cNvPr id="6" name="كائن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44194244"/>
              </p:ext>
            </p:extLst>
          </p:nvPr>
        </p:nvGraphicFramePr>
        <p:xfrm>
          <a:off x="3255020" y="1046327"/>
          <a:ext cx="2181076" cy="510465"/>
        </p:xfrm>
        <a:graphic>
          <a:graphicData uri="http://schemas.openxmlformats.org/presentationml/2006/ole">
            <p:oleObj spid="_x0000_s6371" name="Equation" r:id="rId3" imgW="1193760" imgH="279360" progId="">
              <p:embed/>
            </p:oleObj>
          </a:graphicData>
        </a:graphic>
      </p:graphicFrame>
      <p:sp>
        <p:nvSpPr>
          <p:cNvPr id="7" name="عنوان 1"/>
          <p:cNvSpPr txBox="1">
            <a:spLocks/>
          </p:cNvSpPr>
          <p:nvPr/>
        </p:nvSpPr>
        <p:spPr>
          <a:xfrm>
            <a:off x="7812360" y="1205880"/>
            <a:ext cx="1224136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b="1" u="sng" dirty="0" smtClean="0">
                <a:solidFill>
                  <a:srgbClr val="FF0066"/>
                </a:solidFill>
              </a:rPr>
              <a:t>الحل:</a:t>
            </a:r>
            <a:endParaRPr lang="ar-SA" b="1" u="sng" dirty="0">
              <a:solidFill>
                <a:srgbClr val="FF0066"/>
              </a:solidFill>
            </a:endParaRPr>
          </a:p>
        </p:txBody>
      </p:sp>
      <p:sp>
        <p:nvSpPr>
          <p:cNvPr id="8" name="عنصر نائب للمحتوى 2"/>
          <p:cNvSpPr txBox="1">
            <a:spLocks/>
          </p:cNvSpPr>
          <p:nvPr/>
        </p:nvSpPr>
        <p:spPr>
          <a:xfrm>
            <a:off x="3779912" y="1528192"/>
            <a:ext cx="4320480" cy="676672"/>
          </a:xfrm>
          <a:prstGeom prst="rect">
            <a:avLst/>
          </a:prstGeom>
        </p:spPr>
        <p:txBody>
          <a:bodyPr vert="horz" lIns="91440" tIns="45720" rIns="91440" bIns="45720" rtlCol="1">
            <a:normAutofit fontScale="85000" lnSpcReduction="1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dirty="0" smtClean="0"/>
              <a:t>1) نضع  الاقتران  ق(س) = صفر </a:t>
            </a:r>
            <a:endParaRPr lang="ar-SA" dirty="0"/>
          </a:p>
        </p:txBody>
      </p:sp>
      <p:sp>
        <p:nvSpPr>
          <p:cNvPr id="9" name="عنصر نائب للمحتوى 2"/>
          <p:cNvSpPr txBox="1">
            <a:spLocks/>
          </p:cNvSpPr>
          <p:nvPr/>
        </p:nvSpPr>
        <p:spPr>
          <a:xfrm>
            <a:off x="2123728" y="2024844"/>
            <a:ext cx="5976664" cy="648072"/>
          </a:xfrm>
          <a:prstGeom prst="rect">
            <a:avLst/>
          </a:prstGeom>
        </p:spPr>
        <p:txBody>
          <a:bodyPr vert="horz" lIns="91440" tIns="45720" rIns="91440" bIns="45720" rtlCol="1">
            <a:normAutofit fontScale="77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dirty="0" smtClean="0"/>
              <a:t>2) نجد صفر الاقتران وذلك بحل المعادلة وايجاد قيمة س</a:t>
            </a:r>
            <a:endParaRPr lang="ar-SA" dirty="0"/>
          </a:p>
        </p:txBody>
      </p:sp>
      <p:graphicFrame>
        <p:nvGraphicFramePr>
          <p:cNvPr id="11" name="كائن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908267453"/>
              </p:ext>
            </p:extLst>
          </p:nvPr>
        </p:nvGraphicFramePr>
        <p:xfrm>
          <a:off x="4788024" y="2409506"/>
          <a:ext cx="1774552" cy="526820"/>
        </p:xfrm>
        <a:graphic>
          <a:graphicData uri="http://schemas.openxmlformats.org/presentationml/2006/ole">
            <p:oleObj spid="_x0000_s6372" name="Equation" r:id="rId4" imgW="812520" imgH="241200" progId="">
              <p:embed/>
            </p:oleObj>
          </a:graphicData>
        </a:graphic>
      </p:graphicFrame>
      <p:sp>
        <p:nvSpPr>
          <p:cNvPr id="12" name="عنصر نائب للمحتوى 2"/>
          <p:cNvSpPr txBox="1">
            <a:spLocks/>
          </p:cNvSpPr>
          <p:nvPr/>
        </p:nvSpPr>
        <p:spPr>
          <a:xfrm>
            <a:off x="6267715" y="2788929"/>
            <a:ext cx="608541" cy="496055"/>
          </a:xfrm>
          <a:prstGeom prst="rect">
            <a:avLst/>
          </a:prstGeom>
        </p:spPr>
        <p:txBody>
          <a:bodyPr vert="horz" lIns="91440" tIns="45720" rIns="91440" bIns="45720" rtlCol="1">
            <a:normAutofit fontScale="85000" lnSpcReduction="1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dirty="0"/>
              <a:t> </a:t>
            </a:r>
            <a:r>
              <a:rPr lang="ar-SA" dirty="0" smtClean="0"/>
              <a:t>-1</a:t>
            </a:r>
            <a:endParaRPr lang="ar-SA" dirty="0"/>
          </a:p>
        </p:txBody>
      </p:sp>
      <p:sp>
        <p:nvSpPr>
          <p:cNvPr id="13" name="عنصر نائب للمحتوى 2"/>
          <p:cNvSpPr txBox="1">
            <a:spLocks/>
          </p:cNvSpPr>
          <p:nvPr/>
        </p:nvSpPr>
        <p:spPr>
          <a:xfrm>
            <a:off x="4572000" y="2780928"/>
            <a:ext cx="608541" cy="496055"/>
          </a:xfrm>
          <a:prstGeom prst="rect">
            <a:avLst/>
          </a:prstGeom>
        </p:spPr>
        <p:txBody>
          <a:bodyPr vert="horz" lIns="91440" tIns="45720" rIns="91440" bIns="45720" rtlCol="1">
            <a:normAutofit fontScale="85000" lnSpcReduction="1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dirty="0"/>
              <a:t> </a:t>
            </a:r>
            <a:r>
              <a:rPr lang="ar-SA" dirty="0" smtClean="0"/>
              <a:t>-1</a:t>
            </a:r>
            <a:endParaRPr lang="ar-SA" dirty="0"/>
          </a:p>
        </p:txBody>
      </p:sp>
      <p:cxnSp>
        <p:nvCxnSpPr>
          <p:cNvPr id="14" name="رابط مستقيم 13"/>
          <p:cNvCxnSpPr/>
          <p:nvPr/>
        </p:nvCxnSpPr>
        <p:spPr>
          <a:xfrm flipH="1">
            <a:off x="4211960" y="3140968"/>
            <a:ext cx="2592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رابط مستقيم 14"/>
          <p:cNvCxnSpPr/>
          <p:nvPr/>
        </p:nvCxnSpPr>
        <p:spPr>
          <a:xfrm flipH="1">
            <a:off x="6228184" y="2492896"/>
            <a:ext cx="432048" cy="5544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17" name="كائن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64264066"/>
              </p:ext>
            </p:extLst>
          </p:nvPr>
        </p:nvGraphicFramePr>
        <p:xfrm>
          <a:off x="4499992" y="3138157"/>
          <a:ext cx="1787376" cy="506867"/>
        </p:xfrm>
        <a:graphic>
          <a:graphicData uri="http://schemas.openxmlformats.org/presentationml/2006/ole">
            <p:oleObj spid="_x0000_s6373" name="Equation" r:id="rId5" imgW="850680" imgH="241200" progId="">
              <p:embed/>
            </p:oleObj>
          </a:graphicData>
        </a:graphic>
      </p:graphicFrame>
      <p:cxnSp>
        <p:nvCxnSpPr>
          <p:cNvPr id="18" name="رابط مستقيم 17"/>
          <p:cNvCxnSpPr/>
          <p:nvPr/>
        </p:nvCxnSpPr>
        <p:spPr>
          <a:xfrm flipH="1">
            <a:off x="5572257" y="3645024"/>
            <a:ext cx="65592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رابط مستقيم 18"/>
          <p:cNvCxnSpPr/>
          <p:nvPr/>
        </p:nvCxnSpPr>
        <p:spPr>
          <a:xfrm flipH="1">
            <a:off x="4283968" y="3645024"/>
            <a:ext cx="65592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عنصر نائب للمحتوى 2"/>
          <p:cNvSpPr txBox="1">
            <a:spLocks/>
          </p:cNvSpPr>
          <p:nvPr/>
        </p:nvSpPr>
        <p:spPr>
          <a:xfrm>
            <a:off x="5724128" y="3653025"/>
            <a:ext cx="608541" cy="496055"/>
          </a:xfrm>
          <a:prstGeom prst="rect">
            <a:avLst/>
          </a:prstGeom>
        </p:spPr>
        <p:txBody>
          <a:bodyPr vert="horz" lIns="91440" tIns="45720" rIns="91440" bIns="45720" rtlCol="1">
            <a:normAutofit fontScale="85000" lnSpcReduction="1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dirty="0"/>
              <a:t> </a:t>
            </a:r>
            <a:r>
              <a:rPr lang="ar-SA" dirty="0" smtClean="0"/>
              <a:t>-1</a:t>
            </a:r>
            <a:endParaRPr lang="ar-SA" dirty="0"/>
          </a:p>
        </p:txBody>
      </p:sp>
      <p:sp>
        <p:nvSpPr>
          <p:cNvPr id="21" name="عنصر نائب للمحتوى 2"/>
          <p:cNvSpPr txBox="1">
            <a:spLocks/>
          </p:cNvSpPr>
          <p:nvPr/>
        </p:nvSpPr>
        <p:spPr>
          <a:xfrm>
            <a:off x="4427984" y="3645024"/>
            <a:ext cx="608541" cy="496055"/>
          </a:xfrm>
          <a:prstGeom prst="rect">
            <a:avLst/>
          </a:prstGeom>
        </p:spPr>
        <p:txBody>
          <a:bodyPr vert="horz" lIns="91440" tIns="45720" rIns="91440" bIns="45720" rtlCol="1">
            <a:normAutofit fontScale="85000" lnSpcReduction="1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dirty="0"/>
              <a:t> </a:t>
            </a:r>
            <a:r>
              <a:rPr lang="ar-SA" dirty="0" smtClean="0"/>
              <a:t>-1</a:t>
            </a:r>
            <a:endParaRPr lang="ar-SA" dirty="0"/>
          </a:p>
        </p:txBody>
      </p:sp>
      <p:cxnSp>
        <p:nvCxnSpPr>
          <p:cNvPr id="22" name="رابط مستقيم 21"/>
          <p:cNvCxnSpPr/>
          <p:nvPr/>
        </p:nvCxnSpPr>
        <p:spPr>
          <a:xfrm flipH="1">
            <a:off x="5868144" y="3306586"/>
            <a:ext cx="432048" cy="5544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3" name="رابط مستقيم 22"/>
          <p:cNvCxnSpPr/>
          <p:nvPr/>
        </p:nvCxnSpPr>
        <p:spPr>
          <a:xfrm flipH="1">
            <a:off x="4139952" y="4005064"/>
            <a:ext cx="2592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كائن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40327955"/>
              </p:ext>
            </p:extLst>
          </p:nvPr>
        </p:nvGraphicFramePr>
        <p:xfrm>
          <a:off x="4788024" y="4005064"/>
          <a:ext cx="1147564" cy="484527"/>
        </p:xfrm>
        <a:graphic>
          <a:graphicData uri="http://schemas.openxmlformats.org/presentationml/2006/ole">
            <p:oleObj spid="_x0000_s6374" name="Equation" r:id="rId6" imgW="571320" imgH="241200" progId="">
              <p:embed/>
            </p:oleObj>
          </a:graphicData>
        </a:graphic>
      </p:graphicFrame>
      <p:sp>
        <p:nvSpPr>
          <p:cNvPr id="26" name="عنصر نائب للمحتوى 2"/>
          <p:cNvSpPr txBox="1">
            <a:spLocks/>
          </p:cNvSpPr>
          <p:nvPr/>
        </p:nvSpPr>
        <p:spPr>
          <a:xfrm>
            <a:off x="1043608" y="4141079"/>
            <a:ext cx="3220640" cy="504056"/>
          </a:xfrm>
          <a:prstGeom prst="rect">
            <a:avLst/>
          </a:prstGeom>
        </p:spPr>
        <p:txBody>
          <a:bodyPr vert="horz" lIns="91440" tIns="45720" rIns="91440" bIns="45720" rtlCol="1">
            <a:normAutofit fontScale="5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b="1" dirty="0" smtClean="0">
                <a:solidFill>
                  <a:srgbClr val="FF0000"/>
                </a:solidFill>
              </a:rPr>
              <a:t>ثم نأخذ الجذر التربيعي للطرفين ينتج أن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31" name="عنصر نائب للمحتوى 2"/>
          <p:cNvSpPr txBox="1">
            <a:spLocks/>
          </p:cNvSpPr>
          <p:nvPr/>
        </p:nvSpPr>
        <p:spPr>
          <a:xfrm>
            <a:off x="4467917" y="4445113"/>
            <a:ext cx="1688259" cy="496055"/>
          </a:xfrm>
          <a:prstGeom prst="rect">
            <a:avLst/>
          </a:prstGeom>
        </p:spPr>
        <p:txBody>
          <a:bodyPr vert="horz" lIns="91440" tIns="45720" rIns="91440" bIns="45720" rtlCol="1">
            <a:normAutofit fontScale="85000" lnSpcReduction="1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dirty="0" smtClean="0"/>
              <a:t>س = {1،-1}</a:t>
            </a:r>
            <a:endParaRPr lang="ar-SA" dirty="0"/>
          </a:p>
        </p:txBody>
      </p:sp>
      <p:sp>
        <p:nvSpPr>
          <p:cNvPr id="33" name="عنصر نائب للمحتوى 2"/>
          <p:cNvSpPr txBox="1">
            <a:spLocks/>
          </p:cNvSpPr>
          <p:nvPr/>
        </p:nvSpPr>
        <p:spPr>
          <a:xfrm>
            <a:off x="179512" y="4973690"/>
            <a:ext cx="8784976" cy="61555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2400" dirty="0" smtClean="0"/>
              <a:t>3) نمثل صفرا الاقتران على خط الاعداد ونعين اشارة الاقتران حسب اشارة معامل س2</a:t>
            </a:r>
            <a:endParaRPr lang="ar-SA" sz="2400" dirty="0"/>
          </a:p>
        </p:txBody>
      </p:sp>
      <p:grpSp>
        <p:nvGrpSpPr>
          <p:cNvPr id="34" name="مجموعة 33"/>
          <p:cNvGrpSpPr/>
          <p:nvPr/>
        </p:nvGrpSpPr>
        <p:grpSpPr>
          <a:xfrm>
            <a:off x="1193007" y="5661248"/>
            <a:ext cx="6835377" cy="158838"/>
            <a:chOff x="3713287" y="2891778"/>
            <a:chExt cx="5323209" cy="81436"/>
          </a:xfrm>
        </p:grpSpPr>
        <p:cxnSp>
          <p:nvCxnSpPr>
            <p:cNvPr id="35" name="رابط كسهم مستقيم 34"/>
            <p:cNvCxnSpPr/>
            <p:nvPr/>
          </p:nvCxnSpPr>
          <p:spPr>
            <a:xfrm flipH="1">
              <a:off x="3713287" y="2924944"/>
              <a:ext cx="5323209" cy="0"/>
            </a:xfrm>
            <a:prstGeom prst="straightConnector1">
              <a:avLst/>
            </a:prstGeom>
            <a:ln w="28575">
              <a:headEnd type="arrow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شكل بيضاوي 35"/>
            <p:cNvSpPr/>
            <p:nvPr/>
          </p:nvSpPr>
          <p:spPr>
            <a:xfrm>
              <a:off x="5470196" y="2891778"/>
              <a:ext cx="54958" cy="7576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7" name="شكل بيضاوي 36"/>
            <p:cNvSpPr/>
            <p:nvPr/>
          </p:nvSpPr>
          <p:spPr>
            <a:xfrm>
              <a:off x="6982364" y="2893701"/>
              <a:ext cx="54958" cy="7951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38" name="عنصر نائب للمحتوى 2"/>
          <p:cNvSpPr txBox="1">
            <a:spLocks/>
          </p:cNvSpPr>
          <p:nvPr/>
        </p:nvSpPr>
        <p:spPr>
          <a:xfrm>
            <a:off x="3171371" y="5733256"/>
            <a:ext cx="608541" cy="496055"/>
          </a:xfrm>
          <a:prstGeom prst="rect">
            <a:avLst/>
          </a:prstGeom>
        </p:spPr>
        <p:txBody>
          <a:bodyPr vert="horz" lIns="91440" tIns="45720" rIns="91440" bIns="45720" rtlCol="1">
            <a:normAutofit fontScale="85000" lnSpcReduction="1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dirty="0"/>
              <a:t> </a:t>
            </a:r>
            <a:r>
              <a:rPr lang="ar-SA" dirty="0" smtClean="0"/>
              <a:t>-1</a:t>
            </a:r>
            <a:endParaRPr lang="ar-SA" dirty="0"/>
          </a:p>
        </p:txBody>
      </p:sp>
      <p:sp>
        <p:nvSpPr>
          <p:cNvPr id="39" name="عنصر نائب للمحتوى 2"/>
          <p:cNvSpPr txBox="1">
            <a:spLocks/>
          </p:cNvSpPr>
          <p:nvPr/>
        </p:nvSpPr>
        <p:spPr>
          <a:xfrm>
            <a:off x="5148064" y="5805264"/>
            <a:ext cx="484090" cy="496055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ar-SA" dirty="0" smtClean="0"/>
              <a:t>1</a:t>
            </a:r>
            <a:endParaRPr lang="ar-SA" dirty="0"/>
          </a:p>
        </p:txBody>
      </p:sp>
      <p:sp>
        <p:nvSpPr>
          <p:cNvPr id="40" name="عنصر نائب للمحتوى 2"/>
          <p:cNvSpPr txBox="1">
            <a:spLocks/>
          </p:cNvSpPr>
          <p:nvPr/>
        </p:nvSpPr>
        <p:spPr>
          <a:xfrm>
            <a:off x="3024866" y="5373216"/>
            <a:ext cx="2051190" cy="450696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3200" dirty="0" smtClean="0">
                <a:solidFill>
                  <a:srgbClr val="0070C0"/>
                </a:solidFill>
              </a:rPr>
              <a:t>+++++++  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41" name="عنصر نائب للمحتوى 2"/>
          <p:cNvSpPr txBox="1">
            <a:spLocks/>
          </p:cNvSpPr>
          <p:nvPr/>
        </p:nvSpPr>
        <p:spPr>
          <a:xfrm>
            <a:off x="5508104" y="5301208"/>
            <a:ext cx="2168095" cy="504056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3200" dirty="0" smtClean="0">
                <a:solidFill>
                  <a:srgbClr val="0070C0"/>
                </a:solidFill>
              </a:rPr>
              <a:t>---------------  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42" name="عنصر نائب للمحتوى 2"/>
          <p:cNvSpPr txBox="1">
            <a:spLocks/>
          </p:cNvSpPr>
          <p:nvPr/>
        </p:nvSpPr>
        <p:spPr>
          <a:xfrm>
            <a:off x="1187624" y="5301208"/>
            <a:ext cx="2168095" cy="504056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3200" dirty="0" smtClean="0">
                <a:solidFill>
                  <a:srgbClr val="0070C0"/>
                </a:solidFill>
              </a:rPr>
              <a:t>---------------  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43" name="عنصر نائب للمحتوى 2"/>
          <p:cNvSpPr txBox="1">
            <a:spLocks/>
          </p:cNvSpPr>
          <p:nvPr/>
        </p:nvSpPr>
        <p:spPr>
          <a:xfrm>
            <a:off x="5076056" y="5459626"/>
            <a:ext cx="504056" cy="41764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1200" b="1" dirty="0" smtClean="0"/>
              <a:t>صفر</a:t>
            </a:r>
            <a:endParaRPr lang="ar-SA" sz="1200" b="1" dirty="0"/>
          </a:p>
        </p:txBody>
      </p:sp>
      <p:sp>
        <p:nvSpPr>
          <p:cNvPr id="44" name="عنصر نائب للمحتوى 2"/>
          <p:cNvSpPr txBox="1">
            <a:spLocks/>
          </p:cNvSpPr>
          <p:nvPr/>
        </p:nvSpPr>
        <p:spPr>
          <a:xfrm>
            <a:off x="3131840" y="5445224"/>
            <a:ext cx="504056" cy="41764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1200" b="1" dirty="0" smtClean="0"/>
              <a:t>صفر</a:t>
            </a:r>
            <a:endParaRPr lang="ar-SA" sz="1200" b="1" dirty="0"/>
          </a:p>
        </p:txBody>
      </p:sp>
      <p:sp>
        <p:nvSpPr>
          <p:cNvPr id="48" name="عنصر نائب للمحتوى 2"/>
          <p:cNvSpPr txBox="1">
            <a:spLocks/>
          </p:cNvSpPr>
          <p:nvPr/>
        </p:nvSpPr>
        <p:spPr>
          <a:xfrm>
            <a:off x="6660232" y="6021288"/>
            <a:ext cx="2461845" cy="50405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2000" b="1" dirty="0" smtClean="0">
                <a:solidFill>
                  <a:srgbClr val="FF0000"/>
                </a:solidFill>
              </a:rPr>
              <a:t> ق(ٍس) &gt; صفر </a:t>
            </a:r>
            <a:r>
              <a:rPr lang="ar-SA" sz="2000" b="1" dirty="0">
                <a:solidFill>
                  <a:srgbClr val="FF0000"/>
                </a:solidFill>
              </a:rPr>
              <a:t> </a:t>
            </a:r>
            <a:r>
              <a:rPr lang="ar-SA" sz="2000" b="1" dirty="0" smtClean="0">
                <a:solidFill>
                  <a:srgbClr val="FF0000"/>
                </a:solidFill>
              </a:rPr>
              <a:t>في الفترة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49" name="مستطيل 48"/>
          <p:cNvSpPr/>
          <p:nvPr/>
        </p:nvSpPr>
        <p:spPr>
          <a:xfrm>
            <a:off x="5508104" y="5991671"/>
            <a:ext cx="13099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]-1 </a:t>
            </a:r>
            <a:r>
              <a:rPr lang="ar-SA" sz="2400" b="1" dirty="0">
                <a:solidFill>
                  <a:srgbClr val="FF0000"/>
                </a:solidFill>
              </a:rPr>
              <a:t>، </a:t>
            </a:r>
            <a:r>
              <a:rPr lang="ar-SA" sz="2400" b="1" dirty="0" smtClean="0">
                <a:solidFill>
                  <a:srgbClr val="FF0000"/>
                </a:solidFill>
              </a:rPr>
              <a:t>1[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50" name="مستطيل 49"/>
          <p:cNvSpPr/>
          <p:nvPr/>
        </p:nvSpPr>
        <p:spPr>
          <a:xfrm>
            <a:off x="222731" y="5998478"/>
            <a:ext cx="12961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]1 </a:t>
            </a:r>
            <a:r>
              <a:rPr lang="ar-SA" sz="2400" b="1" dirty="0">
                <a:solidFill>
                  <a:srgbClr val="FF0000"/>
                </a:solidFill>
              </a:rPr>
              <a:t>، ∞[ </a:t>
            </a:r>
          </a:p>
        </p:txBody>
      </p:sp>
      <p:sp>
        <p:nvSpPr>
          <p:cNvPr id="51" name="مستطيل 50"/>
          <p:cNvSpPr/>
          <p:nvPr/>
        </p:nvSpPr>
        <p:spPr>
          <a:xfrm>
            <a:off x="1979712" y="5991671"/>
            <a:ext cx="11448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]-</a:t>
            </a:r>
            <a:r>
              <a:rPr lang="ar-SA" sz="2400" b="1" dirty="0">
                <a:solidFill>
                  <a:srgbClr val="FF0000"/>
                </a:solidFill>
              </a:rPr>
              <a:t>∞</a:t>
            </a:r>
            <a:r>
              <a:rPr lang="ar-SA" sz="2400" b="1" dirty="0" smtClean="0">
                <a:solidFill>
                  <a:srgbClr val="FF0000"/>
                </a:solidFill>
              </a:rPr>
              <a:t>،-1[</a:t>
            </a:r>
            <a:endParaRPr lang="ar-SA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52" name="كائن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78076601"/>
              </p:ext>
            </p:extLst>
          </p:nvPr>
        </p:nvGraphicFramePr>
        <p:xfrm>
          <a:off x="1518875" y="6034971"/>
          <a:ext cx="403572" cy="461225"/>
        </p:xfrm>
        <a:graphic>
          <a:graphicData uri="http://schemas.openxmlformats.org/presentationml/2006/ole">
            <p:oleObj spid="_x0000_s6375" name="Equation" r:id="rId7" imgW="177480" imgH="203040" progId="">
              <p:embed/>
            </p:oleObj>
          </a:graphicData>
        </a:graphic>
      </p:graphicFrame>
      <p:sp>
        <p:nvSpPr>
          <p:cNvPr id="53" name="عنصر نائب للمحتوى 2"/>
          <p:cNvSpPr txBox="1">
            <a:spLocks/>
          </p:cNvSpPr>
          <p:nvPr/>
        </p:nvSpPr>
        <p:spPr>
          <a:xfrm>
            <a:off x="3171371" y="5998478"/>
            <a:ext cx="2460628" cy="496055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2000" b="1" dirty="0" smtClean="0">
                <a:solidFill>
                  <a:srgbClr val="FF0000"/>
                </a:solidFill>
              </a:rPr>
              <a:t> </a:t>
            </a:r>
            <a:r>
              <a:rPr lang="ar-SA" sz="2000" b="1" dirty="0">
                <a:solidFill>
                  <a:srgbClr val="FF0000"/>
                </a:solidFill>
              </a:rPr>
              <a:t>ق(ٍس)&lt; صفر </a:t>
            </a:r>
            <a:r>
              <a:rPr lang="ar-SA" sz="2000" b="1" dirty="0" smtClean="0">
                <a:solidFill>
                  <a:srgbClr val="FF0000"/>
                </a:solidFill>
              </a:rPr>
              <a:t> في الفترة </a:t>
            </a:r>
          </a:p>
          <a:p>
            <a:pPr marL="0" indent="0">
              <a:buNone/>
            </a:pPr>
            <a:r>
              <a:rPr lang="ar-SA" sz="2000" b="1" dirty="0" smtClean="0">
                <a:solidFill>
                  <a:srgbClr val="FF0000"/>
                </a:solidFill>
              </a:rPr>
              <a:t>   </a:t>
            </a:r>
          </a:p>
          <a:p>
            <a:pPr marL="0" indent="0">
              <a:buNone/>
            </a:pPr>
            <a:r>
              <a:rPr lang="ar-SA" sz="2000" b="1" dirty="0" smtClean="0">
                <a:solidFill>
                  <a:srgbClr val="FF0000"/>
                </a:solidFill>
              </a:rPr>
              <a:t>                                      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54" name="مستطيل 53"/>
          <p:cNvSpPr/>
          <p:nvPr/>
        </p:nvSpPr>
        <p:spPr>
          <a:xfrm>
            <a:off x="2974608" y="6381328"/>
            <a:ext cx="36856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</a:rPr>
              <a:t>ق(س) = صفر عندما س </a:t>
            </a:r>
            <a:r>
              <a:rPr lang="ar-SA" sz="2000" b="1" dirty="0" smtClean="0">
                <a:solidFill>
                  <a:srgbClr val="FF0000"/>
                </a:solidFill>
              </a:rPr>
              <a:t>= -1 أو س= 1</a:t>
            </a:r>
            <a:endParaRPr lang="ar-SA" sz="2000" dirty="0"/>
          </a:p>
        </p:txBody>
      </p:sp>
    </p:spTree>
    <p:extLst>
      <p:ext uri="{BB962C8B-B14F-4D97-AF65-F5344CB8AC3E}">
        <p14:creationId xmlns:p14="http://schemas.microsoft.com/office/powerpoint/2010/main" xmlns="" val="36344770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22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60000"/>
                                  </p:iterate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60000"/>
                                  </p:iterate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1000"/>
                                  </p:iterate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3" grpId="0" build="p"/>
      <p:bldP spid="7" grpId="0"/>
      <p:bldP spid="8" grpId="0"/>
      <p:bldP spid="9" grpId="0"/>
      <p:bldP spid="12" grpId="0"/>
      <p:bldP spid="13" grpId="0"/>
      <p:bldP spid="20" grpId="0"/>
      <p:bldP spid="21" grpId="0"/>
      <p:bldP spid="26" grpId="0"/>
      <p:bldP spid="31" grpId="0"/>
      <p:bldP spid="33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8" grpId="0"/>
      <p:bldP spid="49" grpId="0"/>
      <p:bldP spid="50" grpId="0"/>
      <p:bldP spid="51" grpId="0"/>
      <p:bldP spid="53" grpId="0"/>
      <p:bldP spid="5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شكل بيضاوي 3"/>
          <p:cNvSpPr/>
          <p:nvPr/>
        </p:nvSpPr>
        <p:spPr>
          <a:xfrm>
            <a:off x="7740352" y="476672"/>
            <a:ext cx="108012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740352" y="404664"/>
            <a:ext cx="946448" cy="794352"/>
          </a:xfrm>
        </p:spPr>
        <p:txBody>
          <a:bodyPr>
            <a:normAutofit fontScale="90000"/>
          </a:bodyPr>
          <a:lstStyle/>
          <a:p>
            <a:pPr algn="r"/>
            <a:r>
              <a:rPr lang="ar-SA" dirty="0" smtClean="0">
                <a:solidFill>
                  <a:srgbClr val="FF0000"/>
                </a:solidFill>
              </a:rPr>
              <a:t>سؤال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05672" y="639336"/>
            <a:ext cx="3034680" cy="701432"/>
          </a:xfrm>
        </p:spPr>
        <p:txBody>
          <a:bodyPr/>
          <a:lstStyle/>
          <a:p>
            <a:pPr marL="0" indent="0">
              <a:buNone/>
            </a:pPr>
            <a:r>
              <a:rPr lang="ar-SA" dirty="0" smtClean="0"/>
              <a:t>ابحث في اشارة الاقتران </a:t>
            </a:r>
            <a:endParaRPr lang="ar-SA" dirty="0"/>
          </a:p>
        </p:txBody>
      </p:sp>
      <p:graphicFrame>
        <p:nvGraphicFramePr>
          <p:cNvPr id="6" name="كائن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25759775"/>
              </p:ext>
            </p:extLst>
          </p:nvPr>
        </p:nvGraphicFramePr>
        <p:xfrm>
          <a:off x="2509664" y="637005"/>
          <a:ext cx="2494384" cy="415731"/>
        </p:xfrm>
        <a:graphic>
          <a:graphicData uri="http://schemas.openxmlformats.org/presentationml/2006/ole">
            <p:oleObj spid="_x0000_s8318" name="Equation" r:id="rId3" imgW="1676160" imgH="279360" progId="">
              <p:embed/>
            </p:oleObj>
          </a:graphicData>
        </a:graphic>
      </p:graphicFrame>
      <p:sp>
        <p:nvSpPr>
          <p:cNvPr id="7" name="شكل بيضاوي 6"/>
          <p:cNvSpPr/>
          <p:nvPr/>
        </p:nvSpPr>
        <p:spPr>
          <a:xfrm>
            <a:off x="7812360" y="1340768"/>
            <a:ext cx="1089426" cy="988215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7944994" y="1340768"/>
            <a:ext cx="956792" cy="867506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ar-SA" b="1" u="sng" dirty="0" smtClean="0">
                <a:solidFill>
                  <a:srgbClr val="FF0066"/>
                </a:solidFill>
              </a:rPr>
              <a:t>الحل </a:t>
            </a:r>
            <a:endParaRPr lang="ar-SA" b="1" u="sng" dirty="0">
              <a:solidFill>
                <a:srgbClr val="FF0066"/>
              </a:solidFill>
            </a:endParaRPr>
          </a:p>
        </p:txBody>
      </p:sp>
      <p:graphicFrame>
        <p:nvGraphicFramePr>
          <p:cNvPr id="10" name="كائن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96636582"/>
              </p:ext>
            </p:extLst>
          </p:nvPr>
        </p:nvGraphicFramePr>
        <p:xfrm>
          <a:off x="3923928" y="1405170"/>
          <a:ext cx="2952328" cy="548788"/>
        </p:xfrm>
        <a:graphic>
          <a:graphicData uri="http://schemas.openxmlformats.org/presentationml/2006/ole">
            <p:oleObj spid="_x0000_s8319" name="Equation" r:id="rId4" imgW="1295280" imgH="228600" progId="">
              <p:embed/>
            </p:oleObj>
          </a:graphicData>
        </a:graphic>
      </p:graphicFrame>
      <p:sp>
        <p:nvSpPr>
          <p:cNvPr id="11" name="عنصر نائب للمحتوى 2"/>
          <p:cNvSpPr txBox="1">
            <a:spLocks/>
          </p:cNvSpPr>
          <p:nvPr/>
        </p:nvSpPr>
        <p:spPr>
          <a:xfrm>
            <a:off x="2843808" y="2007488"/>
            <a:ext cx="4186808" cy="701432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dirty="0" smtClean="0"/>
              <a:t>(                  )</a:t>
            </a:r>
            <a:r>
              <a:rPr lang="ar-SA" dirty="0"/>
              <a:t> (                  </a:t>
            </a:r>
            <a:r>
              <a:rPr lang="ar-SA" dirty="0" smtClean="0"/>
              <a:t>)=0                </a:t>
            </a:r>
            <a:endParaRPr lang="ar-SA" dirty="0"/>
          </a:p>
        </p:txBody>
      </p:sp>
      <p:sp>
        <p:nvSpPr>
          <p:cNvPr id="12" name="مستطيل 11"/>
          <p:cNvSpPr/>
          <p:nvPr/>
        </p:nvSpPr>
        <p:spPr>
          <a:xfrm>
            <a:off x="6414457" y="1915886"/>
            <a:ext cx="52129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200" dirty="0"/>
              <a:t>س</a:t>
            </a:r>
          </a:p>
        </p:txBody>
      </p:sp>
      <p:sp>
        <p:nvSpPr>
          <p:cNvPr id="13" name="مستطيل 12"/>
          <p:cNvSpPr/>
          <p:nvPr/>
        </p:nvSpPr>
        <p:spPr>
          <a:xfrm>
            <a:off x="4572000" y="1908121"/>
            <a:ext cx="52129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200" dirty="0"/>
              <a:t>س</a:t>
            </a:r>
          </a:p>
        </p:txBody>
      </p:sp>
      <p:sp>
        <p:nvSpPr>
          <p:cNvPr id="14" name="مستطيل 13"/>
          <p:cNvSpPr/>
          <p:nvPr/>
        </p:nvSpPr>
        <p:spPr>
          <a:xfrm>
            <a:off x="5292080" y="2031265"/>
            <a:ext cx="4010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200" dirty="0" smtClean="0"/>
              <a:t>3</a:t>
            </a:r>
            <a:endParaRPr lang="ar-SA" sz="3200" dirty="0"/>
          </a:p>
        </p:txBody>
      </p:sp>
      <p:sp>
        <p:nvSpPr>
          <p:cNvPr id="15" name="مستطيل 14"/>
          <p:cNvSpPr/>
          <p:nvPr/>
        </p:nvSpPr>
        <p:spPr>
          <a:xfrm>
            <a:off x="3491880" y="2007488"/>
            <a:ext cx="4010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200" dirty="0" smtClean="0"/>
              <a:t>1</a:t>
            </a:r>
            <a:endParaRPr lang="ar-SA" sz="3200" dirty="0"/>
          </a:p>
        </p:txBody>
      </p:sp>
      <p:sp>
        <p:nvSpPr>
          <p:cNvPr id="16" name="مستطيل 15"/>
          <p:cNvSpPr/>
          <p:nvPr/>
        </p:nvSpPr>
        <p:spPr>
          <a:xfrm>
            <a:off x="5808223" y="1980129"/>
            <a:ext cx="4251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200" dirty="0" smtClean="0"/>
              <a:t>+</a:t>
            </a:r>
            <a:endParaRPr lang="ar-SA" sz="3200" dirty="0"/>
          </a:p>
        </p:txBody>
      </p:sp>
      <p:sp>
        <p:nvSpPr>
          <p:cNvPr id="17" name="مستطيل 16"/>
          <p:cNvSpPr/>
          <p:nvPr/>
        </p:nvSpPr>
        <p:spPr>
          <a:xfrm>
            <a:off x="4035055" y="1916832"/>
            <a:ext cx="3209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200" dirty="0" smtClean="0"/>
              <a:t>-</a:t>
            </a:r>
            <a:endParaRPr lang="ar-SA" sz="3200" dirty="0"/>
          </a:p>
        </p:txBody>
      </p:sp>
      <p:sp>
        <p:nvSpPr>
          <p:cNvPr id="18" name="مستطيل 17"/>
          <p:cNvSpPr/>
          <p:nvPr/>
        </p:nvSpPr>
        <p:spPr>
          <a:xfrm>
            <a:off x="7718302" y="2484185"/>
            <a:ext cx="5261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200" dirty="0" smtClean="0"/>
              <a:t>اما</a:t>
            </a:r>
            <a:endParaRPr lang="ar-SA" sz="3200" dirty="0"/>
          </a:p>
        </p:txBody>
      </p:sp>
      <p:sp>
        <p:nvSpPr>
          <p:cNvPr id="19" name="مستطيل 18"/>
          <p:cNvSpPr/>
          <p:nvPr/>
        </p:nvSpPr>
        <p:spPr>
          <a:xfrm>
            <a:off x="5490051" y="2412177"/>
            <a:ext cx="18902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200" dirty="0" smtClean="0"/>
              <a:t>س + 3 = 0</a:t>
            </a:r>
            <a:endParaRPr lang="ar-SA" sz="3200" dirty="0"/>
          </a:p>
        </p:txBody>
      </p:sp>
      <p:sp>
        <p:nvSpPr>
          <p:cNvPr id="20" name="مستطيل 19"/>
          <p:cNvSpPr/>
          <p:nvPr/>
        </p:nvSpPr>
        <p:spPr>
          <a:xfrm>
            <a:off x="2785935" y="2484184"/>
            <a:ext cx="17860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200" dirty="0" smtClean="0"/>
              <a:t>س - 1 = 0</a:t>
            </a:r>
            <a:endParaRPr lang="ar-SA" sz="3200" dirty="0"/>
          </a:p>
        </p:txBody>
      </p:sp>
      <p:sp>
        <p:nvSpPr>
          <p:cNvPr id="21" name="مستطيل 20"/>
          <p:cNvSpPr/>
          <p:nvPr/>
        </p:nvSpPr>
        <p:spPr>
          <a:xfrm>
            <a:off x="4937212" y="2519523"/>
            <a:ext cx="4475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200" dirty="0" smtClean="0"/>
              <a:t>او</a:t>
            </a:r>
            <a:endParaRPr lang="ar-SA" sz="3200" dirty="0"/>
          </a:p>
        </p:txBody>
      </p:sp>
      <p:sp>
        <p:nvSpPr>
          <p:cNvPr id="22" name="مستطيل 21"/>
          <p:cNvSpPr/>
          <p:nvPr/>
        </p:nvSpPr>
        <p:spPr>
          <a:xfrm>
            <a:off x="540105" y="3068959"/>
            <a:ext cx="785670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200" dirty="0" smtClean="0"/>
              <a:t>ومن ثم تكون س = -3  أو  س = 1   هما اصفار الاقتران </a:t>
            </a:r>
          </a:p>
          <a:p>
            <a:r>
              <a:rPr lang="ar-SA" sz="3200" dirty="0" smtClean="0"/>
              <a:t>ونمثل على خط الاعداد</a:t>
            </a:r>
            <a:endParaRPr lang="ar-SA" sz="3200" dirty="0"/>
          </a:p>
        </p:txBody>
      </p:sp>
      <p:grpSp>
        <p:nvGrpSpPr>
          <p:cNvPr id="23" name="مجموعة 22"/>
          <p:cNvGrpSpPr/>
          <p:nvPr/>
        </p:nvGrpSpPr>
        <p:grpSpPr>
          <a:xfrm>
            <a:off x="1193007" y="4368930"/>
            <a:ext cx="6835377" cy="158838"/>
            <a:chOff x="3713287" y="2891778"/>
            <a:chExt cx="5323209" cy="81436"/>
          </a:xfrm>
        </p:grpSpPr>
        <p:cxnSp>
          <p:nvCxnSpPr>
            <p:cNvPr id="24" name="رابط كسهم مستقيم 23"/>
            <p:cNvCxnSpPr/>
            <p:nvPr/>
          </p:nvCxnSpPr>
          <p:spPr>
            <a:xfrm flipH="1">
              <a:off x="3713287" y="2924944"/>
              <a:ext cx="5323209" cy="0"/>
            </a:xfrm>
            <a:prstGeom prst="straightConnector1">
              <a:avLst/>
            </a:prstGeom>
            <a:ln w="28575">
              <a:headEnd type="arrow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شكل بيضاوي 24"/>
            <p:cNvSpPr/>
            <p:nvPr/>
          </p:nvSpPr>
          <p:spPr>
            <a:xfrm>
              <a:off x="5470196" y="2891778"/>
              <a:ext cx="54958" cy="7576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6" name="شكل بيضاوي 25"/>
            <p:cNvSpPr/>
            <p:nvPr/>
          </p:nvSpPr>
          <p:spPr>
            <a:xfrm>
              <a:off x="6982364" y="2893701"/>
              <a:ext cx="54958" cy="7951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27" name="عنصر نائب للمحتوى 2"/>
          <p:cNvSpPr txBox="1">
            <a:spLocks/>
          </p:cNvSpPr>
          <p:nvPr/>
        </p:nvSpPr>
        <p:spPr>
          <a:xfrm>
            <a:off x="5461303" y="4039538"/>
            <a:ext cx="2475147" cy="450696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3200" dirty="0" smtClean="0">
                <a:solidFill>
                  <a:srgbClr val="0070C0"/>
                </a:solidFill>
              </a:rPr>
              <a:t>+++++++++++  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28" name="عنصر نائب للمحتوى 2"/>
          <p:cNvSpPr txBox="1">
            <a:spLocks/>
          </p:cNvSpPr>
          <p:nvPr/>
        </p:nvSpPr>
        <p:spPr>
          <a:xfrm>
            <a:off x="3187609" y="4580980"/>
            <a:ext cx="608541" cy="496055"/>
          </a:xfrm>
          <a:prstGeom prst="rect">
            <a:avLst/>
          </a:prstGeom>
        </p:spPr>
        <p:txBody>
          <a:bodyPr vert="horz" lIns="91440" tIns="45720" rIns="91440" bIns="45720" rtlCol="1">
            <a:normAutofit fontScale="85000" lnSpcReduction="1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dirty="0"/>
              <a:t> </a:t>
            </a:r>
            <a:r>
              <a:rPr lang="ar-SA" dirty="0" smtClean="0"/>
              <a:t>-3</a:t>
            </a:r>
            <a:endParaRPr lang="ar-SA" dirty="0"/>
          </a:p>
        </p:txBody>
      </p:sp>
      <p:sp>
        <p:nvSpPr>
          <p:cNvPr id="29" name="عنصر نائب للمحتوى 2"/>
          <p:cNvSpPr txBox="1">
            <a:spLocks/>
          </p:cNvSpPr>
          <p:nvPr/>
        </p:nvSpPr>
        <p:spPr>
          <a:xfrm>
            <a:off x="5139765" y="4539578"/>
            <a:ext cx="484090" cy="496055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ar-SA" dirty="0" smtClean="0"/>
              <a:t>1</a:t>
            </a:r>
            <a:endParaRPr lang="ar-SA" dirty="0"/>
          </a:p>
        </p:txBody>
      </p:sp>
      <p:sp>
        <p:nvSpPr>
          <p:cNvPr id="30" name="عنصر نائب للمحتوى 2"/>
          <p:cNvSpPr txBox="1">
            <a:spLocks/>
          </p:cNvSpPr>
          <p:nvPr/>
        </p:nvSpPr>
        <p:spPr>
          <a:xfrm>
            <a:off x="3625196" y="3958542"/>
            <a:ext cx="1719571" cy="504056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3200" dirty="0" smtClean="0">
                <a:solidFill>
                  <a:srgbClr val="0070C0"/>
                </a:solidFill>
              </a:rPr>
              <a:t>-------------  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31" name="عنصر نائب للمحتوى 2"/>
          <p:cNvSpPr txBox="1">
            <a:spLocks/>
          </p:cNvSpPr>
          <p:nvPr/>
        </p:nvSpPr>
        <p:spPr>
          <a:xfrm>
            <a:off x="1016733" y="4058424"/>
            <a:ext cx="2475147" cy="450696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3200" dirty="0" smtClean="0">
                <a:solidFill>
                  <a:srgbClr val="0070C0"/>
                </a:solidFill>
              </a:rPr>
              <a:t>+++++++++++  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32" name="عنصر نائب للمحتوى 2"/>
          <p:cNvSpPr txBox="1">
            <a:spLocks/>
          </p:cNvSpPr>
          <p:nvPr/>
        </p:nvSpPr>
        <p:spPr>
          <a:xfrm>
            <a:off x="683568" y="1503432"/>
            <a:ext cx="3034680" cy="70143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ar-SA" dirty="0" smtClean="0"/>
              <a:t>نحلل الى العوامل الاولية </a:t>
            </a:r>
            <a:endParaRPr lang="ar-SA" dirty="0"/>
          </a:p>
        </p:txBody>
      </p:sp>
      <p:sp>
        <p:nvSpPr>
          <p:cNvPr id="33" name="عنصر نائب للمحتوى 2"/>
          <p:cNvSpPr txBox="1">
            <a:spLocks/>
          </p:cNvSpPr>
          <p:nvPr/>
        </p:nvSpPr>
        <p:spPr>
          <a:xfrm>
            <a:off x="3203848" y="4149080"/>
            <a:ext cx="504056" cy="41764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1200" b="1" dirty="0" smtClean="0"/>
              <a:t>صفر</a:t>
            </a:r>
            <a:endParaRPr lang="ar-SA" sz="1200" b="1" dirty="0"/>
          </a:p>
        </p:txBody>
      </p:sp>
      <p:sp>
        <p:nvSpPr>
          <p:cNvPr id="34" name="عنصر نائب للمحتوى 2"/>
          <p:cNvSpPr txBox="1">
            <a:spLocks/>
          </p:cNvSpPr>
          <p:nvPr/>
        </p:nvSpPr>
        <p:spPr>
          <a:xfrm>
            <a:off x="5148064" y="4149080"/>
            <a:ext cx="504056" cy="41764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1200" b="1" dirty="0" smtClean="0"/>
              <a:t>صفر</a:t>
            </a:r>
            <a:endParaRPr lang="ar-SA" sz="1200" b="1" dirty="0"/>
          </a:p>
        </p:txBody>
      </p:sp>
      <p:sp>
        <p:nvSpPr>
          <p:cNvPr id="35" name="مستطيل 34"/>
          <p:cNvSpPr/>
          <p:nvPr/>
        </p:nvSpPr>
        <p:spPr>
          <a:xfrm>
            <a:off x="3203848" y="4894437"/>
            <a:ext cx="12961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]1 </a:t>
            </a:r>
            <a:r>
              <a:rPr lang="ar-SA" sz="2400" b="1" dirty="0">
                <a:solidFill>
                  <a:srgbClr val="FF0000"/>
                </a:solidFill>
              </a:rPr>
              <a:t>، ∞[ </a:t>
            </a:r>
          </a:p>
        </p:txBody>
      </p:sp>
      <p:sp>
        <p:nvSpPr>
          <p:cNvPr id="36" name="مستطيل 35"/>
          <p:cNvSpPr/>
          <p:nvPr/>
        </p:nvSpPr>
        <p:spPr>
          <a:xfrm>
            <a:off x="5051422" y="4890355"/>
            <a:ext cx="11448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]-</a:t>
            </a:r>
            <a:r>
              <a:rPr lang="ar-SA" sz="2400" b="1" dirty="0">
                <a:solidFill>
                  <a:srgbClr val="FF0000"/>
                </a:solidFill>
              </a:rPr>
              <a:t>∞</a:t>
            </a:r>
            <a:r>
              <a:rPr lang="ar-SA" sz="2400" b="1" dirty="0" smtClean="0">
                <a:solidFill>
                  <a:srgbClr val="FF0000"/>
                </a:solidFill>
              </a:rPr>
              <a:t>،-3[</a:t>
            </a:r>
            <a:endParaRPr lang="ar-SA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37" name="كائن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44396106"/>
              </p:ext>
            </p:extLst>
          </p:nvPr>
        </p:nvGraphicFramePr>
        <p:xfrm>
          <a:off x="4630862" y="4894437"/>
          <a:ext cx="403572" cy="461225"/>
        </p:xfrm>
        <a:graphic>
          <a:graphicData uri="http://schemas.openxmlformats.org/presentationml/2006/ole">
            <p:oleObj spid="_x0000_s8320" name="Equation" r:id="rId5" imgW="177480" imgH="203040" progId="">
              <p:embed/>
            </p:oleObj>
          </a:graphicData>
        </a:graphic>
      </p:graphicFrame>
      <p:sp>
        <p:nvSpPr>
          <p:cNvPr id="38" name="مستطيل 37"/>
          <p:cNvSpPr/>
          <p:nvPr/>
        </p:nvSpPr>
        <p:spPr>
          <a:xfrm>
            <a:off x="4837634" y="5352020"/>
            <a:ext cx="13099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]-3 </a:t>
            </a:r>
            <a:r>
              <a:rPr lang="ar-SA" sz="2400" b="1" dirty="0">
                <a:solidFill>
                  <a:srgbClr val="FF0000"/>
                </a:solidFill>
              </a:rPr>
              <a:t>، </a:t>
            </a:r>
            <a:r>
              <a:rPr lang="ar-SA" sz="2400" b="1" dirty="0" smtClean="0">
                <a:solidFill>
                  <a:srgbClr val="FF0000"/>
                </a:solidFill>
              </a:rPr>
              <a:t>1[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39" name="عنصر نائب للمحتوى 2"/>
          <p:cNvSpPr txBox="1">
            <a:spLocks/>
          </p:cNvSpPr>
          <p:nvPr/>
        </p:nvSpPr>
        <p:spPr>
          <a:xfrm>
            <a:off x="6233338" y="4869160"/>
            <a:ext cx="2461845" cy="50405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2000" b="1" dirty="0" smtClean="0">
                <a:solidFill>
                  <a:srgbClr val="FF0000"/>
                </a:solidFill>
              </a:rPr>
              <a:t> ق(ٍس) &gt; صفر </a:t>
            </a:r>
            <a:r>
              <a:rPr lang="ar-SA" sz="2000" b="1" dirty="0">
                <a:solidFill>
                  <a:srgbClr val="FF0000"/>
                </a:solidFill>
              </a:rPr>
              <a:t> </a:t>
            </a:r>
            <a:r>
              <a:rPr lang="ar-SA" sz="2000" b="1" dirty="0" smtClean="0">
                <a:solidFill>
                  <a:srgbClr val="FF0000"/>
                </a:solidFill>
              </a:rPr>
              <a:t>في الفترة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40" name="عنصر نائب للمحتوى 2"/>
          <p:cNvSpPr txBox="1">
            <a:spLocks/>
          </p:cNvSpPr>
          <p:nvPr/>
        </p:nvSpPr>
        <p:spPr>
          <a:xfrm>
            <a:off x="6196287" y="5319430"/>
            <a:ext cx="2460628" cy="576064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2000" b="1" dirty="0" smtClean="0">
                <a:solidFill>
                  <a:srgbClr val="FF0000"/>
                </a:solidFill>
              </a:rPr>
              <a:t> </a:t>
            </a:r>
            <a:r>
              <a:rPr lang="ar-SA" sz="2000" b="1" dirty="0">
                <a:solidFill>
                  <a:srgbClr val="FF0000"/>
                </a:solidFill>
              </a:rPr>
              <a:t>ق(ٍس)&lt; صفر </a:t>
            </a:r>
            <a:r>
              <a:rPr lang="ar-SA" sz="2000" b="1" dirty="0" smtClean="0">
                <a:solidFill>
                  <a:srgbClr val="FF0000"/>
                </a:solidFill>
              </a:rPr>
              <a:t> في الفترة </a:t>
            </a:r>
          </a:p>
          <a:p>
            <a:pPr marL="0" indent="0">
              <a:buNone/>
            </a:pPr>
            <a:r>
              <a:rPr lang="ar-SA" sz="2000" b="1" dirty="0" smtClean="0">
                <a:solidFill>
                  <a:srgbClr val="FF0000"/>
                </a:solidFill>
              </a:rPr>
              <a:t>   </a:t>
            </a:r>
          </a:p>
          <a:p>
            <a:pPr marL="0" indent="0">
              <a:buNone/>
            </a:pPr>
            <a:r>
              <a:rPr lang="ar-SA" sz="2000" b="1" dirty="0" smtClean="0">
                <a:solidFill>
                  <a:srgbClr val="FF0000"/>
                </a:solidFill>
              </a:rPr>
              <a:t>                                      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41" name="مستطيل 40"/>
          <p:cNvSpPr/>
          <p:nvPr/>
        </p:nvSpPr>
        <p:spPr>
          <a:xfrm>
            <a:off x="4483366" y="5895494"/>
            <a:ext cx="36856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</a:rPr>
              <a:t>ق(س) = صفر عندما س </a:t>
            </a:r>
            <a:r>
              <a:rPr lang="ar-SA" sz="2000" b="1" dirty="0" smtClean="0">
                <a:solidFill>
                  <a:srgbClr val="FF0000"/>
                </a:solidFill>
              </a:rPr>
              <a:t>= -3 أو س= 1</a:t>
            </a:r>
            <a:endParaRPr lang="ar-SA" sz="2000" dirty="0"/>
          </a:p>
        </p:txBody>
      </p:sp>
    </p:spTree>
    <p:extLst>
      <p:ext uri="{BB962C8B-B14F-4D97-AF65-F5344CB8AC3E}">
        <p14:creationId xmlns:p14="http://schemas.microsoft.com/office/powerpoint/2010/main" xmlns="" val="423184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2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1000"/>
                                  </p:iterate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60000"/>
                                  </p:iterate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1000"/>
                                  </p:iterate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3" grpId="0" build="p"/>
      <p:bldP spid="7" grpId="0" animBg="1"/>
      <p:bldP spid="8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7" grpId="0"/>
      <p:bldP spid="28" grpId="0"/>
      <p:bldP spid="29" grpId="0"/>
      <p:bldP spid="30" grpId="0"/>
      <p:bldP spid="31" grpId="0"/>
      <p:bldP spid="32" grpId="0" build="p"/>
      <p:bldP spid="33" grpId="0"/>
      <p:bldP spid="34" grpId="0"/>
      <p:bldP spid="35" grpId="0"/>
      <p:bldP spid="36" grpId="0"/>
      <p:bldP spid="38" grpId="0"/>
      <p:bldP spid="39" grpId="0"/>
      <p:bldP spid="40" grpId="0"/>
      <p:bldP spid="4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82352" y="1700808"/>
            <a:ext cx="8229600" cy="845448"/>
          </a:xfrm>
        </p:spPr>
        <p:txBody>
          <a:bodyPr>
            <a:normAutofit lnSpcReduction="10000"/>
          </a:bodyPr>
          <a:lstStyle/>
          <a:p>
            <a:r>
              <a:rPr lang="ar-SA" dirty="0" smtClean="0"/>
              <a:t>اشارة الاقتران التربيعي : هي اشارة معامل س2 الا عند صفر الاقتران اذا كان له صفر واحد فقط مثل </a:t>
            </a:r>
            <a:endParaRPr lang="ar-SA" dirty="0"/>
          </a:p>
        </p:txBody>
      </p:sp>
      <p:sp>
        <p:nvSpPr>
          <p:cNvPr id="5" name="عنصر نائب للمحتوى 2"/>
          <p:cNvSpPr txBox="1">
            <a:spLocks/>
          </p:cNvSpPr>
          <p:nvPr/>
        </p:nvSpPr>
        <p:spPr>
          <a:xfrm>
            <a:off x="539552" y="3159616"/>
            <a:ext cx="8229600" cy="845448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dirty="0" smtClean="0"/>
              <a:t>اشارة الاقتران التربيعي : هي اشارة معامل س2 ، اذا لم يقطع منحناه محور </a:t>
            </a:r>
            <a:r>
              <a:rPr lang="ar-SA" dirty="0" err="1" smtClean="0"/>
              <a:t>السينات</a:t>
            </a:r>
            <a:r>
              <a:rPr lang="ar-SA" dirty="0" smtClean="0"/>
              <a:t> مثل</a:t>
            </a:r>
            <a:endParaRPr lang="ar-SA" dirty="0"/>
          </a:p>
        </p:txBody>
      </p:sp>
      <p:sp>
        <p:nvSpPr>
          <p:cNvPr id="6" name="مخطط انسيابي: بيانات 5"/>
          <p:cNvSpPr/>
          <p:nvPr/>
        </p:nvSpPr>
        <p:spPr>
          <a:xfrm>
            <a:off x="7452320" y="548680"/>
            <a:ext cx="1440160" cy="864096"/>
          </a:xfrm>
          <a:prstGeom prst="flowChartInputOutpu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عنوان 1"/>
          <p:cNvSpPr>
            <a:spLocks noGrp="1"/>
          </p:cNvSpPr>
          <p:nvPr>
            <p:ph type="title"/>
          </p:nvPr>
        </p:nvSpPr>
        <p:spPr>
          <a:xfrm>
            <a:off x="7668344" y="620688"/>
            <a:ext cx="1018456" cy="794352"/>
          </a:xfrm>
        </p:spPr>
        <p:txBody>
          <a:bodyPr>
            <a:noAutofit/>
          </a:bodyPr>
          <a:lstStyle/>
          <a:p>
            <a:pPr algn="r"/>
            <a:r>
              <a:rPr lang="ar-SA" sz="6000" b="1" dirty="0" smtClean="0">
                <a:solidFill>
                  <a:srgbClr val="FF0000"/>
                </a:solidFill>
              </a:rPr>
              <a:t>اتعلم</a:t>
            </a:r>
            <a:endParaRPr lang="ar-SA" sz="6000" b="1" dirty="0">
              <a:solidFill>
                <a:srgbClr val="FF0000"/>
              </a:solidFill>
            </a:endParaRPr>
          </a:p>
        </p:txBody>
      </p:sp>
      <p:graphicFrame>
        <p:nvGraphicFramePr>
          <p:cNvPr id="8" name="كائن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767996301"/>
              </p:ext>
            </p:extLst>
          </p:nvPr>
        </p:nvGraphicFramePr>
        <p:xfrm>
          <a:off x="2804046" y="2440045"/>
          <a:ext cx="3424138" cy="575046"/>
        </p:xfrm>
        <a:graphic>
          <a:graphicData uri="http://schemas.openxmlformats.org/presentationml/2006/ole">
            <p:oleObj spid="_x0000_s7216" name="Equation" r:id="rId3" imgW="1663560" imgH="279360" progId="">
              <p:embed/>
            </p:oleObj>
          </a:graphicData>
        </a:graphic>
      </p:graphicFrame>
      <p:pic>
        <p:nvPicPr>
          <p:cNvPr id="7172" name="Picture 4" descr="تمثيل الإقتران التربيعي بيانياً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57850" y="4293096"/>
            <a:ext cx="2114550" cy="177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الدراسة صارت أسهل مع جو أكاديمي!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0227" y="4254996"/>
            <a:ext cx="2524125" cy="1809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سهم إلى اليمين 8">
            <a:hlinkClick r:id="rId6" action="ppaction://hlinksldjump"/>
          </p:cNvPr>
          <p:cNvSpPr/>
          <p:nvPr/>
        </p:nvSpPr>
        <p:spPr>
          <a:xfrm>
            <a:off x="376490" y="6021288"/>
            <a:ext cx="1368152" cy="720080"/>
          </a:xfrm>
          <a:prstGeom prst="rightArrow">
            <a:avLst>
              <a:gd name="adj1" fmla="val 74188"/>
              <a:gd name="adj2" fmla="val 641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107504" y="6127284"/>
            <a:ext cx="1709146" cy="508088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600" b="1" dirty="0" smtClean="0">
                <a:solidFill>
                  <a:srgbClr val="FF0000"/>
                </a:solidFill>
              </a:rPr>
              <a:t>عودة</a:t>
            </a:r>
            <a:endParaRPr lang="ar-SA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01830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 thruBlk="1"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32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33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 animBg="1"/>
      <p:bldP spid="7" grpId="0"/>
      <p:bldP spid="9" grpId="0" animBg="1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28184" y="188640"/>
            <a:ext cx="2458616" cy="1143000"/>
          </a:xfrm>
        </p:spPr>
        <p:txBody>
          <a:bodyPr/>
          <a:lstStyle/>
          <a:p>
            <a:pPr algn="ctr"/>
            <a:r>
              <a:rPr lang="ar-SA" dirty="0" smtClean="0"/>
              <a:t>الاقتران النسبي </a:t>
            </a:r>
            <a:endParaRPr lang="ar-SA" dirty="0"/>
          </a:p>
        </p:txBody>
      </p:sp>
      <p:sp>
        <p:nvSpPr>
          <p:cNvPr id="6" name="عنوان 1"/>
          <p:cNvSpPr txBox="1">
            <a:spLocks/>
          </p:cNvSpPr>
          <p:nvPr/>
        </p:nvSpPr>
        <p:spPr>
          <a:xfrm>
            <a:off x="145596" y="845840"/>
            <a:ext cx="8693604" cy="11430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600" b="1" u="sng" dirty="0" err="1" smtClean="0">
                <a:solidFill>
                  <a:srgbClr val="FF0000"/>
                </a:solidFill>
              </a:rPr>
              <a:t>تعريف</a:t>
            </a:r>
            <a:r>
              <a:rPr lang="ar-SA" sz="3600" b="1" dirty="0" err="1" smtClean="0"/>
              <a:t>:يسمى</a:t>
            </a:r>
            <a:r>
              <a:rPr lang="ar-SA" sz="3600" b="1" dirty="0" smtClean="0"/>
              <a:t> الاقتران ق اقترانا نسبيا اذا كانت قاعدته على الصورة  </a:t>
            </a:r>
            <a:endParaRPr lang="ar-SA" sz="3600" b="1" dirty="0"/>
          </a:p>
        </p:txBody>
      </p:sp>
      <p:graphicFrame>
        <p:nvGraphicFramePr>
          <p:cNvPr id="8" name="كائن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29719172"/>
              </p:ext>
            </p:extLst>
          </p:nvPr>
        </p:nvGraphicFramePr>
        <p:xfrm>
          <a:off x="4794250" y="2378075"/>
          <a:ext cx="114300" cy="177800"/>
        </p:xfrm>
        <a:graphic>
          <a:graphicData uri="http://schemas.openxmlformats.org/presentationml/2006/ole">
            <p:oleObj spid="_x0000_s9321" name="Equation" r:id="rId3" imgW="114120" imgH="177480" progId="">
              <p:embed/>
            </p:oleObj>
          </a:graphicData>
        </a:graphic>
      </p:graphicFrame>
      <p:graphicFrame>
        <p:nvGraphicFramePr>
          <p:cNvPr id="9" name="كائن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61820948"/>
              </p:ext>
            </p:extLst>
          </p:nvPr>
        </p:nvGraphicFramePr>
        <p:xfrm>
          <a:off x="6467822" y="1995849"/>
          <a:ext cx="1776586" cy="816821"/>
        </p:xfrm>
        <a:graphic>
          <a:graphicData uri="http://schemas.openxmlformats.org/presentationml/2006/ole">
            <p:oleObj spid="_x0000_s9322" name="Equation" r:id="rId4" imgW="1104840" imgH="507960" progId="">
              <p:embed/>
            </p:oleObj>
          </a:graphicData>
        </a:graphic>
      </p:graphicFrame>
      <p:sp>
        <p:nvSpPr>
          <p:cNvPr id="10" name="عنوان 1"/>
          <p:cNvSpPr txBox="1">
            <a:spLocks/>
          </p:cNvSpPr>
          <p:nvPr/>
        </p:nvSpPr>
        <p:spPr>
          <a:xfrm>
            <a:off x="2491362" y="2093190"/>
            <a:ext cx="3880838" cy="5715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200" b="1" u="sng" dirty="0" smtClean="0">
                <a:solidFill>
                  <a:srgbClr val="FF0000"/>
                </a:solidFill>
              </a:rPr>
              <a:t>حيث ل(ٍس)،م(س) كثيرا حدود</a:t>
            </a:r>
            <a:r>
              <a:rPr lang="ar-SA" sz="3200" b="1" dirty="0" smtClean="0"/>
              <a:t>  </a:t>
            </a:r>
            <a:endParaRPr lang="ar-SA" sz="3200" b="1" dirty="0"/>
          </a:p>
        </p:txBody>
      </p:sp>
      <p:graphicFrame>
        <p:nvGraphicFramePr>
          <p:cNvPr id="11" name="كائن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61714015"/>
              </p:ext>
            </p:extLst>
          </p:nvPr>
        </p:nvGraphicFramePr>
        <p:xfrm>
          <a:off x="1127650" y="2177650"/>
          <a:ext cx="1363712" cy="487040"/>
        </p:xfrm>
        <a:graphic>
          <a:graphicData uri="http://schemas.openxmlformats.org/presentationml/2006/ole">
            <p:oleObj spid="_x0000_s9323" name="Equation" r:id="rId5" imgW="711000" imgH="253800" progId="">
              <p:embed/>
            </p:oleObj>
          </a:graphicData>
        </a:graphic>
      </p:graphicFrame>
      <p:sp>
        <p:nvSpPr>
          <p:cNvPr id="12" name="عنوان 1"/>
          <p:cNvSpPr txBox="1">
            <a:spLocks/>
          </p:cNvSpPr>
          <p:nvPr/>
        </p:nvSpPr>
        <p:spPr>
          <a:xfrm>
            <a:off x="7832458" y="2852936"/>
            <a:ext cx="967916" cy="571500"/>
          </a:xfrm>
          <a:prstGeom prst="rect">
            <a:avLst/>
          </a:prstGeom>
        </p:spPr>
        <p:txBody>
          <a:bodyPr vert="horz" lIns="0" rIns="0" bIns="0" anchor="b">
            <a:normAutofit fontScale="85000" lnSpcReduction="20000"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b="1" u="sng" dirty="0" smtClean="0">
                <a:solidFill>
                  <a:srgbClr val="FF0000"/>
                </a:solidFill>
              </a:rPr>
              <a:t>مثال:   </a:t>
            </a:r>
            <a:endParaRPr lang="ar-SA" b="1" u="sng" dirty="0">
              <a:solidFill>
                <a:srgbClr val="FF0000"/>
              </a:solidFill>
            </a:endParaRPr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4147546" y="2857500"/>
            <a:ext cx="3880838" cy="5715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200" b="1" dirty="0" smtClean="0">
                <a:solidFill>
                  <a:schemeClr val="tx1"/>
                </a:solidFill>
              </a:rPr>
              <a:t>ابحث في اشارة الاقتران التالي:  </a:t>
            </a:r>
            <a:endParaRPr lang="ar-SA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14" name="كائن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734865109"/>
              </p:ext>
            </p:extLst>
          </p:nvPr>
        </p:nvGraphicFramePr>
        <p:xfrm>
          <a:off x="1619672" y="2844936"/>
          <a:ext cx="2808312" cy="728080"/>
        </p:xfrm>
        <a:graphic>
          <a:graphicData uri="http://schemas.openxmlformats.org/presentationml/2006/ole">
            <p:oleObj spid="_x0000_s9324" name="Equation" r:id="rId6" imgW="1714320" imgH="444240" progId="">
              <p:embed/>
            </p:oleObj>
          </a:graphicData>
        </a:graphic>
      </p:graphicFrame>
      <p:graphicFrame>
        <p:nvGraphicFramePr>
          <p:cNvPr id="15" name="كائن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89208346"/>
              </p:ext>
            </p:extLst>
          </p:nvPr>
        </p:nvGraphicFramePr>
        <p:xfrm>
          <a:off x="229208" y="3035328"/>
          <a:ext cx="1246448" cy="321664"/>
        </p:xfrm>
        <a:graphic>
          <a:graphicData uri="http://schemas.openxmlformats.org/presentationml/2006/ole">
            <p:oleObj spid="_x0000_s9325" name="Equation" r:id="rId7" imgW="787320" imgH="203040" progId="">
              <p:embed/>
            </p:oleObj>
          </a:graphicData>
        </a:graphic>
      </p:graphicFrame>
      <p:sp>
        <p:nvSpPr>
          <p:cNvPr id="16" name="عنوان 1"/>
          <p:cNvSpPr txBox="1">
            <a:spLocks/>
          </p:cNvSpPr>
          <p:nvPr/>
        </p:nvSpPr>
        <p:spPr>
          <a:xfrm>
            <a:off x="4283968" y="3433564"/>
            <a:ext cx="4824536" cy="5715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2800" b="1" dirty="0" smtClean="0">
                <a:solidFill>
                  <a:schemeClr val="tx1"/>
                </a:solidFill>
              </a:rPr>
              <a:t>1) نعين اشارة البسط (س+3)كاقتران خطي  </a:t>
            </a:r>
            <a:endParaRPr lang="ar-SA" sz="2800" b="1" dirty="0">
              <a:solidFill>
                <a:schemeClr val="tx1"/>
              </a:solidFill>
            </a:endParaRPr>
          </a:p>
        </p:txBody>
      </p:sp>
      <p:sp>
        <p:nvSpPr>
          <p:cNvPr id="17" name="مستطيل 16"/>
          <p:cNvSpPr/>
          <p:nvPr/>
        </p:nvSpPr>
        <p:spPr>
          <a:xfrm>
            <a:off x="1979712" y="3664369"/>
            <a:ext cx="16656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/>
              <a:t> س + 3 =0 </a:t>
            </a:r>
            <a:endParaRPr lang="ar-SA" sz="2400" b="1" dirty="0"/>
          </a:p>
        </p:txBody>
      </p:sp>
      <p:sp>
        <p:nvSpPr>
          <p:cNvPr id="18" name="مستطيل 17"/>
          <p:cNvSpPr/>
          <p:nvPr/>
        </p:nvSpPr>
        <p:spPr>
          <a:xfrm>
            <a:off x="2339752" y="4005064"/>
            <a:ext cx="64047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000" b="1" dirty="0" smtClean="0"/>
              <a:t>-3</a:t>
            </a:r>
            <a:endParaRPr lang="ar-SA" sz="2000" dirty="0"/>
          </a:p>
        </p:txBody>
      </p:sp>
      <p:sp>
        <p:nvSpPr>
          <p:cNvPr id="19" name="مستطيل 18"/>
          <p:cNvSpPr/>
          <p:nvPr/>
        </p:nvSpPr>
        <p:spPr>
          <a:xfrm>
            <a:off x="1907704" y="4005064"/>
            <a:ext cx="5278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000" b="1" dirty="0" smtClean="0"/>
              <a:t>-3</a:t>
            </a:r>
            <a:endParaRPr lang="ar-SA" sz="2000" dirty="0"/>
          </a:p>
        </p:txBody>
      </p:sp>
      <p:cxnSp>
        <p:nvCxnSpPr>
          <p:cNvPr id="20" name="رابط مستقيم 19"/>
          <p:cNvCxnSpPr/>
          <p:nvPr/>
        </p:nvCxnSpPr>
        <p:spPr>
          <a:xfrm flipH="1">
            <a:off x="1187624" y="4365104"/>
            <a:ext cx="2592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رابط مستقيم 20"/>
          <p:cNvCxnSpPr/>
          <p:nvPr/>
        </p:nvCxnSpPr>
        <p:spPr>
          <a:xfrm flipH="1">
            <a:off x="2627784" y="3717032"/>
            <a:ext cx="432048" cy="5544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2" name="مستطيل 21"/>
          <p:cNvSpPr/>
          <p:nvPr/>
        </p:nvSpPr>
        <p:spPr>
          <a:xfrm>
            <a:off x="1619672" y="4335487"/>
            <a:ext cx="16656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/>
              <a:t> س   = -3 </a:t>
            </a:r>
            <a:endParaRPr lang="ar-SA" sz="2400" b="1" dirty="0"/>
          </a:p>
        </p:txBody>
      </p:sp>
      <p:cxnSp>
        <p:nvCxnSpPr>
          <p:cNvPr id="23" name="رابط كسهم مستقيم 22"/>
          <p:cNvCxnSpPr/>
          <p:nvPr/>
        </p:nvCxnSpPr>
        <p:spPr>
          <a:xfrm flipH="1">
            <a:off x="395536" y="5589240"/>
            <a:ext cx="806489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عنصر نائب للمحتوى 2"/>
          <p:cNvSpPr txBox="1">
            <a:spLocks/>
          </p:cNvSpPr>
          <p:nvPr/>
        </p:nvSpPr>
        <p:spPr>
          <a:xfrm>
            <a:off x="4189827" y="5243602"/>
            <a:ext cx="598197" cy="633670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1800" b="1" dirty="0" smtClean="0"/>
              <a:t>صفر</a:t>
            </a:r>
            <a:endParaRPr lang="ar-SA" sz="1800" b="1" dirty="0"/>
          </a:p>
        </p:txBody>
      </p:sp>
      <p:sp>
        <p:nvSpPr>
          <p:cNvPr id="25" name="عنصر نائب للمحتوى 2"/>
          <p:cNvSpPr txBox="1">
            <a:spLocks/>
          </p:cNvSpPr>
          <p:nvPr/>
        </p:nvSpPr>
        <p:spPr>
          <a:xfrm>
            <a:off x="4323499" y="5675650"/>
            <a:ext cx="608541" cy="633670"/>
          </a:xfrm>
          <a:prstGeom prst="rect">
            <a:avLst/>
          </a:prstGeom>
        </p:spPr>
        <p:txBody>
          <a:bodyPr vert="horz" lIns="91440" tIns="45720" rIns="91440" bIns="45720" rtlCol="1">
            <a:normAutofit fontScale="85000" lnSpcReduction="1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dirty="0"/>
              <a:t> </a:t>
            </a:r>
            <a:r>
              <a:rPr lang="ar-SA" dirty="0" smtClean="0"/>
              <a:t>-3</a:t>
            </a:r>
            <a:endParaRPr lang="ar-SA" dirty="0"/>
          </a:p>
        </p:txBody>
      </p:sp>
      <p:sp>
        <p:nvSpPr>
          <p:cNvPr id="26" name="عنصر نائب للمحتوى 2"/>
          <p:cNvSpPr txBox="1">
            <a:spLocks/>
          </p:cNvSpPr>
          <p:nvPr/>
        </p:nvSpPr>
        <p:spPr>
          <a:xfrm>
            <a:off x="4730294" y="4922520"/>
            <a:ext cx="3477072" cy="629424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3200" dirty="0" smtClean="0">
                <a:solidFill>
                  <a:srgbClr val="0070C0"/>
                </a:solidFill>
              </a:rPr>
              <a:t>++++++++++++++  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27" name="عنصر نائب للمحتوى 2"/>
          <p:cNvSpPr txBox="1">
            <a:spLocks/>
          </p:cNvSpPr>
          <p:nvPr/>
        </p:nvSpPr>
        <p:spPr>
          <a:xfrm>
            <a:off x="683568" y="4941168"/>
            <a:ext cx="3477072" cy="629424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3200" dirty="0" smtClean="0">
                <a:solidFill>
                  <a:srgbClr val="0070C0"/>
                </a:solidFill>
              </a:rPr>
              <a:t>-------------------------  </a:t>
            </a:r>
            <a:endParaRPr lang="ar-SA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5591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36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3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36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6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1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6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10" grpId="0"/>
      <p:bldP spid="12" grpId="0"/>
      <p:bldP spid="13" grpId="0"/>
      <p:bldP spid="16" grpId="0"/>
      <p:bldP spid="17" grpId="0"/>
      <p:bldP spid="18" grpId="0"/>
      <p:bldP spid="19" grpId="0"/>
      <p:bldP spid="22" grpId="0"/>
      <p:bldP spid="24" grpId="0"/>
      <p:bldP spid="25" grpId="0"/>
      <p:bldP spid="26" grpId="0"/>
      <p:bldP spid="2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 txBox="1">
            <a:spLocks/>
          </p:cNvSpPr>
          <p:nvPr/>
        </p:nvSpPr>
        <p:spPr>
          <a:xfrm>
            <a:off x="3491880" y="44624"/>
            <a:ext cx="5616624" cy="5715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2800" b="1" dirty="0" smtClean="0">
                <a:solidFill>
                  <a:schemeClr val="tx1"/>
                </a:solidFill>
              </a:rPr>
              <a:t>2) نعين اشارة المقام (س</a:t>
            </a:r>
            <a:r>
              <a:rPr lang="ar-SA" sz="2800" b="1" baseline="30000" dirty="0" smtClean="0">
                <a:solidFill>
                  <a:schemeClr val="tx1"/>
                </a:solidFill>
              </a:rPr>
              <a:t>2</a:t>
            </a:r>
            <a:r>
              <a:rPr lang="ar-SA" sz="2800" b="1" dirty="0" smtClean="0">
                <a:solidFill>
                  <a:schemeClr val="tx1"/>
                </a:solidFill>
              </a:rPr>
              <a:t> -2س -3)كاقتران تربيعي </a:t>
            </a:r>
            <a:endParaRPr lang="ar-SA" sz="2800" b="1" dirty="0">
              <a:solidFill>
                <a:schemeClr val="tx1"/>
              </a:solidFill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5234184" y="620688"/>
            <a:ext cx="21320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/>
              <a:t>س</a:t>
            </a:r>
            <a:r>
              <a:rPr lang="ar-SA" sz="2400" b="1" baseline="30000" dirty="0" smtClean="0"/>
              <a:t>2</a:t>
            </a:r>
            <a:r>
              <a:rPr lang="ar-SA" sz="2400" b="1" dirty="0" smtClean="0"/>
              <a:t> </a:t>
            </a:r>
            <a:r>
              <a:rPr lang="ar-SA" sz="2400" b="1" dirty="0"/>
              <a:t>-2س -</a:t>
            </a:r>
            <a:r>
              <a:rPr lang="ar-SA" sz="2400" b="1" dirty="0" smtClean="0"/>
              <a:t>3 = 0</a:t>
            </a:r>
            <a:endParaRPr lang="ar-SA" sz="2400" dirty="0"/>
          </a:p>
        </p:txBody>
      </p:sp>
      <p:sp>
        <p:nvSpPr>
          <p:cNvPr id="6" name="مستطيل 5"/>
          <p:cNvSpPr/>
          <p:nvPr/>
        </p:nvSpPr>
        <p:spPr>
          <a:xfrm>
            <a:off x="4649736" y="1052736"/>
            <a:ext cx="30906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/>
              <a:t> (س – 3 )(س +1) = 0</a:t>
            </a:r>
            <a:endParaRPr lang="ar-SA" sz="2400" dirty="0"/>
          </a:p>
        </p:txBody>
      </p:sp>
      <p:sp>
        <p:nvSpPr>
          <p:cNvPr id="7" name="مستطيل 6"/>
          <p:cNvSpPr/>
          <p:nvPr/>
        </p:nvSpPr>
        <p:spPr>
          <a:xfrm>
            <a:off x="1763688" y="1484784"/>
            <a:ext cx="61290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/>
              <a:t>اما        س – 3 = 0        أو            س +1 = 0</a:t>
            </a:r>
            <a:endParaRPr lang="ar-SA" sz="2400" dirty="0"/>
          </a:p>
        </p:txBody>
      </p:sp>
      <p:sp>
        <p:nvSpPr>
          <p:cNvPr id="8" name="مستطيل 7"/>
          <p:cNvSpPr/>
          <p:nvPr/>
        </p:nvSpPr>
        <p:spPr>
          <a:xfrm>
            <a:off x="5875738" y="1772816"/>
            <a:ext cx="6404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/>
              <a:t> </a:t>
            </a:r>
            <a:r>
              <a:rPr lang="ar-SA" sz="2400" b="1" dirty="0" smtClean="0"/>
              <a:t>3</a:t>
            </a:r>
            <a:endParaRPr lang="ar-SA" sz="2400" dirty="0"/>
          </a:p>
        </p:txBody>
      </p:sp>
      <p:cxnSp>
        <p:nvCxnSpPr>
          <p:cNvPr id="9" name="رابط مستقيم 8"/>
          <p:cNvCxnSpPr/>
          <p:nvPr/>
        </p:nvCxnSpPr>
        <p:spPr>
          <a:xfrm flipH="1">
            <a:off x="5076056" y="2204864"/>
            <a:ext cx="2592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مستقيم 9"/>
          <p:cNvCxnSpPr/>
          <p:nvPr/>
        </p:nvCxnSpPr>
        <p:spPr>
          <a:xfrm flipH="1">
            <a:off x="6084168" y="1556792"/>
            <a:ext cx="432048" cy="5544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1" name="مستطيل 10"/>
          <p:cNvSpPr/>
          <p:nvPr/>
        </p:nvSpPr>
        <p:spPr>
          <a:xfrm>
            <a:off x="2779394" y="1916832"/>
            <a:ext cx="6404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/>
              <a:t>-1</a:t>
            </a:r>
            <a:endParaRPr lang="ar-SA" sz="2400" dirty="0"/>
          </a:p>
        </p:txBody>
      </p:sp>
      <p:cxnSp>
        <p:nvCxnSpPr>
          <p:cNvPr id="12" name="رابط مستقيم 11"/>
          <p:cNvCxnSpPr/>
          <p:nvPr/>
        </p:nvCxnSpPr>
        <p:spPr>
          <a:xfrm flipH="1">
            <a:off x="1475656" y="2276872"/>
            <a:ext cx="2592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مستقيم 12"/>
          <p:cNvCxnSpPr/>
          <p:nvPr/>
        </p:nvCxnSpPr>
        <p:spPr>
          <a:xfrm flipH="1">
            <a:off x="2915816" y="1484784"/>
            <a:ext cx="432048" cy="5544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4" name="مستطيل 13"/>
          <p:cNvSpPr/>
          <p:nvPr/>
        </p:nvSpPr>
        <p:spPr>
          <a:xfrm>
            <a:off x="5292080" y="1772816"/>
            <a:ext cx="6404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/>
              <a:t>3  </a:t>
            </a:r>
            <a:endParaRPr lang="ar-SA" sz="2400" dirty="0"/>
          </a:p>
        </p:txBody>
      </p:sp>
      <p:sp>
        <p:nvSpPr>
          <p:cNvPr id="15" name="مستطيل 14"/>
          <p:cNvSpPr/>
          <p:nvPr/>
        </p:nvSpPr>
        <p:spPr>
          <a:xfrm>
            <a:off x="5131296" y="3140968"/>
            <a:ext cx="5208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/>
              <a:t>3</a:t>
            </a:r>
            <a:endParaRPr lang="ar-SA" sz="2400" dirty="0"/>
          </a:p>
        </p:txBody>
      </p:sp>
      <p:sp>
        <p:nvSpPr>
          <p:cNvPr id="16" name="مستطيل 15"/>
          <p:cNvSpPr/>
          <p:nvPr/>
        </p:nvSpPr>
        <p:spPr>
          <a:xfrm>
            <a:off x="3139434" y="3140968"/>
            <a:ext cx="6404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/>
              <a:t>-1</a:t>
            </a:r>
            <a:endParaRPr lang="ar-SA" sz="2400" dirty="0"/>
          </a:p>
        </p:txBody>
      </p:sp>
      <p:sp>
        <p:nvSpPr>
          <p:cNvPr id="17" name="مستطيل 16"/>
          <p:cNvSpPr/>
          <p:nvPr/>
        </p:nvSpPr>
        <p:spPr>
          <a:xfrm>
            <a:off x="2123728" y="1844824"/>
            <a:ext cx="6404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/>
              <a:t>-1</a:t>
            </a:r>
            <a:endParaRPr lang="ar-SA" sz="2400" dirty="0"/>
          </a:p>
        </p:txBody>
      </p:sp>
      <p:sp>
        <p:nvSpPr>
          <p:cNvPr id="18" name="مستطيل 17"/>
          <p:cNvSpPr/>
          <p:nvPr/>
        </p:nvSpPr>
        <p:spPr>
          <a:xfrm>
            <a:off x="1691680" y="2204864"/>
            <a:ext cx="61290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/>
              <a:t>اما           س  = 3        أو                 س = -1</a:t>
            </a:r>
            <a:endParaRPr lang="ar-SA" sz="2400" dirty="0"/>
          </a:p>
        </p:txBody>
      </p:sp>
      <p:sp>
        <p:nvSpPr>
          <p:cNvPr id="19" name="عنصر نائب للمحتوى 2"/>
          <p:cNvSpPr txBox="1">
            <a:spLocks/>
          </p:cNvSpPr>
          <p:nvPr/>
        </p:nvSpPr>
        <p:spPr>
          <a:xfrm>
            <a:off x="5533311" y="2861924"/>
            <a:ext cx="2475147" cy="450696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3200" dirty="0" smtClean="0">
                <a:solidFill>
                  <a:srgbClr val="0070C0"/>
                </a:solidFill>
              </a:rPr>
              <a:t>+++++++++++  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20" name="عنصر نائب للمحتوى 2"/>
          <p:cNvSpPr txBox="1">
            <a:spLocks/>
          </p:cNvSpPr>
          <p:nvPr/>
        </p:nvSpPr>
        <p:spPr>
          <a:xfrm>
            <a:off x="3697204" y="2780928"/>
            <a:ext cx="1719571" cy="504056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3200" dirty="0" smtClean="0">
                <a:solidFill>
                  <a:srgbClr val="0070C0"/>
                </a:solidFill>
              </a:rPr>
              <a:t>-------------  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21" name="عنصر نائب للمحتوى 2"/>
          <p:cNvSpPr txBox="1">
            <a:spLocks/>
          </p:cNvSpPr>
          <p:nvPr/>
        </p:nvSpPr>
        <p:spPr>
          <a:xfrm>
            <a:off x="1088741" y="2880810"/>
            <a:ext cx="2475147" cy="450696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3200" dirty="0" smtClean="0">
                <a:solidFill>
                  <a:srgbClr val="0070C0"/>
                </a:solidFill>
              </a:rPr>
              <a:t>+++++++++++  </a:t>
            </a:r>
            <a:endParaRPr lang="ar-SA" sz="3200" dirty="0">
              <a:solidFill>
                <a:srgbClr val="0070C0"/>
              </a:solidFill>
            </a:endParaRPr>
          </a:p>
        </p:txBody>
      </p:sp>
      <p:grpSp>
        <p:nvGrpSpPr>
          <p:cNvPr id="22" name="مجموعة 21"/>
          <p:cNvGrpSpPr/>
          <p:nvPr/>
        </p:nvGrpSpPr>
        <p:grpSpPr>
          <a:xfrm>
            <a:off x="1265015" y="3072786"/>
            <a:ext cx="6835377" cy="158838"/>
            <a:chOff x="3713287" y="2891778"/>
            <a:chExt cx="5323209" cy="81436"/>
          </a:xfrm>
        </p:grpSpPr>
        <p:cxnSp>
          <p:nvCxnSpPr>
            <p:cNvPr id="23" name="رابط كسهم مستقيم 22"/>
            <p:cNvCxnSpPr/>
            <p:nvPr/>
          </p:nvCxnSpPr>
          <p:spPr>
            <a:xfrm flipH="1">
              <a:off x="3713287" y="2924944"/>
              <a:ext cx="5323209" cy="0"/>
            </a:xfrm>
            <a:prstGeom prst="straightConnector1">
              <a:avLst/>
            </a:prstGeom>
            <a:ln w="28575">
              <a:headEnd type="arrow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شكل بيضاوي 23"/>
            <p:cNvSpPr/>
            <p:nvPr/>
          </p:nvSpPr>
          <p:spPr>
            <a:xfrm>
              <a:off x="5470196" y="2891778"/>
              <a:ext cx="54958" cy="7576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5" name="شكل بيضاوي 24"/>
            <p:cNvSpPr/>
            <p:nvPr/>
          </p:nvSpPr>
          <p:spPr>
            <a:xfrm>
              <a:off x="6982364" y="2893701"/>
              <a:ext cx="54958" cy="7951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26" name="عنصر نائب للمحتوى 2"/>
          <p:cNvSpPr txBox="1">
            <a:spLocks/>
          </p:cNvSpPr>
          <p:nvPr/>
        </p:nvSpPr>
        <p:spPr>
          <a:xfrm>
            <a:off x="3275856" y="2852936"/>
            <a:ext cx="504056" cy="41764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1200" b="1" dirty="0" smtClean="0"/>
              <a:t>صفر</a:t>
            </a:r>
            <a:endParaRPr lang="ar-SA" sz="1200" b="1" dirty="0"/>
          </a:p>
        </p:txBody>
      </p:sp>
      <p:sp>
        <p:nvSpPr>
          <p:cNvPr id="27" name="عنصر نائب للمحتوى 2"/>
          <p:cNvSpPr txBox="1">
            <a:spLocks/>
          </p:cNvSpPr>
          <p:nvPr/>
        </p:nvSpPr>
        <p:spPr>
          <a:xfrm>
            <a:off x="5220072" y="2852936"/>
            <a:ext cx="504056" cy="41764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1200" b="1" dirty="0" smtClean="0"/>
              <a:t>صفر</a:t>
            </a:r>
            <a:endParaRPr lang="ar-SA" sz="1200" b="1" dirty="0"/>
          </a:p>
        </p:txBody>
      </p:sp>
      <p:grpSp>
        <p:nvGrpSpPr>
          <p:cNvPr id="47" name="مجموعة 46"/>
          <p:cNvGrpSpPr/>
          <p:nvPr/>
        </p:nvGrpSpPr>
        <p:grpSpPr>
          <a:xfrm>
            <a:off x="539552" y="4797152"/>
            <a:ext cx="5329583" cy="144280"/>
            <a:chOff x="602975" y="5304957"/>
            <a:chExt cx="5329583" cy="144280"/>
          </a:xfrm>
        </p:grpSpPr>
        <p:cxnSp>
          <p:nvCxnSpPr>
            <p:cNvPr id="29" name="رابط كسهم مستقيم 28"/>
            <p:cNvCxnSpPr/>
            <p:nvPr/>
          </p:nvCxnSpPr>
          <p:spPr>
            <a:xfrm flipH="1">
              <a:off x="602975" y="5368119"/>
              <a:ext cx="5329583" cy="0"/>
            </a:xfrm>
            <a:prstGeom prst="straightConnector1">
              <a:avLst/>
            </a:prstGeom>
            <a:ln w="28575">
              <a:headEnd type="arrow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46" name="مجموعة 45"/>
            <p:cNvGrpSpPr/>
            <p:nvPr/>
          </p:nvGrpSpPr>
          <p:grpSpPr>
            <a:xfrm>
              <a:off x="2714966" y="5304957"/>
              <a:ext cx="1713018" cy="144280"/>
              <a:chOff x="2714966" y="5304957"/>
              <a:chExt cx="1713018" cy="144280"/>
            </a:xfrm>
          </p:grpSpPr>
          <p:sp>
            <p:nvSpPr>
              <p:cNvPr id="30" name="شكل بيضاوي 29"/>
              <p:cNvSpPr/>
              <p:nvPr/>
            </p:nvSpPr>
            <p:spPr>
              <a:xfrm>
                <a:off x="2714966" y="5304957"/>
                <a:ext cx="200850" cy="14427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1" name="شكل بيضاوي 30"/>
              <p:cNvSpPr/>
              <p:nvPr/>
            </p:nvSpPr>
            <p:spPr>
              <a:xfrm>
                <a:off x="4228944" y="5308621"/>
                <a:ext cx="199040" cy="1406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</p:grpSp>
      <p:sp>
        <p:nvSpPr>
          <p:cNvPr id="32" name="عنوان 1"/>
          <p:cNvSpPr txBox="1">
            <a:spLocks/>
          </p:cNvSpPr>
          <p:nvPr/>
        </p:nvSpPr>
        <p:spPr>
          <a:xfrm>
            <a:off x="4355976" y="3284984"/>
            <a:ext cx="4608512" cy="5715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2800" b="1" dirty="0" smtClean="0">
                <a:solidFill>
                  <a:schemeClr val="tx1"/>
                </a:solidFill>
              </a:rPr>
              <a:t>3) نعين اشارة الاقتران النسبي ق(س)</a:t>
            </a:r>
            <a:endParaRPr lang="ar-SA" sz="2800" b="1" dirty="0">
              <a:solidFill>
                <a:schemeClr val="tx1"/>
              </a:solidFill>
            </a:endParaRPr>
          </a:p>
        </p:txBody>
      </p:sp>
      <p:grpSp>
        <p:nvGrpSpPr>
          <p:cNvPr id="48" name="مجموعة 47"/>
          <p:cNvGrpSpPr/>
          <p:nvPr/>
        </p:nvGrpSpPr>
        <p:grpSpPr>
          <a:xfrm>
            <a:off x="539552" y="4221088"/>
            <a:ext cx="5329583" cy="144278"/>
            <a:chOff x="539552" y="4581128"/>
            <a:chExt cx="5329583" cy="144278"/>
          </a:xfrm>
        </p:grpSpPr>
        <p:cxnSp>
          <p:nvCxnSpPr>
            <p:cNvPr id="43" name="رابط كسهم مستقيم 42"/>
            <p:cNvCxnSpPr/>
            <p:nvPr/>
          </p:nvCxnSpPr>
          <p:spPr>
            <a:xfrm flipH="1">
              <a:off x="539552" y="4653136"/>
              <a:ext cx="5329583" cy="0"/>
            </a:xfrm>
            <a:prstGeom prst="straightConnector1">
              <a:avLst/>
            </a:prstGeom>
            <a:ln w="28575">
              <a:headEnd type="arrow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4" name="شكل بيضاوي 43"/>
            <p:cNvSpPr/>
            <p:nvPr/>
          </p:nvSpPr>
          <p:spPr>
            <a:xfrm>
              <a:off x="1979712" y="4581128"/>
              <a:ext cx="202586" cy="144278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0" name="مجموعة 49"/>
          <p:cNvGrpSpPr/>
          <p:nvPr/>
        </p:nvGrpSpPr>
        <p:grpSpPr>
          <a:xfrm>
            <a:off x="539552" y="5434152"/>
            <a:ext cx="5329583" cy="162497"/>
            <a:chOff x="755375" y="5794192"/>
            <a:chExt cx="5329583" cy="162497"/>
          </a:xfrm>
        </p:grpSpPr>
        <p:cxnSp>
          <p:nvCxnSpPr>
            <p:cNvPr id="39" name="رابط كسهم مستقيم 38"/>
            <p:cNvCxnSpPr/>
            <p:nvPr/>
          </p:nvCxnSpPr>
          <p:spPr>
            <a:xfrm flipH="1">
              <a:off x="755375" y="5857354"/>
              <a:ext cx="5329583" cy="0"/>
            </a:xfrm>
            <a:prstGeom prst="straightConnector1">
              <a:avLst/>
            </a:prstGeom>
            <a:ln w="28575">
              <a:headEnd type="arrow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" name="شكل بيضاوي 39"/>
            <p:cNvSpPr/>
            <p:nvPr/>
          </p:nvSpPr>
          <p:spPr>
            <a:xfrm>
              <a:off x="2859053" y="5794192"/>
              <a:ext cx="200578" cy="155087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1" name="شكل بيضاوي 40"/>
            <p:cNvSpPr/>
            <p:nvPr/>
          </p:nvSpPr>
          <p:spPr>
            <a:xfrm>
              <a:off x="4299213" y="5797855"/>
              <a:ext cx="200578" cy="15142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9" name="شكل بيضاوي 48"/>
            <p:cNvSpPr/>
            <p:nvPr/>
          </p:nvSpPr>
          <p:spPr>
            <a:xfrm>
              <a:off x="1979712" y="5805264"/>
              <a:ext cx="200578" cy="151425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51" name="عنصر نائب للمحتوى 2"/>
          <p:cNvSpPr txBox="1">
            <a:spLocks/>
          </p:cNvSpPr>
          <p:nvPr/>
        </p:nvSpPr>
        <p:spPr>
          <a:xfrm>
            <a:off x="2182298" y="3914408"/>
            <a:ext cx="3712721" cy="450696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3200" dirty="0" smtClean="0">
                <a:solidFill>
                  <a:srgbClr val="0070C0"/>
                </a:solidFill>
              </a:rPr>
              <a:t>+++++++++++++++++++  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53" name="عنصر نائب للمحتوى 2"/>
          <p:cNvSpPr txBox="1">
            <a:spLocks/>
          </p:cNvSpPr>
          <p:nvPr/>
        </p:nvSpPr>
        <p:spPr>
          <a:xfrm>
            <a:off x="4355976" y="4558816"/>
            <a:ext cx="1375746" cy="382352"/>
          </a:xfrm>
          <a:prstGeom prst="rect">
            <a:avLst/>
          </a:prstGeom>
        </p:spPr>
        <p:txBody>
          <a:bodyPr vert="horz">
            <a:normAutofit fontScale="62500" lnSpcReduction="200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3200" dirty="0" smtClean="0">
                <a:solidFill>
                  <a:srgbClr val="0070C0"/>
                </a:solidFill>
              </a:rPr>
              <a:t>++++++++  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54" name="عنصر نائب للمحتوى 2"/>
          <p:cNvSpPr txBox="1">
            <a:spLocks/>
          </p:cNvSpPr>
          <p:nvPr/>
        </p:nvSpPr>
        <p:spPr>
          <a:xfrm>
            <a:off x="531958" y="4581128"/>
            <a:ext cx="2023818" cy="382352"/>
          </a:xfrm>
          <a:prstGeom prst="rect">
            <a:avLst/>
          </a:prstGeom>
        </p:spPr>
        <p:txBody>
          <a:bodyPr vert="horz">
            <a:normAutofit fontScale="62500" lnSpcReduction="200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3200" dirty="0" smtClean="0">
                <a:solidFill>
                  <a:srgbClr val="0070C0"/>
                </a:solidFill>
              </a:rPr>
              <a:t>++++++++++++  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55" name="عنصر نائب للمحتوى 2"/>
          <p:cNvSpPr txBox="1">
            <a:spLocks/>
          </p:cNvSpPr>
          <p:nvPr/>
        </p:nvSpPr>
        <p:spPr>
          <a:xfrm>
            <a:off x="4211960" y="5206888"/>
            <a:ext cx="1375746" cy="382352"/>
          </a:xfrm>
          <a:prstGeom prst="rect">
            <a:avLst/>
          </a:prstGeom>
        </p:spPr>
        <p:txBody>
          <a:bodyPr vert="horz">
            <a:normAutofit fontScale="62500" lnSpcReduction="200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3200" dirty="0" smtClean="0">
                <a:solidFill>
                  <a:srgbClr val="0070C0"/>
                </a:solidFill>
              </a:rPr>
              <a:t>++++++++  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56" name="عنصر نائب للمحتوى 2"/>
          <p:cNvSpPr txBox="1">
            <a:spLocks/>
          </p:cNvSpPr>
          <p:nvPr/>
        </p:nvSpPr>
        <p:spPr>
          <a:xfrm>
            <a:off x="1691680" y="5134880"/>
            <a:ext cx="908024" cy="38235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1800" b="1" dirty="0" smtClean="0">
                <a:solidFill>
                  <a:srgbClr val="0070C0"/>
                </a:solidFill>
              </a:rPr>
              <a:t>++++  </a:t>
            </a:r>
            <a:endParaRPr lang="ar-SA" sz="1800" b="1" dirty="0">
              <a:solidFill>
                <a:srgbClr val="0070C0"/>
              </a:solidFill>
            </a:endParaRPr>
          </a:p>
        </p:txBody>
      </p:sp>
      <p:sp>
        <p:nvSpPr>
          <p:cNvPr id="57" name="عنصر نائب للمحتوى 2"/>
          <p:cNvSpPr txBox="1">
            <a:spLocks/>
          </p:cNvSpPr>
          <p:nvPr/>
        </p:nvSpPr>
        <p:spPr>
          <a:xfrm>
            <a:off x="323528" y="3861048"/>
            <a:ext cx="1719571" cy="504056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3200" dirty="0" smtClean="0">
                <a:solidFill>
                  <a:srgbClr val="0070C0"/>
                </a:solidFill>
              </a:rPr>
              <a:t>----------  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58" name="عنصر نائب للمحتوى 2"/>
          <p:cNvSpPr txBox="1">
            <a:spLocks/>
          </p:cNvSpPr>
          <p:nvPr/>
        </p:nvSpPr>
        <p:spPr>
          <a:xfrm>
            <a:off x="2411760" y="4437112"/>
            <a:ext cx="1719571" cy="504056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3200" dirty="0" smtClean="0">
                <a:solidFill>
                  <a:srgbClr val="0070C0"/>
                </a:solidFill>
              </a:rPr>
              <a:t>---------  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59" name="عنصر نائب للمحتوى 2"/>
          <p:cNvSpPr txBox="1">
            <a:spLocks/>
          </p:cNvSpPr>
          <p:nvPr/>
        </p:nvSpPr>
        <p:spPr>
          <a:xfrm>
            <a:off x="2707386" y="5085184"/>
            <a:ext cx="1279929" cy="504056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3200" dirty="0" smtClean="0">
                <a:solidFill>
                  <a:srgbClr val="0070C0"/>
                </a:solidFill>
              </a:rPr>
              <a:t>---------  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60" name="عنصر نائب للمحتوى 2"/>
          <p:cNvSpPr txBox="1">
            <a:spLocks/>
          </p:cNvSpPr>
          <p:nvPr/>
        </p:nvSpPr>
        <p:spPr>
          <a:xfrm>
            <a:off x="107504" y="5085184"/>
            <a:ext cx="1719571" cy="504056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3200" dirty="0" smtClean="0">
                <a:solidFill>
                  <a:srgbClr val="0070C0"/>
                </a:solidFill>
              </a:rPr>
              <a:t>---------  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61" name="عنوان 1"/>
          <p:cNvSpPr txBox="1">
            <a:spLocks/>
          </p:cNvSpPr>
          <p:nvPr/>
        </p:nvSpPr>
        <p:spPr>
          <a:xfrm>
            <a:off x="5610992" y="5157192"/>
            <a:ext cx="3569520" cy="506901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2800" b="1" dirty="0" smtClean="0">
                <a:solidFill>
                  <a:schemeClr val="tx1"/>
                </a:solidFill>
              </a:rPr>
              <a:t> اشارة الاقتران النسبي ق(س)</a:t>
            </a:r>
            <a:endParaRPr lang="ar-SA" sz="2800" b="1" dirty="0">
              <a:solidFill>
                <a:schemeClr val="tx1"/>
              </a:solidFill>
            </a:endParaRPr>
          </a:p>
        </p:txBody>
      </p:sp>
      <p:sp>
        <p:nvSpPr>
          <p:cNvPr id="62" name="عنوان 1"/>
          <p:cNvSpPr txBox="1">
            <a:spLocks/>
          </p:cNvSpPr>
          <p:nvPr/>
        </p:nvSpPr>
        <p:spPr>
          <a:xfrm>
            <a:off x="5763392" y="4437112"/>
            <a:ext cx="3569520" cy="506901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2800" b="1" dirty="0" smtClean="0">
                <a:solidFill>
                  <a:schemeClr val="tx1"/>
                </a:solidFill>
              </a:rPr>
              <a:t> اشارة المقام</a:t>
            </a:r>
            <a:endParaRPr lang="ar-SA" sz="2800" b="1" dirty="0">
              <a:solidFill>
                <a:schemeClr val="tx1"/>
              </a:solidFill>
            </a:endParaRPr>
          </a:p>
        </p:txBody>
      </p:sp>
      <p:sp>
        <p:nvSpPr>
          <p:cNvPr id="63" name="عنوان 1"/>
          <p:cNvSpPr txBox="1">
            <a:spLocks/>
          </p:cNvSpPr>
          <p:nvPr/>
        </p:nvSpPr>
        <p:spPr>
          <a:xfrm>
            <a:off x="5915792" y="3933056"/>
            <a:ext cx="3569520" cy="506901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2800" b="1" dirty="0" smtClean="0">
                <a:solidFill>
                  <a:schemeClr val="tx1"/>
                </a:solidFill>
              </a:rPr>
              <a:t> اشارة البسط</a:t>
            </a:r>
            <a:endParaRPr lang="ar-SA" sz="2800" b="1" dirty="0">
              <a:solidFill>
                <a:schemeClr val="tx1"/>
              </a:solidFill>
            </a:endParaRPr>
          </a:p>
        </p:txBody>
      </p:sp>
      <p:sp>
        <p:nvSpPr>
          <p:cNvPr id="64" name="مستطيل 63"/>
          <p:cNvSpPr/>
          <p:nvPr/>
        </p:nvSpPr>
        <p:spPr>
          <a:xfrm>
            <a:off x="3851920" y="4839543"/>
            <a:ext cx="5208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/>
              <a:t>3</a:t>
            </a:r>
            <a:endParaRPr lang="ar-SA" sz="2400" dirty="0"/>
          </a:p>
        </p:txBody>
      </p:sp>
      <p:sp>
        <p:nvSpPr>
          <p:cNvPr id="65" name="مستطيل 64"/>
          <p:cNvSpPr/>
          <p:nvPr/>
        </p:nvSpPr>
        <p:spPr>
          <a:xfrm>
            <a:off x="3835152" y="5559623"/>
            <a:ext cx="5208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/>
              <a:t>3</a:t>
            </a:r>
            <a:endParaRPr lang="ar-SA" sz="2400" dirty="0"/>
          </a:p>
        </p:txBody>
      </p:sp>
      <p:sp>
        <p:nvSpPr>
          <p:cNvPr id="66" name="مستطيل 65"/>
          <p:cNvSpPr/>
          <p:nvPr/>
        </p:nvSpPr>
        <p:spPr>
          <a:xfrm>
            <a:off x="2339752" y="4839543"/>
            <a:ext cx="6404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/>
              <a:t>-1</a:t>
            </a:r>
            <a:endParaRPr lang="ar-SA" sz="2400" dirty="0"/>
          </a:p>
        </p:txBody>
      </p:sp>
      <p:sp>
        <p:nvSpPr>
          <p:cNvPr id="67" name="مستطيل 66"/>
          <p:cNvSpPr/>
          <p:nvPr/>
        </p:nvSpPr>
        <p:spPr>
          <a:xfrm>
            <a:off x="2347346" y="5559623"/>
            <a:ext cx="6404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/>
              <a:t>-1</a:t>
            </a:r>
            <a:endParaRPr lang="ar-SA" sz="2400" dirty="0"/>
          </a:p>
        </p:txBody>
      </p:sp>
      <p:sp>
        <p:nvSpPr>
          <p:cNvPr id="68" name="مستطيل 67"/>
          <p:cNvSpPr/>
          <p:nvPr/>
        </p:nvSpPr>
        <p:spPr>
          <a:xfrm>
            <a:off x="1691680" y="4263479"/>
            <a:ext cx="6404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/>
              <a:t>-3</a:t>
            </a:r>
            <a:endParaRPr lang="ar-SA" sz="2400" dirty="0"/>
          </a:p>
        </p:txBody>
      </p:sp>
      <p:sp>
        <p:nvSpPr>
          <p:cNvPr id="69" name="مستطيل 68"/>
          <p:cNvSpPr/>
          <p:nvPr/>
        </p:nvSpPr>
        <p:spPr>
          <a:xfrm>
            <a:off x="1475656" y="5536539"/>
            <a:ext cx="640478" cy="507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/>
              <a:t>-3</a:t>
            </a:r>
            <a:endParaRPr lang="ar-SA" sz="2400" dirty="0"/>
          </a:p>
        </p:txBody>
      </p:sp>
      <p:sp>
        <p:nvSpPr>
          <p:cNvPr id="70" name="عنصر نائب للمحتوى 2"/>
          <p:cNvSpPr txBox="1">
            <a:spLocks/>
          </p:cNvSpPr>
          <p:nvPr/>
        </p:nvSpPr>
        <p:spPr>
          <a:xfrm>
            <a:off x="1835696" y="3947458"/>
            <a:ext cx="504056" cy="41764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1200" b="1" dirty="0" smtClean="0"/>
              <a:t>صفر</a:t>
            </a:r>
            <a:endParaRPr lang="ar-SA" sz="1200" b="1" dirty="0"/>
          </a:p>
        </p:txBody>
      </p:sp>
      <p:sp>
        <p:nvSpPr>
          <p:cNvPr id="71" name="عنصر نائب للمحتوى 2"/>
          <p:cNvSpPr txBox="1">
            <a:spLocks/>
          </p:cNvSpPr>
          <p:nvPr/>
        </p:nvSpPr>
        <p:spPr>
          <a:xfrm>
            <a:off x="2411760" y="4523522"/>
            <a:ext cx="504056" cy="41764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1200" b="1" dirty="0" smtClean="0"/>
              <a:t>صفر</a:t>
            </a:r>
            <a:endParaRPr lang="ar-SA" sz="1200" b="1" dirty="0"/>
          </a:p>
        </p:txBody>
      </p:sp>
      <p:sp>
        <p:nvSpPr>
          <p:cNvPr id="72" name="عنصر نائب للمحتوى 2"/>
          <p:cNvSpPr txBox="1">
            <a:spLocks/>
          </p:cNvSpPr>
          <p:nvPr/>
        </p:nvSpPr>
        <p:spPr>
          <a:xfrm>
            <a:off x="3923928" y="4509120"/>
            <a:ext cx="504056" cy="41764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1200" b="1" dirty="0" smtClean="0"/>
              <a:t>صفر</a:t>
            </a:r>
            <a:endParaRPr lang="ar-SA" sz="1200" b="1" dirty="0"/>
          </a:p>
        </p:txBody>
      </p:sp>
      <p:sp>
        <p:nvSpPr>
          <p:cNvPr id="73" name="عنصر نائب للمحتوى 2"/>
          <p:cNvSpPr txBox="1">
            <a:spLocks/>
          </p:cNvSpPr>
          <p:nvPr/>
        </p:nvSpPr>
        <p:spPr>
          <a:xfrm>
            <a:off x="1547664" y="5171594"/>
            <a:ext cx="504056" cy="41764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1200" b="1" dirty="0" smtClean="0"/>
              <a:t>صفر</a:t>
            </a:r>
            <a:endParaRPr lang="ar-SA" sz="1200" b="1" dirty="0"/>
          </a:p>
        </p:txBody>
      </p:sp>
      <p:sp>
        <p:nvSpPr>
          <p:cNvPr id="74" name="عنصر نائب للمحتوى 2"/>
          <p:cNvSpPr txBox="1">
            <a:spLocks/>
          </p:cNvSpPr>
          <p:nvPr/>
        </p:nvSpPr>
        <p:spPr>
          <a:xfrm>
            <a:off x="5422523" y="5877272"/>
            <a:ext cx="3829997" cy="50405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2000" b="1" dirty="0" smtClean="0">
                <a:solidFill>
                  <a:srgbClr val="FF0000"/>
                </a:solidFill>
              </a:rPr>
              <a:t> ق(ٍس) &gt; صفر </a:t>
            </a:r>
            <a:r>
              <a:rPr lang="ar-SA" sz="2000" b="1" dirty="0">
                <a:solidFill>
                  <a:srgbClr val="FF0000"/>
                </a:solidFill>
              </a:rPr>
              <a:t> </a:t>
            </a:r>
            <a:r>
              <a:rPr lang="ar-SA" sz="2000" b="1" dirty="0" smtClean="0">
                <a:solidFill>
                  <a:srgbClr val="FF0000"/>
                </a:solidFill>
              </a:rPr>
              <a:t>، س&gt;3 أو -3&lt;س&lt;-1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75" name="عنصر نائب للمحتوى 2"/>
          <p:cNvSpPr txBox="1">
            <a:spLocks/>
          </p:cNvSpPr>
          <p:nvPr/>
        </p:nvSpPr>
        <p:spPr>
          <a:xfrm>
            <a:off x="93931" y="5877272"/>
            <a:ext cx="3829997" cy="50405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2000" b="1" dirty="0" smtClean="0">
                <a:solidFill>
                  <a:srgbClr val="FF0000"/>
                </a:solidFill>
              </a:rPr>
              <a:t> ق(ٍس) &lt; صفر </a:t>
            </a:r>
            <a:r>
              <a:rPr lang="ar-SA" sz="2000" b="1" dirty="0">
                <a:solidFill>
                  <a:srgbClr val="FF0000"/>
                </a:solidFill>
              </a:rPr>
              <a:t> </a:t>
            </a:r>
            <a:r>
              <a:rPr lang="ar-SA" sz="2000" b="1" dirty="0" smtClean="0">
                <a:solidFill>
                  <a:srgbClr val="FF0000"/>
                </a:solidFill>
              </a:rPr>
              <a:t>، س&lt;-3 أو -1&lt;س&lt;3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76" name="عنصر نائب للمحتوى 2"/>
          <p:cNvSpPr txBox="1">
            <a:spLocks/>
          </p:cNvSpPr>
          <p:nvPr/>
        </p:nvSpPr>
        <p:spPr>
          <a:xfrm>
            <a:off x="3721343" y="6237312"/>
            <a:ext cx="2146801" cy="50405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2000" b="1" dirty="0" smtClean="0">
                <a:solidFill>
                  <a:srgbClr val="FF0000"/>
                </a:solidFill>
              </a:rPr>
              <a:t>ق(س)=0 عند س= -3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77" name="سهم إلى اليمين 76">
            <a:hlinkClick r:id="rId2" action="ppaction://hlinksldjump"/>
          </p:cNvPr>
          <p:cNvSpPr/>
          <p:nvPr/>
        </p:nvSpPr>
        <p:spPr>
          <a:xfrm>
            <a:off x="232474" y="116632"/>
            <a:ext cx="1368152" cy="720080"/>
          </a:xfrm>
          <a:prstGeom prst="rightArrow">
            <a:avLst>
              <a:gd name="adj1" fmla="val 74188"/>
              <a:gd name="adj2" fmla="val 641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78" name="عنوان 1"/>
          <p:cNvSpPr txBox="1">
            <a:spLocks/>
          </p:cNvSpPr>
          <p:nvPr/>
        </p:nvSpPr>
        <p:spPr>
          <a:xfrm>
            <a:off x="-36512" y="222628"/>
            <a:ext cx="1709146" cy="508088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600" b="1" dirty="0" smtClean="0">
                <a:solidFill>
                  <a:srgbClr val="FF0000"/>
                </a:solidFill>
              </a:rPr>
              <a:t>عودة</a:t>
            </a:r>
            <a:endParaRPr lang="ar-SA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3924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8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1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60000"/>
                                  </p:iterate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1000"/>
                                  </p:iterate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60000"/>
                                  </p:iterate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1000"/>
                                  </p:iterate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60000"/>
                                  </p:iterate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1000"/>
                                  </p:iterate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1000"/>
                                  </p:iterate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1000"/>
                                  </p:iterate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1000"/>
                                  </p:iterate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60000"/>
                                  </p:iterate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>
                      <p:stCondLst>
                        <p:cond delay="indefinite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60000"/>
                                  </p:iterate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7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0" fill="hold">
                      <p:stCondLst>
                        <p:cond delay="indefinite"/>
                      </p:stCondLst>
                      <p:childTnLst>
                        <p:par>
                          <p:cTn id="351" fill="hold">
                            <p:stCondLst>
                              <p:cond delay="0"/>
                            </p:stCondLst>
                            <p:childTnLst>
                              <p:par>
                                <p:cTn id="3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5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7" fill="hold">
                      <p:stCondLst>
                        <p:cond delay="indefinite"/>
                      </p:stCondLst>
                      <p:childTnLst>
                        <p:par>
                          <p:cTn id="358" fill="hold">
                            <p:stCondLst>
                              <p:cond delay="0"/>
                            </p:stCondLst>
                            <p:childTnLst>
                              <p:par>
                                <p:cTn id="3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1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2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3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4" fill="hold">
                      <p:stCondLst>
                        <p:cond delay="indefinite"/>
                      </p:stCondLst>
                      <p:childTnLst>
                        <p:par>
                          <p:cTn id="365" fill="hold">
                            <p:stCondLst>
                              <p:cond delay="0"/>
                            </p:stCondLst>
                            <p:childTnLst>
                              <p:par>
                                <p:cTn id="3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0" fill="hold">
                      <p:stCondLst>
                        <p:cond delay="indefinite"/>
                      </p:stCondLst>
                      <p:childTnLst>
                        <p:par>
                          <p:cTn id="371" fill="hold">
                            <p:stCondLst>
                              <p:cond delay="0"/>
                            </p:stCondLst>
                            <p:childTnLst>
                              <p:par>
                                <p:cTn id="3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1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6" grpId="0"/>
      <p:bldP spid="27" grpId="0"/>
      <p:bldP spid="32" grpId="0"/>
      <p:bldP spid="51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77" grpId="0" animBg="1"/>
      <p:bldP spid="7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SA" sz="8000" b="1" dirty="0" smtClean="0">
                <a:solidFill>
                  <a:srgbClr val="FF0000"/>
                </a:solidFill>
              </a:rPr>
              <a:t>مع تحيات </a:t>
            </a:r>
            <a:endParaRPr lang="ar-SA" sz="8000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r>
              <a:rPr lang="ar-SA" sz="6600" dirty="0" smtClean="0"/>
              <a:t>الاستاذ اشرف </a:t>
            </a:r>
            <a:r>
              <a:rPr lang="ar-SA" sz="6600" dirty="0" err="1" smtClean="0"/>
              <a:t>نفيعات</a:t>
            </a:r>
            <a:r>
              <a:rPr lang="ar-SA" sz="6600" dirty="0" smtClean="0"/>
              <a:t>  والاستاذ أيمن الصالحي </a:t>
            </a:r>
          </a:p>
          <a:p>
            <a:pPr algn="ctr"/>
            <a:r>
              <a:rPr lang="ar-SA" sz="6600" dirty="0" smtClean="0"/>
              <a:t>مدرسة الكندي الثانوية / نابلس</a:t>
            </a:r>
            <a:endParaRPr lang="ar-SA" sz="6600" dirty="0"/>
          </a:p>
        </p:txBody>
      </p:sp>
    </p:spTree>
    <p:extLst>
      <p:ext uri="{BB962C8B-B14F-4D97-AF65-F5344CB8AC3E}">
        <p14:creationId xmlns:p14="http://schemas.microsoft.com/office/powerpoint/2010/main" xmlns="" val="2099977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تمرير أفقي 3"/>
          <p:cNvSpPr/>
          <p:nvPr/>
        </p:nvSpPr>
        <p:spPr>
          <a:xfrm>
            <a:off x="5724128" y="692696"/>
            <a:ext cx="2736304" cy="108012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940152" y="764704"/>
            <a:ext cx="2746648" cy="866360"/>
          </a:xfrm>
        </p:spPr>
        <p:txBody>
          <a:bodyPr/>
          <a:lstStyle/>
          <a:p>
            <a:r>
              <a:rPr lang="ar-SA" dirty="0" smtClean="0">
                <a:solidFill>
                  <a:srgbClr val="FFFF00"/>
                </a:solidFill>
              </a:rPr>
              <a:t>اهداف الدرس</a:t>
            </a:r>
            <a:endParaRPr lang="ar-SA" dirty="0">
              <a:solidFill>
                <a:srgbClr val="FFFF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3365728"/>
          </a:xfrm>
        </p:spPr>
        <p:txBody>
          <a:bodyPr/>
          <a:lstStyle/>
          <a:p>
            <a:r>
              <a:rPr lang="ar-SA" dirty="0" smtClean="0">
                <a:solidFill>
                  <a:srgbClr val="FF0000"/>
                </a:solidFill>
              </a:rPr>
              <a:t>ان يحدد الطالب اشارة الاقتران الثابت</a:t>
            </a:r>
          </a:p>
          <a:p>
            <a:r>
              <a:rPr lang="ar-SA" dirty="0">
                <a:solidFill>
                  <a:srgbClr val="FF0000"/>
                </a:solidFill>
              </a:rPr>
              <a:t>ان يحدد الطالب اشارة الاقتران </a:t>
            </a:r>
            <a:r>
              <a:rPr lang="ar-SA" dirty="0" smtClean="0">
                <a:solidFill>
                  <a:srgbClr val="FF0000"/>
                </a:solidFill>
              </a:rPr>
              <a:t>الخطي</a:t>
            </a:r>
            <a:endParaRPr lang="ar-SA" dirty="0">
              <a:solidFill>
                <a:srgbClr val="FF0000"/>
              </a:solidFill>
            </a:endParaRPr>
          </a:p>
          <a:p>
            <a:r>
              <a:rPr lang="ar-SA" dirty="0">
                <a:solidFill>
                  <a:srgbClr val="FF0000"/>
                </a:solidFill>
              </a:rPr>
              <a:t>ان يحدد الطالب اشارة الاقتران </a:t>
            </a:r>
            <a:r>
              <a:rPr lang="ar-SA" dirty="0" smtClean="0">
                <a:solidFill>
                  <a:srgbClr val="FF0000"/>
                </a:solidFill>
              </a:rPr>
              <a:t>التربيعي</a:t>
            </a:r>
            <a:endParaRPr lang="ar-SA" dirty="0">
              <a:solidFill>
                <a:srgbClr val="FF0000"/>
              </a:solidFill>
            </a:endParaRPr>
          </a:p>
          <a:p>
            <a:r>
              <a:rPr lang="ar-SA" dirty="0">
                <a:solidFill>
                  <a:srgbClr val="FF0000"/>
                </a:solidFill>
              </a:rPr>
              <a:t>ان يحدد الطالب اشارة الاقتران </a:t>
            </a:r>
            <a:r>
              <a:rPr lang="ar-SA" dirty="0" smtClean="0">
                <a:solidFill>
                  <a:srgbClr val="FF0000"/>
                </a:solidFill>
              </a:rPr>
              <a:t>النسبي</a:t>
            </a:r>
            <a:endParaRPr lang="ar-SA" dirty="0">
              <a:solidFill>
                <a:srgbClr val="FF0000"/>
              </a:solidFill>
            </a:endParaRPr>
          </a:p>
          <a:p>
            <a:r>
              <a:rPr lang="ar-SA" dirty="0">
                <a:solidFill>
                  <a:srgbClr val="FF0000"/>
                </a:solidFill>
              </a:rPr>
              <a:t>ان </a:t>
            </a:r>
            <a:r>
              <a:rPr lang="ar-SA" dirty="0" smtClean="0">
                <a:solidFill>
                  <a:srgbClr val="FF0000"/>
                </a:solidFill>
              </a:rPr>
              <a:t>يوظف الطالب اشارة الاقتران في حل ورقة العمل</a:t>
            </a:r>
          </a:p>
          <a:p>
            <a:r>
              <a:rPr lang="ar-SA" dirty="0">
                <a:solidFill>
                  <a:srgbClr val="FF0000"/>
                </a:solidFill>
              </a:rPr>
              <a:t>ان يوظف الطالب </a:t>
            </a:r>
            <a:r>
              <a:rPr lang="ar-SA" dirty="0" smtClean="0">
                <a:solidFill>
                  <a:srgbClr val="FF0000"/>
                </a:solidFill>
              </a:rPr>
              <a:t>التكنولوجيا في حل اختبار الكتروني على اشارة الاقتران</a:t>
            </a:r>
            <a:endParaRPr lang="ar-S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990437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تمرير أفقي 15">
            <a:hlinkClick r:id="rId2"/>
          </p:cNvPr>
          <p:cNvSpPr/>
          <p:nvPr/>
        </p:nvSpPr>
        <p:spPr>
          <a:xfrm>
            <a:off x="446887" y="5013176"/>
            <a:ext cx="2684953" cy="1296144"/>
          </a:xfrm>
          <a:prstGeom prst="horizontalScroll">
            <a:avLst>
              <a:gd name="adj" fmla="val 17698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تمرير أفقي 13">
            <a:hlinkClick r:id="rId3"/>
          </p:cNvPr>
          <p:cNvSpPr/>
          <p:nvPr/>
        </p:nvSpPr>
        <p:spPr>
          <a:xfrm>
            <a:off x="5796136" y="5012275"/>
            <a:ext cx="2016224" cy="1116991"/>
          </a:xfrm>
          <a:prstGeom prst="horizontalScroll">
            <a:avLst>
              <a:gd name="adj" fmla="val 17698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وجة 12">
            <a:hlinkClick r:id="rId4" action="ppaction://hlinksldjump"/>
          </p:cNvPr>
          <p:cNvSpPr/>
          <p:nvPr/>
        </p:nvSpPr>
        <p:spPr>
          <a:xfrm>
            <a:off x="611560" y="3470854"/>
            <a:ext cx="2880320" cy="1470314"/>
          </a:xfrm>
          <a:prstGeom prst="wave">
            <a:avLst>
              <a:gd name="adj1" fmla="val 8551"/>
              <a:gd name="adj2" fmla="val -2122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وجة 11">
            <a:hlinkClick r:id="rId5" action="ppaction://hlinksldjump"/>
          </p:cNvPr>
          <p:cNvSpPr/>
          <p:nvPr/>
        </p:nvSpPr>
        <p:spPr>
          <a:xfrm>
            <a:off x="5292080" y="3284985"/>
            <a:ext cx="2880320" cy="1470314"/>
          </a:xfrm>
          <a:prstGeom prst="wave">
            <a:avLst>
              <a:gd name="adj1" fmla="val 8551"/>
              <a:gd name="adj2" fmla="val -2122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شكل بيضاوي 10">
            <a:hlinkClick r:id="rId6" action="ppaction://hlinksldjump"/>
          </p:cNvPr>
          <p:cNvSpPr/>
          <p:nvPr/>
        </p:nvSpPr>
        <p:spPr>
          <a:xfrm>
            <a:off x="971600" y="2132856"/>
            <a:ext cx="2520280" cy="9269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شكل بيضاوي 2">
            <a:hlinkClick r:id="rId7" action="ppaction://hlinksldjump"/>
          </p:cNvPr>
          <p:cNvSpPr/>
          <p:nvPr/>
        </p:nvSpPr>
        <p:spPr>
          <a:xfrm>
            <a:off x="5364088" y="2141984"/>
            <a:ext cx="2520280" cy="9269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خطط انسيابي: متعدد المستندات 9"/>
          <p:cNvSpPr/>
          <p:nvPr/>
        </p:nvSpPr>
        <p:spPr>
          <a:xfrm>
            <a:off x="2987824" y="692696"/>
            <a:ext cx="3096344" cy="1008112"/>
          </a:xfrm>
          <a:prstGeom prst="flowChartMultidocumen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26111" y="3347864"/>
            <a:ext cx="2808312" cy="1143000"/>
          </a:xfrm>
        </p:spPr>
        <p:txBody>
          <a:bodyPr>
            <a:normAutofit fontScale="90000"/>
          </a:bodyPr>
          <a:lstStyle/>
          <a:p>
            <a:r>
              <a:rPr lang="ar-SA" b="1" dirty="0" smtClean="0"/>
              <a:t>الاقتران التربيعي</a:t>
            </a:r>
            <a:endParaRPr lang="ar-SA" b="1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446887" y="2060848"/>
            <a:ext cx="3528392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b="1" dirty="0" smtClean="0"/>
              <a:t>الاقتران الخطي</a:t>
            </a:r>
            <a:endParaRPr lang="ar-SA" b="1" dirty="0"/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4535996" y="2141984"/>
            <a:ext cx="4260776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b="1" dirty="0" smtClean="0">
                <a:solidFill>
                  <a:srgbClr val="FF0000"/>
                </a:solidFill>
              </a:rPr>
              <a:t>الاقتران الثابت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6" name="عنوان 1"/>
          <p:cNvSpPr txBox="1">
            <a:spLocks/>
          </p:cNvSpPr>
          <p:nvPr/>
        </p:nvSpPr>
        <p:spPr>
          <a:xfrm>
            <a:off x="107504" y="3612299"/>
            <a:ext cx="381595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b="1" dirty="0" smtClean="0">
                <a:solidFill>
                  <a:srgbClr val="FF0066"/>
                </a:solidFill>
              </a:rPr>
              <a:t>الاقتران النسبي</a:t>
            </a:r>
            <a:endParaRPr lang="ar-SA" b="1" dirty="0">
              <a:solidFill>
                <a:srgbClr val="FF0066"/>
              </a:solidFill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5073667" y="4986266"/>
            <a:ext cx="3442635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b="1" dirty="0" smtClean="0">
                <a:solidFill>
                  <a:srgbClr val="FFCC00"/>
                </a:solidFill>
              </a:rPr>
              <a:t>ورقة عمل</a:t>
            </a:r>
            <a:endParaRPr lang="ar-SA" b="1" dirty="0">
              <a:solidFill>
                <a:srgbClr val="FFCC00"/>
              </a:solidFill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2211083" y="692696"/>
            <a:ext cx="4260776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b="1" dirty="0" smtClean="0">
                <a:solidFill>
                  <a:srgbClr val="FF0000"/>
                </a:solidFill>
              </a:rPr>
              <a:t>عناصر الدرس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107504" y="5012275"/>
            <a:ext cx="3442635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b="1" dirty="0" smtClean="0">
                <a:solidFill>
                  <a:srgbClr val="FFFF00"/>
                </a:solidFill>
              </a:rPr>
              <a:t>اختبار الكتروني</a:t>
            </a:r>
            <a:endParaRPr lang="ar-SA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5743380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4" grpId="0" animBg="1"/>
      <p:bldP spid="13" grpId="0" animBg="1"/>
      <p:bldP spid="12" grpId="0" animBg="1"/>
      <p:bldP spid="11" grpId="0" animBg="1"/>
      <p:bldP spid="3" grpId="0" animBg="1"/>
      <p:bldP spid="10" grpId="0" animBg="1"/>
      <p:bldP spid="2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سهم إلى اليمين 16">
            <a:hlinkClick r:id="rId3" action="ppaction://hlinksldjump"/>
          </p:cNvPr>
          <p:cNvSpPr/>
          <p:nvPr/>
        </p:nvSpPr>
        <p:spPr>
          <a:xfrm>
            <a:off x="683568" y="6021288"/>
            <a:ext cx="1368152" cy="720080"/>
          </a:xfrm>
          <a:prstGeom prst="rightArrow">
            <a:avLst>
              <a:gd name="adj1" fmla="val 74188"/>
              <a:gd name="adj2" fmla="val 641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>
                <a:solidFill>
                  <a:srgbClr val="FF0000"/>
                </a:solidFill>
              </a:rPr>
              <a:t>الاقتران الثابت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الاقتران الثابت هو الذي لا تتغير صورته </a:t>
            </a:r>
          </a:p>
          <a:p>
            <a:r>
              <a:rPr lang="ar-SA" dirty="0" smtClean="0"/>
              <a:t>امثلة على الاقتران الثابت </a:t>
            </a:r>
          </a:p>
          <a:p>
            <a:r>
              <a:rPr lang="ar-SA" dirty="0" smtClean="0"/>
              <a:t>ق(س) = 12 ،     اشارته : .................</a:t>
            </a:r>
          </a:p>
          <a:p>
            <a:r>
              <a:rPr lang="ar-SA" dirty="0" smtClean="0"/>
              <a:t> هـ(ٍس) = - 5   ،  اشارته : .................</a:t>
            </a:r>
          </a:p>
          <a:p>
            <a:r>
              <a:rPr lang="ar-SA" dirty="0" smtClean="0"/>
              <a:t>ل(س) =         ،   اشارته : .................</a:t>
            </a:r>
          </a:p>
          <a:p>
            <a:r>
              <a:rPr lang="ar-SA" dirty="0" smtClean="0"/>
              <a:t>ك (س) = -       ،  اشارته:..................</a:t>
            </a:r>
            <a:endParaRPr lang="ar-SA" dirty="0"/>
          </a:p>
        </p:txBody>
      </p:sp>
      <p:graphicFrame>
        <p:nvGraphicFramePr>
          <p:cNvPr id="5" name="كائن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98467820"/>
              </p:ext>
            </p:extLst>
          </p:nvPr>
        </p:nvGraphicFramePr>
        <p:xfrm>
          <a:off x="4394200" y="2362200"/>
          <a:ext cx="914400" cy="209550"/>
        </p:xfrm>
        <a:graphic>
          <a:graphicData uri="http://schemas.openxmlformats.org/presentationml/2006/ole">
            <p:oleObj spid="_x0000_s1460" name="Equation" r:id="rId4" imgW="914400" imgH="210240" progId="">
              <p:embed/>
            </p:oleObj>
          </a:graphicData>
        </a:graphic>
      </p:graphicFrame>
      <p:graphicFrame>
        <p:nvGraphicFramePr>
          <p:cNvPr id="6" name="كائن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52206620"/>
              </p:ext>
            </p:extLst>
          </p:nvPr>
        </p:nvGraphicFramePr>
        <p:xfrm>
          <a:off x="6770464" y="3861048"/>
          <a:ext cx="465832" cy="432558"/>
        </p:xfrm>
        <a:graphic>
          <a:graphicData uri="http://schemas.openxmlformats.org/presentationml/2006/ole">
            <p:oleObj spid="_x0000_s1461" name="Equation" r:id="rId5" imgW="177480" imgH="164880" progId="">
              <p:embed/>
            </p:oleObj>
          </a:graphicData>
        </a:graphic>
      </p:graphicFrame>
      <p:graphicFrame>
        <p:nvGraphicFramePr>
          <p:cNvPr id="7" name="كائن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0754751"/>
              </p:ext>
            </p:extLst>
          </p:nvPr>
        </p:nvGraphicFramePr>
        <p:xfrm>
          <a:off x="4394200" y="2362200"/>
          <a:ext cx="914400" cy="209550"/>
        </p:xfrm>
        <a:graphic>
          <a:graphicData uri="http://schemas.openxmlformats.org/presentationml/2006/ole">
            <p:oleObj spid="_x0000_s1462" name="Equation" r:id="rId6" imgW="914400" imgH="210240" progId="">
              <p:embed/>
            </p:oleObj>
          </a:graphicData>
        </a:graphic>
      </p:graphicFrame>
      <p:graphicFrame>
        <p:nvGraphicFramePr>
          <p:cNvPr id="8" name="كائن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14786117"/>
              </p:ext>
            </p:extLst>
          </p:nvPr>
        </p:nvGraphicFramePr>
        <p:xfrm>
          <a:off x="6499448" y="4293096"/>
          <a:ext cx="592832" cy="494026"/>
        </p:xfrm>
        <a:graphic>
          <a:graphicData uri="http://schemas.openxmlformats.org/presentationml/2006/ole">
            <p:oleObj spid="_x0000_s1463" name="Equation" r:id="rId7" imgW="304560" imgH="253800" progId="">
              <p:embed/>
            </p:oleObj>
          </a:graphicData>
        </a:graphic>
      </p:graphicFrame>
      <p:sp>
        <p:nvSpPr>
          <p:cNvPr id="10" name="عنوان 1"/>
          <p:cNvSpPr txBox="1">
            <a:spLocks/>
          </p:cNvSpPr>
          <p:nvPr/>
        </p:nvSpPr>
        <p:spPr>
          <a:xfrm>
            <a:off x="3275856" y="2564904"/>
            <a:ext cx="1946176" cy="730728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b="1" dirty="0" smtClean="0">
                <a:solidFill>
                  <a:srgbClr val="FF0000"/>
                </a:solidFill>
              </a:rPr>
              <a:t>موجبة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3428256" y="3645024"/>
            <a:ext cx="1946176" cy="730728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b="1" dirty="0" smtClean="0">
                <a:solidFill>
                  <a:srgbClr val="FF0000"/>
                </a:solidFill>
              </a:rPr>
              <a:t>موجبة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12" name="عنوان 1"/>
          <p:cNvSpPr txBox="1">
            <a:spLocks/>
          </p:cNvSpPr>
          <p:nvPr/>
        </p:nvSpPr>
        <p:spPr>
          <a:xfrm>
            <a:off x="3489920" y="3140968"/>
            <a:ext cx="1946176" cy="730728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b="1" dirty="0" smtClean="0">
                <a:solidFill>
                  <a:srgbClr val="FF0000"/>
                </a:solidFill>
              </a:rPr>
              <a:t>سالبة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3417912" y="4096104"/>
            <a:ext cx="1946176" cy="730728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b="1" dirty="0" smtClean="0">
                <a:solidFill>
                  <a:srgbClr val="FF0000"/>
                </a:solidFill>
              </a:rPr>
              <a:t>سالبة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14" name="عنوان 1"/>
          <p:cNvSpPr txBox="1">
            <a:spLocks/>
          </p:cNvSpPr>
          <p:nvPr/>
        </p:nvSpPr>
        <p:spPr>
          <a:xfrm>
            <a:off x="899592" y="5085184"/>
            <a:ext cx="7922840" cy="730728"/>
          </a:xfrm>
          <a:prstGeom prst="rect">
            <a:avLst/>
          </a:prstGeom>
        </p:spPr>
        <p:txBody>
          <a:bodyPr vert="horz" lIns="0" rIns="0" bIns="0" anchor="b">
            <a:normAutofit fontScale="62500" lnSpcReduction="20000"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b="1" dirty="0" smtClean="0">
                <a:solidFill>
                  <a:schemeClr val="tx1"/>
                </a:solidFill>
              </a:rPr>
              <a:t>اشارة الاقتران الثابت ق(س)=جـ ، جـ       </a:t>
            </a:r>
            <a:r>
              <a:rPr lang="ar-SA" b="1" dirty="0" err="1" smtClean="0">
                <a:solidFill>
                  <a:schemeClr val="tx1"/>
                </a:solidFill>
              </a:rPr>
              <a:t>ح،هي</a:t>
            </a:r>
            <a:r>
              <a:rPr lang="ar-SA" b="1" dirty="0" smtClean="0">
                <a:solidFill>
                  <a:schemeClr val="tx1"/>
                </a:solidFill>
              </a:rPr>
              <a:t> اشارة جـ نفسها</a:t>
            </a:r>
            <a:endParaRPr lang="ar-SA" b="1" dirty="0">
              <a:solidFill>
                <a:schemeClr val="tx1"/>
              </a:solidFill>
            </a:endParaRPr>
          </a:p>
        </p:txBody>
      </p:sp>
      <p:graphicFrame>
        <p:nvGraphicFramePr>
          <p:cNvPr id="9" name="كائن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51299744"/>
              </p:ext>
            </p:extLst>
          </p:nvPr>
        </p:nvGraphicFramePr>
        <p:xfrm>
          <a:off x="4794250" y="2378075"/>
          <a:ext cx="114300" cy="177800"/>
        </p:xfrm>
        <a:graphic>
          <a:graphicData uri="http://schemas.openxmlformats.org/presentationml/2006/ole">
            <p:oleObj spid="_x0000_s1464" name="Equation" r:id="rId8" imgW="914400" imgH="210240" progId="">
              <p:embed/>
            </p:oleObj>
          </a:graphicData>
        </a:graphic>
      </p:graphicFrame>
      <p:graphicFrame>
        <p:nvGraphicFramePr>
          <p:cNvPr id="15" name="كائن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750496"/>
              </p:ext>
            </p:extLst>
          </p:nvPr>
        </p:nvGraphicFramePr>
        <p:xfrm>
          <a:off x="3707904" y="5373216"/>
          <a:ext cx="451080" cy="451080"/>
        </p:xfrm>
        <a:graphic>
          <a:graphicData uri="http://schemas.openxmlformats.org/presentationml/2006/ole">
            <p:oleObj spid="_x0000_s1465" name="Equation" r:id="rId9" imgW="152280" imgH="152280" progId="">
              <p:embed/>
            </p:oleObj>
          </a:graphicData>
        </a:graphic>
      </p:graphicFrame>
      <p:sp>
        <p:nvSpPr>
          <p:cNvPr id="16" name="عنوان 1"/>
          <p:cNvSpPr txBox="1">
            <a:spLocks/>
          </p:cNvSpPr>
          <p:nvPr/>
        </p:nvSpPr>
        <p:spPr>
          <a:xfrm>
            <a:off x="414582" y="6127284"/>
            <a:ext cx="1709146" cy="508088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600" b="1" dirty="0" smtClean="0">
                <a:solidFill>
                  <a:srgbClr val="FF0000"/>
                </a:solidFill>
              </a:rPr>
              <a:t>عودة</a:t>
            </a:r>
            <a:endParaRPr lang="ar-SA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75562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4" grpId="0"/>
      <p:bldP spid="3" grpId="0" build="p"/>
      <p:bldP spid="10" grpId="1"/>
      <p:bldP spid="11" grpId="1"/>
      <p:bldP spid="12" grpId="0"/>
      <p:bldP spid="13" grpId="1"/>
      <p:bldP spid="14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06" name="Picture 5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288" y="4569296"/>
            <a:ext cx="8353425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68144" y="1268760"/>
            <a:ext cx="3003330" cy="1143000"/>
          </a:xfrm>
        </p:spPr>
        <p:txBody>
          <a:bodyPr>
            <a:noAutofit/>
          </a:bodyPr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الشكل المجاور منحنى اقتران خطي قاعدته</a:t>
            </a:r>
            <a:endParaRPr lang="ar-SA" sz="2800" b="1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26880"/>
            <a:ext cx="4779563" cy="2756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عنوان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b="1" dirty="0" smtClean="0"/>
              <a:t>الاقتران الخطي</a:t>
            </a:r>
            <a:endParaRPr lang="ar-SA" b="1" dirty="0"/>
          </a:p>
        </p:txBody>
      </p:sp>
      <p:sp>
        <p:nvSpPr>
          <p:cNvPr id="6" name="عنوان 1"/>
          <p:cNvSpPr txBox="1">
            <a:spLocks/>
          </p:cNvSpPr>
          <p:nvPr/>
        </p:nvSpPr>
        <p:spPr>
          <a:xfrm>
            <a:off x="3635896" y="4293096"/>
            <a:ext cx="765448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/>
              <a:t>6</a:t>
            </a:r>
          </a:p>
        </p:txBody>
      </p:sp>
      <p:graphicFrame>
        <p:nvGraphicFramePr>
          <p:cNvPr id="7" name="كائن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22328059"/>
              </p:ext>
            </p:extLst>
          </p:nvPr>
        </p:nvGraphicFramePr>
        <p:xfrm>
          <a:off x="6084168" y="2548545"/>
          <a:ext cx="2007829" cy="664431"/>
        </p:xfrm>
        <a:graphic>
          <a:graphicData uri="http://schemas.openxmlformats.org/presentationml/2006/ole">
            <p:oleObj spid="_x0000_s2135" name="Equation" r:id="rId5" imgW="1270000" imgH="419100" progId="">
              <p:embed/>
            </p:oleObj>
          </a:graphicData>
        </a:graphic>
      </p:graphicFrame>
      <p:sp>
        <p:nvSpPr>
          <p:cNvPr id="10" name="عنوان 1"/>
          <p:cNvSpPr txBox="1">
            <a:spLocks/>
          </p:cNvSpPr>
          <p:nvPr/>
        </p:nvSpPr>
        <p:spPr>
          <a:xfrm>
            <a:off x="3226959" y="4293096"/>
            <a:ext cx="696969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 smtClean="0"/>
              <a:t>صفر</a:t>
            </a:r>
            <a:endParaRPr lang="ar-SA" sz="2000" b="1" dirty="0"/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6156176" y="4653136"/>
            <a:ext cx="765448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dirty="0"/>
              <a:t>6</a:t>
            </a:r>
          </a:p>
        </p:txBody>
      </p:sp>
      <p:sp>
        <p:nvSpPr>
          <p:cNvPr id="12" name="عنوان 1"/>
          <p:cNvSpPr txBox="1">
            <a:spLocks/>
          </p:cNvSpPr>
          <p:nvPr/>
        </p:nvSpPr>
        <p:spPr>
          <a:xfrm>
            <a:off x="2987824" y="4873724"/>
            <a:ext cx="1318828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/>
              <a:t>]6،∞[</a:t>
            </a:r>
            <a:endParaRPr lang="ar-SA" sz="3200" b="1" dirty="0"/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827584" y="4864596"/>
            <a:ext cx="1062090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/>
              <a:t>موجبة</a:t>
            </a:r>
            <a:endParaRPr lang="ar-SA" sz="3200" b="1" dirty="0"/>
          </a:p>
        </p:txBody>
      </p:sp>
      <p:sp>
        <p:nvSpPr>
          <p:cNvPr id="15" name="عنوان 1"/>
          <p:cNvSpPr txBox="1">
            <a:spLocks/>
          </p:cNvSpPr>
          <p:nvPr/>
        </p:nvSpPr>
        <p:spPr>
          <a:xfrm>
            <a:off x="827584" y="5305772"/>
            <a:ext cx="1062090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/>
              <a:t>سالبة</a:t>
            </a:r>
            <a:endParaRPr lang="ar-SA" sz="3200" b="1" dirty="0"/>
          </a:p>
        </p:txBody>
      </p:sp>
      <p:cxnSp>
        <p:nvCxnSpPr>
          <p:cNvPr id="9" name="رابط كسهم مستقيم 8"/>
          <p:cNvCxnSpPr/>
          <p:nvPr/>
        </p:nvCxnSpPr>
        <p:spPr>
          <a:xfrm flipH="1">
            <a:off x="395536" y="6381328"/>
            <a:ext cx="806489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شكل بيضاوي 15"/>
          <p:cNvSpPr/>
          <p:nvPr/>
        </p:nvSpPr>
        <p:spPr>
          <a:xfrm>
            <a:off x="4499992" y="6309320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عنوان 1"/>
          <p:cNvSpPr txBox="1">
            <a:spLocks/>
          </p:cNvSpPr>
          <p:nvPr/>
        </p:nvSpPr>
        <p:spPr>
          <a:xfrm>
            <a:off x="4283968" y="6381327"/>
            <a:ext cx="607132" cy="471725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dirty="0"/>
              <a:t>6</a:t>
            </a:r>
          </a:p>
        </p:txBody>
      </p:sp>
      <p:sp>
        <p:nvSpPr>
          <p:cNvPr id="20" name="عنوان 1"/>
          <p:cNvSpPr txBox="1">
            <a:spLocks/>
          </p:cNvSpPr>
          <p:nvPr/>
        </p:nvSpPr>
        <p:spPr>
          <a:xfrm>
            <a:off x="6542856" y="5953844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+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21" name="عنوان 1"/>
          <p:cNvSpPr txBox="1">
            <a:spLocks/>
          </p:cNvSpPr>
          <p:nvPr/>
        </p:nvSpPr>
        <p:spPr>
          <a:xfrm>
            <a:off x="6110808" y="5953844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+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22" name="عنوان 1"/>
          <p:cNvSpPr txBox="1">
            <a:spLocks/>
          </p:cNvSpPr>
          <p:nvPr/>
        </p:nvSpPr>
        <p:spPr>
          <a:xfrm>
            <a:off x="5409446" y="5953844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+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23" name="عنوان 1"/>
          <p:cNvSpPr txBox="1">
            <a:spLocks/>
          </p:cNvSpPr>
          <p:nvPr/>
        </p:nvSpPr>
        <p:spPr>
          <a:xfrm>
            <a:off x="5076056" y="5953844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+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24" name="عنوان 1"/>
          <p:cNvSpPr txBox="1">
            <a:spLocks/>
          </p:cNvSpPr>
          <p:nvPr/>
        </p:nvSpPr>
        <p:spPr>
          <a:xfrm>
            <a:off x="4724400" y="5953844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+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25" name="عنوان 1"/>
          <p:cNvSpPr txBox="1">
            <a:spLocks/>
          </p:cNvSpPr>
          <p:nvPr/>
        </p:nvSpPr>
        <p:spPr>
          <a:xfrm>
            <a:off x="7766992" y="5953844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+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26" name="عنوان 1"/>
          <p:cNvSpPr txBox="1">
            <a:spLocks/>
          </p:cNvSpPr>
          <p:nvPr/>
        </p:nvSpPr>
        <p:spPr>
          <a:xfrm>
            <a:off x="7406952" y="5953844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+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27" name="عنوان 1"/>
          <p:cNvSpPr txBox="1">
            <a:spLocks/>
          </p:cNvSpPr>
          <p:nvPr/>
        </p:nvSpPr>
        <p:spPr>
          <a:xfrm>
            <a:off x="6974904" y="5953844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+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28" name="عنوان 1"/>
          <p:cNvSpPr txBox="1">
            <a:spLocks/>
          </p:cNvSpPr>
          <p:nvPr/>
        </p:nvSpPr>
        <p:spPr>
          <a:xfrm>
            <a:off x="5796136" y="5953844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+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4" name="عنوان 1"/>
          <p:cNvSpPr txBox="1">
            <a:spLocks/>
          </p:cNvSpPr>
          <p:nvPr/>
        </p:nvSpPr>
        <p:spPr>
          <a:xfrm>
            <a:off x="1115616" y="5877272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ــــ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5" name="عنوان 1"/>
          <p:cNvSpPr txBox="1">
            <a:spLocks/>
          </p:cNvSpPr>
          <p:nvPr/>
        </p:nvSpPr>
        <p:spPr>
          <a:xfrm>
            <a:off x="611560" y="5877272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ــــ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6" name="عنوان 1"/>
          <p:cNvSpPr txBox="1">
            <a:spLocks/>
          </p:cNvSpPr>
          <p:nvPr/>
        </p:nvSpPr>
        <p:spPr>
          <a:xfrm>
            <a:off x="1646312" y="5877272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ــــ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7" name="عنوان 1"/>
          <p:cNvSpPr txBox="1">
            <a:spLocks/>
          </p:cNvSpPr>
          <p:nvPr/>
        </p:nvSpPr>
        <p:spPr>
          <a:xfrm>
            <a:off x="2078360" y="5877272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ــــ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8" name="عنوان 1"/>
          <p:cNvSpPr txBox="1">
            <a:spLocks/>
          </p:cNvSpPr>
          <p:nvPr/>
        </p:nvSpPr>
        <p:spPr>
          <a:xfrm>
            <a:off x="2582416" y="5877272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ــــ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9" name="عنوان 1"/>
          <p:cNvSpPr txBox="1">
            <a:spLocks/>
          </p:cNvSpPr>
          <p:nvPr/>
        </p:nvSpPr>
        <p:spPr>
          <a:xfrm>
            <a:off x="3086472" y="5877272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ــــ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40" name="عنوان 1"/>
          <p:cNvSpPr txBox="1">
            <a:spLocks/>
          </p:cNvSpPr>
          <p:nvPr/>
        </p:nvSpPr>
        <p:spPr>
          <a:xfrm>
            <a:off x="3518520" y="5877272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ــــ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42" name="عنوان 1"/>
          <p:cNvSpPr txBox="1">
            <a:spLocks/>
          </p:cNvSpPr>
          <p:nvPr/>
        </p:nvSpPr>
        <p:spPr>
          <a:xfrm>
            <a:off x="3950568" y="5877272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ــــ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41" name="مستطيل 40"/>
          <p:cNvSpPr/>
          <p:nvPr/>
        </p:nvSpPr>
        <p:spPr>
          <a:xfrm>
            <a:off x="3038241" y="5301208"/>
            <a:ext cx="11737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 smtClean="0"/>
              <a:t>]-</a:t>
            </a:r>
            <a:r>
              <a:rPr lang="ar-SA" sz="2800" b="1" dirty="0"/>
              <a:t>∞</a:t>
            </a:r>
            <a:r>
              <a:rPr lang="ar-SA" sz="2800" b="1" dirty="0" smtClean="0"/>
              <a:t>،6[</a:t>
            </a:r>
            <a:endParaRPr lang="ar-SA" sz="2800" b="1" dirty="0"/>
          </a:p>
        </p:txBody>
      </p:sp>
    </p:spTree>
    <p:extLst>
      <p:ext uri="{BB962C8B-B14F-4D97-AF65-F5344CB8AC3E}">
        <p14:creationId xmlns:p14="http://schemas.microsoft.com/office/powerpoint/2010/main" xmlns="" val="18490636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2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10" grpId="0"/>
      <p:bldP spid="11" grpId="0"/>
      <p:bldP spid="12" grpId="0"/>
      <p:bldP spid="13" grpId="0"/>
      <p:bldP spid="15" grpId="0"/>
      <p:bldP spid="16" grpId="0" animBg="1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2" grpId="0"/>
      <p:bldP spid="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انفجار 2 11"/>
          <p:cNvSpPr/>
          <p:nvPr/>
        </p:nvSpPr>
        <p:spPr>
          <a:xfrm>
            <a:off x="7020272" y="404664"/>
            <a:ext cx="1835696" cy="1152128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3968" y="260648"/>
            <a:ext cx="3943841" cy="1143000"/>
          </a:xfrm>
        </p:spPr>
        <p:txBody>
          <a:bodyPr/>
          <a:lstStyle/>
          <a:p>
            <a:pPr algn="r"/>
            <a:r>
              <a:rPr lang="ar-SA" dirty="0" smtClean="0">
                <a:solidFill>
                  <a:srgbClr val="FF0000"/>
                </a:solidFill>
              </a:rPr>
              <a:t>أتعلم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1700808"/>
            <a:ext cx="7931224" cy="2193107"/>
          </a:xfrm>
        </p:spPr>
        <p:txBody>
          <a:bodyPr/>
          <a:lstStyle/>
          <a:p>
            <a:r>
              <a:rPr lang="ar-SA" dirty="0" smtClean="0"/>
              <a:t>اشارة الاقتران الخطي ق(س) = </a:t>
            </a:r>
            <a:r>
              <a:rPr lang="ar-SA" dirty="0" err="1" smtClean="0"/>
              <a:t>أس+ب</a:t>
            </a:r>
            <a:r>
              <a:rPr lang="ar-SA" dirty="0" smtClean="0"/>
              <a:t> ، س    ح ، أ ≠ صفر ، هي نفس اشارة معامل س لكل س </a:t>
            </a:r>
            <a:r>
              <a:rPr lang="ar-SA" dirty="0" err="1" smtClean="0"/>
              <a:t>أكبرمن</a:t>
            </a:r>
            <a:r>
              <a:rPr lang="ar-SA" dirty="0" smtClean="0"/>
              <a:t> صفر الاقتران ،وعكس اشارة معامل س لكل س أصغر من صفر الاقتران</a:t>
            </a:r>
            <a:endParaRPr lang="ar-SA" dirty="0"/>
          </a:p>
        </p:txBody>
      </p:sp>
      <p:sp>
        <p:nvSpPr>
          <p:cNvPr id="4" name="عنصر نائب للمحتوى 2"/>
          <p:cNvSpPr txBox="1">
            <a:spLocks/>
          </p:cNvSpPr>
          <p:nvPr/>
        </p:nvSpPr>
        <p:spPr>
          <a:xfrm>
            <a:off x="755576" y="3501008"/>
            <a:ext cx="7931224" cy="72008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b="1" u="sng" dirty="0" smtClean="0">
                <a:solidFill>
                  <a:srgbClr val="FF0000"/>
                </a:solidFill>
              </a:rPr>
              <a:t>وتوضيح ذلك على خط الاعداد التالي</a:t>
            </a:r>
            <a:endParaRPr lang="ar-SA" b="1" u="sng" dirty="0">
              <a:solidFill>
                <a:srgbClr val="FF0000"/>
              </a:solidFill>
            </a:endParaRPr>
          </a:p>
        </p:txBody>
      </p:sp>
      <p:cxnSp>
        <p:nvCxnSpPr>
          <p:cNvPr id="5" name="رابط كسهم مستقيم 4"/>
          <p:cNvCxnSpPr/>
          <p:nvPr/>
        </p:nvCxnSpPr>
        <p:spPr>
          <a:xfrm flipH="1">
            <a:off x="395536" y="5805264"/>
            <a:ext cx="806489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شكل بيضاوي 5"/>
          <p:cNvSpPr/>
          <p:nvPr/>
        </p:nvSpPr>
        <p:spPr>
          <a:xfrm>
            <a:off x="4499992" y="5733256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عنصر نائب للمحتوى 2"/>
          <p:cNvSpPr txBox="1">
            <a:spLocks/>
          </p:cNvSpPr>
          <p:nvPr/>
        </p:nvSpPr>
        <p:spPr>
          <a:xfrm>
            <a:off x="5580112" y="5013176"/>
            <a:ext cx="1954560" cy="72008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dirty="0"/>
              <a:t> </a:t>
            </a:r>
            <a:r>
              <a:rPr lang="ar-SA" dirty="0" smtClean="0"/>
              <a:t>نفس اشارة أ </a:t>
            </a:r>
            <a:endParaRPr lang="ar-SA" dirty="0"/>
          </a:p>
        </p:txBody>
      </p:sp>
      <p:sp>
        <p:nvSpPr>
          <p:cNvPr id="8" name="عنصر نائب للمحتوى 2"/>
          <p:cNvSpPr txBox="1">
            <a:spLocks/>
          </p:cNvSpPr>
          <p:nvPr/>
        </p:nvSpPr>
        <p:spPr>
          <a:xfrm>
            <a:off x="1763688" y="4991518"/>
            <a:ext cx="1954560" cy="720080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dirty="0"/>
              <a:t> </a:t>
            </a:r>
            <a:r>
              <a:rPr lang="ar-SA" dirty="0" smtClean="0"/>
              <a:t>عكس اشارة أ </a:t>
            </a:r>
            <a:endParaRPr lang="ar-SA" dirty="0"/>
          </a:p>
        </p:txBody>
      </p:sp>
      <p:sp>
        <p:nvSpPr>
          <p:cNvPr id="9" name="عنصر نائب للمحتوى 2"/>
          <p:cNvSpPr txBox="1">
            <a:spLocks/>
          </p:cNvSpPr>
          <p:nvPr/>
        </p:nvSpPr>
        <p:spPr>
          <a:xfrm>
            <a:off x="3450704" y="5863998"/>
            <a:ext cx="1954560" cy="720080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dirty="0" smtClean="0"/>
              <a:t> صفر الاقتران </a:t>
            </a:r>
            <a:endParaRPr lang="ar-SA" dirty="0"/>
          </a:p>
        </p:txBody>
      </p:sp>
      <p:graphicFrame>
        <p:nvGraphicFramePr>
          <p:cNvPr id="10" name="كائن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20462044"/>
              </p:ext>
            </p:extLst>
          </p:nvPr>
        </p:nvGraphicFramePr>
        <p:xfrm>
          <a:off x="2915816" y="1772816"/>
          <a:ext cx="379094" cy="380429"/>
        </p:xfrm>
        <a:graphic>
          <a:graphicData uri="http://schemas.openxmlformats.org/presentationml/2006/ole">
            <p:oleObj spid="_x0000_s3130" name="Equation" r:id="rId3" imgW="152268" imgH="152268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729826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flip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" grpId="0"/>
      <p:bldP spid="3" grpId="0" build="p"/>
      <p:bldP spid="4" grpId="0"/>
      <p:bldP spid="6" grpId="0" animBg="1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946032" y="-171400"/>
            <a:ext cx="1234480" cy="1143000"/>
          </a:xfrm>
        </p:spPr>
        <p:txBody>
          <a:bodyPr>
            <a:normAutofit/>
          </a:bodyPr>
          <a:lstStyle/>
          <a:p>
            <a:r>
              <a:rPr lang="ar-SA" b="1" u="sng" dirty="0" smtClean="0">
                <a:solidFill>
                  <a:srgbClr val="FF0000"/>
                </a:solidFill>
              </a:rPr>
              <a:t>مثال:</a:t>
            </a:r>
            <a:endParaRPr lang="ar-SA" b="1" u="sng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23528" y="448072"/>
            <a:ext cx="7437512" cy="820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SA" sz="3200" b="1" dirty="0" smtClean="0">
                <a:solidFill>
                  <a:srgbClr val="FF0000"/>
                </a:solidFill>
              </a:rPr>
              <a:t> عين اشارة </a:t>
            </a:r>
            <a:r>
              <a:rPr lang="ar-SA" sz="3200" b="1" smtClean="0">
                <a:solidFill>
                  <a:srgbClr val="FF0000"/>
                </a:solidFill>
              </a:rPr>
              <a:t>الاقتران  ق( س ) </a:t>
            </a:r>
            <a:r>
              <a:rPr lang="ar-SA" sz="3200" b="1" dirty="0" smtClean="0">
                <a:solidFill>
                  <a:srgbClr val="FF0000"/>
                </a:solidFill>
              </a:rPr>
              <a:t>= 4 – 2س 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7522368" y="773832"/>
            <a:ext cx="1586136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b="1" u="sng" dirty="0" smtClean="0">
                <a:solidFill>
                  <a:srgbClr val="FF0066"/>
                </a:solidFill>
              </a:rPr>
              <a:t>الحل:</a:t>
            </a:r>
            <a:endParaRPr lang="ar-SA" b="1" u="sng" dirty="0">
              <a:solidFill>
                <a:srgbClr val="FF0066"/>
              </a:solidFill>
            </a:endParaRPr>
          </a:p>
        </p:txBody>
      </p:sp>
      <p:sp>
        <p:nvSpPr>
          <p:cNvPr id="5" name="عنصر نائب للمحتوى 2"/>
          <p:cNvSpPr txBox="1">
            <a:spLocks/>
          </p:cNvSpPr>
          <p:nvPr/>
        </p:nvSpPr>
        <p:spPr>
          <a:xfrm>
            <a:off x="1454968" y="1096144"/>
            <a:ext cx="6213376" cy="82068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dirty="0" smtClean="0"/>
              <a:t>1) نضع  الاقتران  ق(س) = صفر </a:t>
            </a:r>
            <a:endParaRPr lang="ar-SA" dirty="0"/>
          </a:p>
        </p:txBody>
      </p:sp>
      <p:sp>
        <p:nvSpPr>
          <p:cNvPr id="6" name="عنصر نائب للمحتوى 2"/>
          <p:cNvSpPr txBox="1">
            <a:spLocks/>
          </p:cNvSpPr>
          <p:nvPr/>
        </p:nvSpPr>
        <p:spPr>
          <a:xfrm>
            <a:off x="613973" y="1744216"/>
            <a:ext cx="8229600" cy="820688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dirty="0" smtClean="0"/>
              <a:t>2) نجد صفر الاقتران وذلك بحل المعادلة الخطية وايجاد قيمة س</a:t>
            </a:r>
            <a:endParaRPr lang="ar-SA" dirty="0"/>
          </a:p>
        </p:txBody>
      </p:sp>
      <p:sp>
        <p:nvSpPr>
          <p:cNvPr id="9" name="عنصر نائب للمحتوى 2"/>
          <p:cNvSpPr txBox="1">
            <a:spLocks/>
          </p:cNvSpPr>
          <p:nvPr/>
        </p:nvSpPr>
        <p:spPr>
          <a:xfrm>
            <a:off x="4572000" y="2276872"/>
            <a:ext cx="3765104" cy="82068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dirty="0"/>
              <a:t> </a:t>
            </a:r>
            <a:r>
              <a:rPr lang="ar-SA" dirty="0" smtClean="0"/>
              <a:t>        4 – 2س = صفر</a:t>
            </a:r>
            <a:endParaRPr lang="ar-SA" dirty="0"/>
          </a:p>
        </p:txBody>
      </p:sp>
      <p:sp>
        <p:nvSpPr>
          <p:cNvPr id="10" name="عنصر نائب للمحتوى 2"/>
          <p:cNvSpPr txBox="1">
            <a:spLocks/>
          </p:cNvSpPr>
          <p:nvPr/>
        </p:nvSpPr>
        <p:spPr>
          <a:xfrm>
            <a:off x="7092280" y="2687216"/>
            <a:ext cx="576064" cy="763488"/>
          </a:xfrm>
          <a:prstGeom prst="rect">
            <a:avLst/>
          </a:prstGeom>
        </p:spPr>
        <p:txBody>
          <a:bodyPr vert="horz" lIns="91440" tIns="45720" rIns="91440" bIns="45720" rtlCol="1">
            <a:normAutofit fontScale="85000" lnSpcReduction="1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dirty="0"/>
              <a:t> </a:t>
            </a:r>
            <a:r>
              <a:rPr lang="ar-SA" dirty="0" smtClean="0"/>
              <a:t>-4</a:t>
            </a:r>
            <a:endParaRPr lang="ar-SA" dirty="0"/>
          </a:p>
        </p:txBody>
      </p:sp>
      <p:sp>
        <p:nvSpPr>
          <p:cNvPr id="11" name="عنصر نائب للمحتوى 2"/>
          <p:cNvSpPr txBox="1">
            <a:spLocks/>
          </p:cNvSpPr>
          <p:nvPr/>
        </p:nvSpPr>
        <p:spPr>
          <a:xfrm>
            <a:off x="5364088" y="2708920"/>
            <a:ext cx="576064" cy="763488"/>
          </a:xfrm>
          <a:prstGeom prst="rect">
            <a:avLst/>
          </a:prstGeom>
        </p:spPr>
        <p:txBody>
          <a:bodyPr vert="horz" lIns="91440" tIns="45720" rIns="91440" bIns="45720" rtlCol="1">
            <a:normAutofit fontScale="85000" lnSpcReduction="1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dirty="0"/>
              <a:t> </a:t>
            </a:r>
            <a:r>
              <a:rPr lang="ar-SA" dirty="0" smtClean="0"/>
              <a:t>-4</a:t>
            </a:r>
            <a:endParaRPr lang="ar-SA" dirty="0"/>
          </a:p>
        </p:txBody>
      </p:sp>
      <p:cxnSp>
        <p:nvCxnSpPr>
          <p:cNvPr id="13" name="رابط مستقيم 12"/>
          <p:cNvCxnSpPr/>
          <p:nvPr/>
        </p:nvCxnSpPr>
        <p:spPr>
          <a:xfrm flipH="1">
            <a:off x="5148064" y="3068960"/>
            <a:ext cx="2592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رابط مستقيم 13"/>
          <p:cNvCxnSpPr/>
          <p:nvPr/>
        </p:nvCxnSpPr>
        <p:spPr>
          <a:xfrm flipH="1">
            <a:off x="7092280" y="2387148"/>
            <a:ext cx="432048" cy="5544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9" name="عنصر نائب للمحتوى 2"/>
          <p:cNvSpPr txBox="1">
            <a:spLocks/>
          </p:cNvSpPr>
          <p:nvPr/>
        </p:nvSpPr>
        <p:spPr>
          <a:xfrm>
            <a:off x="5220072" y="2965187"/>
            <a:ext cx="2324944" cy="90275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dirty="0" smtClean="0"/>
              <a:t>– 2س = -4</a:t>
            </a:r>
            <a:endParaRPr lang="ar-SA" dirty="0"/>
          </a:p>
        </p:txBody>
      </p:sp>
      <p:cxnSp>
        <p:nvCxnSpPr>
          <p:cNvPr id="20" name="رابط مستقيم 19"/>
          <p:cNvCxnSpPr/>
          <p:nvPr/>
        </p:nvCxnSpPr>
        <p:spPr>
          <a:xfrm flipH="1">
            <a:off x="6948264" y="3429000"/>
            <a:ext cx="596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رابط مستقيم 22"/>
          <p:cNvCxnSpPr/>
          <p:nvPr/>
        </p:nvCxnSpPr>
        <p:spPr>
          <a:xfrm flipH="1">
            <a:off x="5724128" y="3429000"/>
            <a:ext cx="596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عنصر نائب للمحتوى 2"/>
          <p:cNvSpPr txBox="1">
            <a:spLocks/>
          </p:cNvSpPr>
          <p:nvPr/>
        </p:nvSpPr>
        <p:spPr>
          <a:xfrm>
            <a:off x="6732240" y="3429000"/>
            <a:ext cx="896573" cy="63367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dirty="0" smtClean="0"/>
              <a:t>– 2</a:t>
            </a:r>
            <a:endParaRPr lang="ar-SA" dirty="0"/>
          </a:p>
        </p:txBody>
      </p:sp>
      <p:sp>
        <p:nvSpPr>
          <p:cNvPr id="25" name="عنصر نائب للمحتوى 2"/>
          <p:cNvSpPr txBox="1">
            <a:spLocks/>
          </p:cNvSpPr>
          <p:nvPr/>
        </p:nvSpPr>
        <p:spPr>
          <a:xfrm>
            <a:off x="5547635" y="3429000"/>
            <a:ext cx="896573" cy="63367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dirty="0" smtClean="0"/>
              <a:t>– 2</a:t>
            </a:r>
            <a:endParaRPr lang="ar-SA" dirty="0"/>
          </a:p>
        </p:txBody>
      </p:sp>
      <p:cxnSp>
        <p:nvCxnSpPr>
          <p:cNvPr id="26" name="رابط مستقيم 25"/>
          <p:cNvCxnSpPr/>
          <p:nvPr/>
        </p:nvCxnSpPr>
        <p:spPr>
          <a:xfrm flipH="1">
            <a:off x="6948264" y="3140968"/>
            <a:ext cx="432048" cy="50405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7" name="عنصر نائب للمحتوى 2"/>
          <p:cNvSpPr txBox="1">
            <a:spLocks/>
          </p:cNvSpPr>
          <p:nvPr/>
        </p:nvSpPr>
        <p:spPr>
          <a:xfrm>
            <a:off x="4932040" y="3966403"/>
            <a:ext cx="2324944" cy="542717"/>
          </a:xfrm>
          <a:prstGeom prst="rect">
            <a:avLst/>
          </a:prstGeom>
        </p:spPr>
        <p:txBody>
          <a:bodyPr vert="horz" lIns="91440" tIns="45720" rIns="91440" bIns="45720" rtlCol="1">
            <a:normAutofit lnSpcReduction="1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dirty="0" smtClean="0"/>
              <a:t>  س = 2 </a:t>
            </a:r>
            <a:endParaRPr lang="ar-SA" dirty="0"/>
          </a:p>
        </p:txBody>
      </p:sp>
      <p:cxnSp>
        <p:nvCxnSpPr>
          <p:cNvPr id="28" name="رابط مستقيم 27"/>
          <p:cNvCxnSpPr/>
          <p:nvPr/>
        </p:nvCxnSpPr>
        <p:spPr>
          <a:xfrm flipH="1">
            <a:off x="5444480" y="3964029"/>
            <a:ext cx="2592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عنصر نائب للمحتوى 2"/>
          <p:cNvSpPr txBox="1">
            <a:spLocks/>
          </p:cNvSpPr>
          <p:nvPr/>
        </p:nvSpPr>
        <p:spPr>
          <a:xfrm>
            <a:off x="313184" y="4480520"/>
            <a:ext cx="8229600" cy="820688"/>
          </a:xfrm>
          <a:prstGeom prst="rect">
            <a:avLst/>
          </a:prstGeom>
        </p:spPr>
        <p:txBody>
          <a:bodyPr vert="horz" lIns="91440" tIns="45720" rIns="91440" bIns="45720" rtlCol="1">
            <a:normAutofit fontScale="8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dirty="0" smtClean="0"/>
              <a:t>3) نمثل صفر الاقتران على خط الاعداد ونعين اشارة الاقتران حسب اشارة معامل س</a:t>
            </a:r>
            <a:endParaRPr lang="ar-SA" dirty="0"/>
          </a:p>
        </p:txBody>
      </p:sp>
      <p:cxnSp>
        <p:nvCxnSpPr>
          <p:cNvPr id="30" name="رابط كسهم مستقيم 29"/>
          <p:cNvCxnSpPr/>
          <p:nvPr/>
        </p:nvCxnSpPr>
        <p:spPr>
          <a:xfrm flipH="1">
            <a:off x="395536" y="5445224"/>
            <a:ext cx="806489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شكل بيضاوي 30"/>
          <p:cNvSpPr/>
          <p:nvPr/>
        </p:nvSpPr>
        <p:spPr>
          <a:xfrm>
            <a:off x="4355976" y="5373216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2" name="عنوان 1"/>
          <p:cNvSpPr txBox="1">
            <a:spLocks/>
          </p:cNvSpPr>
          <p:nvPr/>
        </p:nvSpPr>
        <p:spPr>
          <a:xfrm>
            <a:off x="2574032" y="4945732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+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3" name="عنوان 1"/>
          <p:cNvSpPr txBox="1">
            <a:spLocks/>
          </p:cNvSpPr>
          <p:nvPr/>
        </p:nvSpPr>
        <p:spPr>
          <a:xfrm>
            <a:off x="2141984" y="4945732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+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4" name="عنوان 1"/>
          <p:cNvSpPr txBox="1">
            <a:spLocks/>
          </p:cNvSpPr>
          <p:nvPr/>
        </p:nvSpPr>
        <p:spPr>
          <a:xfrm>
            <a:off x="1475656" y="4941168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+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5" name="عنوان 1"/>
          <p:cNvSpPr txBox="1">
            <a:spLocks/>
          </p:cNvSpPr>
          <p:nvPr/>
        </p:nvSpPr>
        <p:spPr>
          <a:xfrm>
            <a:off x="1107232" y="4945732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+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6" name="عنوان 1"/>
          <p:cNvSpPr txBox="1">
            <a:spLocks/>
          </p:cNvSpPr>
          <p:nvPr/>
        </p:nvSpPr>
        <p:spPr>
          <a:xfrm>
            <a:off x="755576" y="4945732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+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7" name="عنوان 1"/>
          <p:cNvSpPr txBox="1">
            <a:spLocks/>
          </p:cNvSpPr>
          <p:nvPr/>
        </p:nvSpPr>
        <p:spPr>
          <a:xfrm>
            <a:off x="3798168" y="4945732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+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8" name="عنوان 1"/>
          <p:cNvSpPr txBox="1">
            <a:spLocks/>
          </p:cNvSpPr>
          <p:nvPr/>
        </p:nvSpPr>
        <p:spPr>
          <a:xfrm>
            <a:off x="3438128" y="4945732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+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9" name="عنوان 1"/>
          <p:cNvSpPr txBox="1">
            <a:spLocks/>
          </p:cNvSpPr>
          <p:nvPr/>
        </p:nvSpPr>
        <p:spPr>
          <a:xfrm>
            <a:off x="3006080" y="4945732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+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40" name="عنوان 1"/>
          <p:cNvSpPr txBox="1">
            <a:spLocks/>
          </p:cNvSpPr>
          <p:nvPr/>
        </p:nvSpPr>
        <p:spPr>
          <a:xfrm>
            <a:off x="1827312" y="4945732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+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41" name="عنوان 1"/>
          <p:cNvSpPr txBox="1">
            <a:spLocks/>
          </p:cNvSpPr>
          <p:nvPr/>
        </p:nvSpPr>
        <p:spPr>
          <a:xfrm>
            <a:off x="5148064" y="4941168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ــــ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42" name="عنوان 1"/>
          <p:cNvSpPr txBox="1">
            <a:spLocks/>
          </p:cNvSpPr>
          <p:nvPr/>
        </p:nvSpPr>
        <p:spPr>
          <a:xfrm>
            <a:off x="4572000" y="4941168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ــــ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43" name="عنوان 1"/>
          <p:cNvSpPr txBox="1">
            <a:spLocks/>
          </p:cNvSpPr>
          <p:nvPr/>
        </p:nvSpPr>
        <p:spPr>
          <a:xfrm>
            <a:off x="5606752" y="4941168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ــــ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44" name="عنوان 1"/>
          <p:cNvSpPr txBox="1">
            <a:spLocks/>
          </p:cNvSpPr>
          <p:nvPr/>
        </p:nvSpPr>
        <p:spPr>
          <a:xfrm>
            <a:off x="6038800" y="4941168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ــــ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45" name="عنوان 1"/>
          <p:cNvSpPr txBox="1">
            <a:spLocks/>
          </p:cNvSpPr>
          <p:nvPr/>
        </p:nvSpPr>
        <p:spPr>
          <a:xfrm>
            <a:off x="6542856" y="4941168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ــــ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46" name="عنوان 1"/>
          <p:cNvSpPr txBox="1">
            <a:spLocks/>
          </p:cNvSpPr>
          <p:nvPr/>
        </p:nvSpPr>
        <p:spPr>
          <a:xfrm>
            <a:off x="7046912" y="4941168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ــــ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47" name="عنوان 1"/>
          <p:cNvSpPr txBox="1">
            <a:spLocks/>
          </p:cNvSpPr>
          <p:nvPr/>
        </p:nvSpPr>
        <p:spPr>
          <a:xfrm>
            <a:off x="7478960" y="4941168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ــــ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48" name="عنوان 1"/>
          <p:cNvSpPr txBox="1">
            <a:spLocks/>
          </p:cNvSpPr>
          <p:nvPr/>
        </p:nvSpPr>
        <p:spPr>
          <a:xfrm>
            <a:off x="7911008" y="4941168"/>
            <a:ext cx="549424" cy="5715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b="1" dirty="0" smtClean="0">
                <a:solidFill>
                  <a:srgbClr val="FF0000"/>
                </a:solidFill>
              </a:rPr>
              <a:t>ــــ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49" name="عنصر نائب للمحتوى 2"/>
          <p:cNvSpPr txBox="1">
            <a:spLocks/>
          </p:cNvSpPr>
          <p:nvPr/>
        </p:nvSpPr>
        <p:spPr>
          <a:xfrm>
            <a:off x="3995936" y="5373216"/>
            <a:ext cx="598197" cy="63367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dirty="0" smtClean="0"/>
              <a:t>2</a:t>
            </a:r>
            <a:endParaRPr lang="ar-SA" dirty="0"/>
          </a:p>
        </p:txBody>
      </p:sp>
      <p:sp>
        <p:nvSpPr>
          <p:cNvPr id="50" name="عنصر نائب للمحتوى 2"/>
          <p:cNvSpPr txBox="1">
            <a:spLocks/>
          </p:cNvSpPr>
          <p:nvPr/>
        </p:nvSpPr>
        <p:spPr>
          <a:xfrm>
            <a:off x="4067944" y="5099586"/>
            <a:ext cx="598197" cy="633670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1800" b="1" dirty="0" smtClean="0"/>
              <a:t>صفر</a:t>
            </a:r>
            <a:endParaRPr lang="ar-SA" sz="1800" b="1" dirty="0"/>
          </a:p>
        </p:txBody>
      </p:sp>
      <p:sp>
        <p:nvSpPr>
          <p:cNvPr id="51" name="عنصر نائب للمحتوى 2"/>
          <p:cNvSpPr txBox="1">
            <a:spLocks/>
          </p:cNvSpPr>
          <p:nvPr/>
        </p:nvSpPr>
        <p:spPr>
          <a:xfrm>
            <a:off x="465584" y="5661248"/>
            <a:ext cx="8229600" cy="936104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1800" b="1" dirty="0" smtClean="0">
                <a:solidFill>
                  <a:srgbClr val="FF0000"/>
                </a:solidFill>
              </a:rPr>
              <a:t>ويمكن كتابة الحل على الصورة: ق(ٍس) &gt; صفر (موجبا) في الفترة ]-∞،2[ أو تكتب  س&lt; 2</a:t>
            </a:r>
          </a:p>
          <a:p>
            <a:pPr marL="0" indent="0">
              <a:buNone/>
            </a:pPr>
            <a:r>
              <a:rPr lang="ar-SA" sz="1800" b="1" dirty="0" smtClean="0">
                <a:solidFill>
                  <a:srgbClr val="FF0000"/>
                </a:solidFill>
              </a:rPr>
              <a:t>                                      ق(ٍس)&lt; صفر (سالبا)  في الفترة ]2 ، ∞[ أو تكتب س &gt; 2</a:t>
            </a:r>
          </a:p>
          <a:p>
            <a:pPr marL="0" indent="0">
              <a:buNone/>
            </a:pPr>
            <a:r>
              <a:rPr lang="ar-SA" sz="1800" b="1" dirty="0" smtClean="0">
                <a:solidFill>
                  <a:srgbClr val="FF0000"/>
                </a:solidFill>
              </a:rPr>
              <a:t>                                      ق(س) = صفر عندما س = 2</a:t>
            </a:r>
            <a:endParaRPr lang="ar-SA" sz="1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2537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2000"/>
                                  </p:iterate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52000"/>
                                  </p:iterate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52000"/>
                                  </p:iterate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52000"/>
                                  </p:iterate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52000"/>
                                  </p:iterate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52000"/>
                                  </p:iterate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1000"/>
                                  </p:iterate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51000"/>
                                  </p:iterate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51000"/>
                                  </p:iterate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51000"/>
                                  </p:iterate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51000"/>
                                  </p:iterate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51000"/>
                                  </p:iterate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51000"/>
                                  </p:iterate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51000"/>
                                  </p:iterate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51000"/>
                                  </p:iterate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6" grpId="0"/>
      <p:bldP spid="9" grpId="0"/>
      <p:bldP spid="10" grpId="0"/>
      <p:bldP spid="11" grpId="0"/>
      <p:bldP spid="19" grpId="0"/>
      <p:bldP spid="24" grpId="0"/>
      <p:bldP spid="25" grpId="0"/>
      <p:bldP spid="27" grpId="0"/>
      <p:bldP spid="29" grpId="0"/>
      <p:bldP spid="31" grpId="0" animBg="1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شكل بيضاوي 37"/>
          <p:cNvSpPr/>
          <p:nvPr/>
        </p:nvSpPr>
        <p:spPr>
          <a:xfrm>
            <a:off x="7596336" y="2059143"/>
            <a:ext cx="1089426" cy="988215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12969" y="404664"/>
            <a:ext cx="8229600" cy="1143000"/>
          </a:xfrm>
        </p:spPr>
        <p:txBody>
          <a:bodyPr/>
          <a:lstStyle/>
          <a:p>
            <a:pPr algn="r"/>
            <a:r>
              <a:rPr lang="ar-SA" b="1" u="sng" dirty="0" smtClean="0">
                <a:solidFill>
                  <a:srgbClr val="FF0000"/>
                </a:solidFill>
              </a:rPr>
              <a:t>سؤال</a:t>
            </a:r>
            <a:r>
              <a:rPr lang="ar-SA" b="1" dirty="0" smtClean="0">
                <a:solidFill>
                  <a:srgbClr val="FF0000"/>
                </a:solidFill>
              </a:rPr>
              <a:t>:  ابحث في اشارة الاقتران التالي :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195033" y="1484784"/>
            <a:ext cx="3281559" cy="6294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SA" sz="2800" dirty="0" smtClean="0"/>
              <a:t>    ق(س) =  3س + 9  </a:t>
            </a:r>
            <a:endParaRPr lang="ar-SA" sz="2800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7728970" y="2059143"/>
            <a:ext cx="956792" cy="867506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ar-SA" b="1" u="sng" dirty="0" smtClean="0">
                <a:solidFill>
                  <a:srgbClr val="FF0066"/>
                </a:solidFill>
              </a:rPr>
              <a:t>الحل </a:t>
            </a:r>
            <a:endParaRPr lang="ar-SA" b="1" u="sng" dirty="0">
              <a:solidFill>
                <a:srgbClr val="FF0066"/>
              </a:solidFill>
            </a:endParaRPr>
          </a:p>
        </p:txBody>
      </p:sp>
      <p:sp>
        <p:nvSpPr>
          <p:cNvPr id="5" name="عنصر نائب للمحتوى 2"/>
          <p:cNvSpPr txBox="1">
            <a:spLocks/>
          </p:cNvSpPr>
          <p:nvPr/>
        </p:nvSpPr>
        <p:spPr>
          <a:xfrm>
            <a:off x="2818555" y="2381670"/>
            <a:ext cx="3650275" cy="62942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3200" dirty="0" smtClean="0"/>
              <a:t>3س +9  = 0  </a:t>
            </a:r>
            <a:endParaRPr lang="ar-SA" sz="3200" dirty="0"/>
          </a:p>
        </p:txBody>
      </p:sp>
      <p:sp>
        <p:nvSpPr>
          <p:cNvPr id="6" name="عنصر نائب للمحتوى 2"/>
          <p:cNvSpPr txBox="1">
            <a:spLocks/>
          </p:cNvSpPr>
          <p:nvPr/>
        </p:nvSpPr>
        <p:spPr>
          <a:xfrm>
            <a:off x="5220072" y="2788929"/>
            <a:ext cx="608541" cy="633670"/>
          </a:xfrm>
          <a:prstGeom prst="rect">
            <a:avLst/>
          </a:prstGeom>
        </p:spPr>
        <p:txBody>
          <a:bodyPr vert="horz" lIns="91440" tIns="45720" rIns="91440" bIns="45720" rtlCol="1">
            <a:normAutofit fontScale="85000" lnSpcReduction="1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dirty="0"/>
              <a:t> </a:t>
            </a:r>
            <a:r>
              <a:rPr lang="ar-SA" dirty="0" smtClean="0"/>
              <a:t>-9</a:t>
            </a:r>
            <a:endParaRPr lang="ar-SA" dirty="0"/>
          </a:p>
        </p:txBody>
      </p:sp>
      <p:sp>
        <p:nvSpPr>
          <p:cNvPr id="7" name="عنصر نائب للمحتوى 2"/>
          <p:cNvSpPr txBox="1">
            <a:spLocks/>
          </p:cNvSpPr>
          <p:nvPr/>
        </p:nvSpPr>
        <p:spPr>
          <a:xfrm>
            <a:off x="4355976" y="2780928"/>
            <a:ext cx="608541" cy="633670"/>
          </a:xfrm>
          <a:prstGeom prst="rect">
            <a:avLst/>
          </a:prstGeom>
        </p:spPr>
        <p:txBody>
          <a:bodyPr vert="horz" lIns="91440" tIns="45720" rIns="91440" bIns="45720" rtlCol="1">
            <a:normAutofit fontScale="85000" lnSpcReduction="1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dirty="0"/>
              <a:t> </a:t>
            </a:r>
            <a:r>
              <a:rPr lang="ar-SA" dirty="0" smtClean="0"/>
              <a:t>-9</a:t>
            </a:r>
            <a:endParaRPr lang="ar-SA" dirty="0"/>
          </a:p>
        </p:txBody>
      </p:sp>
      <p:cxnSp>
        <p:nvCxnSpPr>
          <p:cNvPr id="8" name="رابط مستقيم 7"/>
          <p:cNvCxnSpPr/>
          <p:nvPr/>
        </p:nvCxnSpPr>
        <p:spPr>
          <a:xfrm flipH="1">
            <a:off x="4211960" y="3212976"/>
            <a:ext cx="2592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رابط مستقيم 8"/>
          <p:cNvCxnSpPr/>
          <p:nvPr/>
        </p:nvCxnSpPr>
        <p:spPr>
          <a:xfrm flipH="1">
            <a:off x="5220072" y="2492896"/>
            <a:ext cx="432048" cy="5544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0" name="عنصر نائب للمحتوى 2"/>
          <p:cNvSpPr txBox="1">
            <a:spLocks/>
          </p:cNvSpPr>
          <p:nvPr/>
        </p:nvSpPr>
        <p:spPr>
          <a:xfrm>
            <a:off x="5220072" y="3677428"/>
            <a:ext cx="608541" cy="63367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dirty="0" smtClean="0"/>
              <a:t>3</a:t>
            </a:r>
            <a:endParaRPr lang="ar-SA" dirty="0"/>
          </a:p>
        </p:txBody>
      </p:sp>
      <p:sp>
        <p:nvSpPr>
          <p:cNvPr id="12" name="عنصر نائب للمحتوى 2"/>
          <p:cNvSpPr txBox="1">
            <a:spLocks/>
          </p:cNvSpPr>
          <p:nvPr/>
        </p:nvSpPr>
        <p:spPr>
          <a:xfrm>
            <a:off x="4355976" y="3645024"/>
            <a:ext cx="608541" cy="63367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dirty="0"/>
              <a:t> </a:t>
            </a:r>
            <a:r>
              <a:rPr lang="ar-SA" dirty="0" smtClean="0"/>
              <a:t>3</a:t>
            </a:r>
            <a:endParaRPr lang="ar-SA" dirty="0"/>
          </a:p>
        </p:txBody>
      </p:sp>
      <p:cxnSp>
        <p:nvCxnSpPr>
          <p:cNvPr id="13" name="رابط مستقيم 12"/>
          <p:cNvCxnSpPr/>
          <p:nvPr/>
        </p:nvCxnSpPr>
        <p:spPr>
          <a:xfrm flipH="1">
            <a:off x="4283968" y="3717032"/>
            <a:ext cx="59177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رابط مستقيم 13"/>
          <p:cNvCxnSpPr/>
          <p:nvPr/>
        </p:nvCxnSpPr>
        <p:spPr>
          <a:xfrm flipH="1">
            <a:off x="5220072" y="3789040"/>
            <a:ext cx="65592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عنصر نائب للمحتوى 2"/>
          <p:cNvSpPr txBox="1">
            <a:spLocks/>
          </p:cNvSpPr>
          <p:nvPr/>
        </p:nvSpPr>
        <p:spPr>
          <a:xfrm>
            <a:off x="3553544" y="4149080"/>
            <a:ext cx="3477072" cy="62942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3200" dirty="0" smtClean="0"/>
              <a:t>            س = -3  </a:t>
            </a:r>
            <a:endParaRPr lang="ar-SA" sz="3200" dirty="0"/>
          </a:p>
        </p:txBody>
      </p:sp>
      <p:cxnSp>
        <p:nvCxnSpPr>
          <p:cNvPr id="25" name="رابط مستقيم 24"/>
          <p:cNvCxnSpPr/>
          <p:nvPr/>
        </p:nvCxnSpPr>
        <p:spPr>
          <a:xfrm flipH="1">
            <a:off x="3948154" y="4149080"/>
            <a:ext cx="25206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رابط مستقيم 26"/>
          <p:cNvCxnSpPr/>
          <p:nvPr/>
        </p:nvCxnSpPr>
        <p:spPr>
          <a:xfrm flipH="1">
            <a:off x="5443951" y="3414598"/>
            <a:ext cx="432048" cy="5544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8" name="رابط كسهم مستقيم 27"/>
          <p:cNvCxnSpPr/>
          <p:nvPr/>
        </p:nvCxnSpPr>
        <p:spPr>
          <a:xfrm flipH="1">
            <a:off x="395536" y="5445224"/>
            <a:ext cx="806489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عنصر نائب للمحتوى 2"/>
          <p:cNvSpPr txBox="1">
            <a:spLocks/>
          </p:cNvSpPr>
          <p:nvPr/>
        </p:nvSpPr>
        <p:spPr>
          <a:xfrm>
            <a:off x="4189827" y="5099586"/>
            <a:ext cx="598197" cy="633670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1800" b="1" dirty="0" smtClean="0"/>
              <a:t>صفر</a:t>
            </a:r>
            <a:endParaRPr lang="ar-SA" sz="1800" b="1" dirty="0"/>
          </a:p>
        </p:txBody>
      </p:sp>
      <p:sp>
        <p:nvSpPr>
          <p:cNvPr id="30" name="شكل بيضاوي 29"/>
          <p:cNvSpPr/>
          <p:nvPr/>
        </p:nvSpPr>
        <p:spPr>
          <a:xfrm>
            <a:off x="4499992" y="5445224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1" name="عنصر نائب للمحتوى 2"/>
          <p:cNvSpPr txBox="1">
            <a:spLocks/>
          </p:cNvSpPr>
          <p:nvPr/>
        </p:nvSpPr>
        <p:spPr>
          <a:xfrm>
            <a:off x="4323499" y="5531634"/>
            <a:ext cx="608541" cy="633670"/>
          </a:xfrm>
          <a:prstGeom prst="rect">
            <a:avLst/>
          </a:prstGeom>
        </p:spPr>
        <p:txBody>
          <a:bodyPr vert="horz" lIns="91440" tIns="45720" rIns="91440" bIns="45720" rtlCol="1">
            <a:normAutofit fontScale="85000" lnSpcReduction="1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dirty="0"/>
              <a:t> </a:t>
            </a:r>
            <a:r>
              <a:rPr lang="ar-SA" dirty="0" smtClean="0"/>
              <a:t>-3</a:t>
            </a:r>
            <a:endParaRPr lang="ar-SA" dirty="0"/>
          </a:p>
        </p:txBody>
      </p:sp>
      <p:sp>
        <p:nvSpPr>
          <p:cNvPr id="32" name="عنصر نائب للمحتوى 2"/>
          <p:cNvSpPr txBox="1">
            <a:spLocks/>
          </p:cNvSpPr>
          <p:nvPr/>
        </p:nvSpPr>
        <p:spPr>
          <a:xfrm>
            <a:off x="2771800" y="3231624"/>
            <a:ext cx="3650275" cy="62942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3200" dirty="0"/>
              <a:t> </a:t>
            </a:r>
            <a:r>
              <a:rPr lang="ar-SA" sz="3200" dirty="0" smtClean="0"/>
              <a:t>    3س = -9  </a:t>
            </a:r>
            <a:endParaRPr lang="ar-SA" sz="3200" dirty="0"/>
          </a:p>
        </p:txBody>
      </p:sp>
      <p:sp>
        <p:nvSpPr>
          <p:cNvPr id="33" name="عنصر نائب للمحتوى 2"/>
          <p:cNvSpPr txBox="1">
            <a:spLocks/>
          </p:cNvSpPr>
          <p:nvPr/>
        </p:nvSpPr>
        <p:spPr>
          <a:xfrm>
            <a:off x="4730294" y="4778504"/>
            <a:ext cx="3477072" cy="629424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3200" dirty="0" smtClean="0">
                <a:solidFill>
                  <a:srgbClr val="0070C0"/>
                </a:solidFill>
              </a:rPr>
              <a:t>++++++++++++++  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34" name="عنصر نائب للمحتوى 2"/>
          <p:cNvSpPr txBox="1">
            <a:spLocks/>
          </p:cNvSpPr>
          <p:nvPr/>
        </p:nvSpPr>
        <p:spPr>
          <a:xfrm>
            <a:off x="683568" y="4797152"/>
            <a:ext cx="3477072" cy="629424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3200" dirty="0" smtClean="0">
                <a:solidFill>
                  <a:srgbClr val="0070C0"/>
                </a:solidFill>
              </a:rPr>
              <a:t>-------------------------  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35" name="عنصر نائب للمحتوى 2"/>
          <p:cNvSpPr txBox="1">
            <a:spLocks/>
          </p:cNvSpPr>
          <p:nvPr/>
        </p:nvSpPr>
        <p:spPr>
          <a:xfrm>
            <a:off x="5220072" y="5589240"/>
            <a:ext cx="3475112" cy="50405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2000" b="1" dirty="0" smtClean="0">
                <a:solidFill>
                  <a:srgbClr val="FF0000"/>
                </a:solidFill>
              </a:rPr>
              <a:t> ق(ٍس) &gt; صفر </a:t>
            </a:r>
            <a:r>
              <a:rPr lang="ar-SA" sz="2000" b="1" dirty="0">
                <a:solidFill>
                  <a:srgbClr val="FF0000"/>
                </a:solidFill>
              </a:rPr>
              <a:t> </a:t>
            </a:r>
            <a:r>
              <a:rPr lang="ar-SA" sz="2000" b="1" dirty="0" smtClean="0">
                <a:solidFill>
                  <a:srgbClr val="FF0000"/>
                </a:solidFill>
              </a:rPr>
              <a:t>في الفترة ]-3 ، ∞[ أو تكتب س&gt;-3 </a:t>
            </a:r>
          </a:p>
          <a:p>
            <a:pPr marL="0" indent="0">
              <a:buNone/>
            </a:pPr>
            <a:r>
              <a:rPr lang="ar-SA" sz="2000" b="1" dirty="0" smtClean="0">
                <a:solidFill>
                  <a:srgbClr val="FF0000"/>
                </a:solidFill>
              </a:rPr>
              <a:t>                                      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36" name="عنصر نائب للمحتوى 2"/>
          <p:cNvSpPr txBox="1">
            <a:spLocks/>
          </p:cNvSpPr>
          <p:nvPr/>
        </p:nvSpPr>
        <p:spPr>
          <a:xfrm>
            <a:off x="467544" y="5625244"/>
            <a:ext cx="3212761" cy="576064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2000" b="1" dirty="0" smtClean="0">
                <a:solidFill>
                  <a:srgbClr val="FF0000"/>
                </a:solidFill>
              </a:rPr>
              <a:t> </a:t>
            </a:r>
            <a:r>
              <a:rPr lang="ar-SA" sz="2000" b="1" dirty="0">
                <a:solidFill>
                  <a:srgbClr val="FF0000"/>
                </a:solidFill>
              </a:rPr>
              <a:t>ق(ٍس)&lt; صفر </a:t>
            </a:r>
            <a:r>
              <a:rPr lang="ar-SA" sz="2000" b="1" dirty="0" smtClean="0">
                <a:solidFill>
                  <a:srgbClr val="FF0000"/>
                </a:solidFill>
              </a:rPr>
              <a:t> في الفترة ]-∞،-3[</a:t>
            </a:r>
          </a:p>
          <a:p>
            <a:pPr marL="0" indent="0">
              <a:buNone/>
            </a:pPr>
            <a:r>
              <a:rPr lang="ar-SA" sz="2000" b="1" dirty="0" smtClean="0">
                <a:solidFill>
                  <a:srgbClr val="FF0000"/>
                </a:solidFill>
              </a:rPr>
              <a:t>أو تكتب س&lt;-3   </a:t>
            </a:r>
          </a:p>
          <a:p>
            <a:pPr marL="0" indent="0">
              <a:buNone/>
            </a:pPr>
            <a:r>
              <a:rPr lang="ar-SA" sz="2000" b="1" dirty="0" smtClean="0">
                <a:solidFill>
                  <a:srgbClr val="FF0000"/>
                </a:solidFill>
              </a:rPr>
              <a:t>                                      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37" name="مستطيل 36"/>
          <p:cNvSpPr/>
          <p:nvPr/>
        </p:nvSpPr>
        <p:spPr>
          <a:xfrm>
            <a:off x="3305843" y="6413266"/>
            <a:ext cx="2778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</a:rPr>
              <a:t>ق(س) = صفر عندما س = </a:t>
            </a:r>
            <a:r>
              <a:rPr lang="ar-SA" sz="2000" b="1" dirty="0" smtClean="0">
                <a:solidFill>
                  <a:srgbClr val="FF0000"/>
                </a:solidFill>
              </a:rPr>
              <a:t>-3</a:t>
            </a:r>
            <a:endParaRPr lang="ar-SA" sz="2000" dirty="0"/>
          </a:p>
        </p:txBody>
      </p:sp>
      <p:sp>
        <p:nvSpPr>
          <p:cNvPr id="39" name="سهم إلى اليمين 38">
            <a:hlinkClick r:id="rId2" action="ppaction://hlinksldjump"/>
          </p:cNvPr>
          <p:cNvSpPr/>
          <p:nvPr/>
        </p:nvSpPr>
        <p:spPr>
          <a:xfrm>
            <a:off x="448498" y="6165304"/>
            <a:ext cx="1368152" cy="720080"/>
          </a:xfrm>
          <a:prstGeom prst="rightArrow">
            <a:avLst>
              <a:gd name="adj1" fmla="val 74188"/>
              <a:gd name="adj2" fmla="val 641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0" name="عنوان 1"/>
          <p:cNvSpPr txBox="1">
            <a:spLocks/>
          </p:cNvSpPr>
          <p:nvPr/>
        </p:nvSpPr>
        <p:spPr>
          <a:xfrm>
            <a:off x="179512" y="6271300"/>
            <a:ext cx="1709146" cy="508088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600" b="1" dirty="0" smtClean="0">
                <a:solidFill>
                  <a:srgbClr val="FF0000"/>
                </a:solidFill>
              </a:rPr>
              <a:t>عودة</a:t>
            </a:r>
            <a:endParaRPr lang="ar-SA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2062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1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2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2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2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1000"/>
                                  </p:iterate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60000"/>
                                  </p:iterate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2" grpId="0"/>
      <p:bldP spid="3" grpId="0" build="p"/>
      <p:bldP spid="3" grpId="1" build="p"/>
      <p:bldP spid="4" grpId="0"/>
      <p:bldP spid="5" grpId="0"/>
      <p:bldP spid="6" grpId="0"/>
      <p:bldP spid="7" grpId="0"/>
      <p:bldP spid="10" grpId="0"/>
      <p:bldP spid="12" grpId="0"/>
      <p:bldP spid="24" grpId="0"/>
      <p:bldP spid="29" grpId="0"/>
      <p:bldP spid="30" grpId="0" animBg="1"/>
      <p:bldP spid="31" grpId="0"/>
      <p:bldP spid="32" grpId="0"/>
      <p:bldP spid="33" grpId="0"/>
      <p:bldP spid="34" grpId="0"/>
      <p:bldP spid="35" grpId="0"/>
      <p:bldP spid="36" grpId="0"/>
      <p:bldP spid="37" grpId="0"/>
      <p:bldP spid="39" grpId="0" animBg="1"/>
      <p:bldP spid="4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843808" y="188640"/>
            <a:ext cx="2890664" cy="866360"/>
          </a:xfrm>
        </p:spPr>
        <p:txBody>
          <a:bodyPr/>
          <a:lstStyle/>
          <a:p>
            <a:pPr algn="ctr"/>
            <a:r>
              <a:rPr lang="ar-SA" b="1" dirty="0" smtClean="0">
                <a:solidFill>
                  <a:srgbClr val="FF0000"/>
                </a:solidFill>
              </a:rPr>
              <a:t>الاقتران التربيعي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65712" y="980728"/>
            <a:ext cx="3970784" cy="4602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ar-SA" dirty="0" smtClean="0"/>
              <a:t>الشكل المرسوم هو منحنى الاقتران</a:t>
            </a:r>
            <a:endParaRPr lang="ar-SA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052736"/>
            <a:ext cx="3533775" cy="268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كائن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59459494"/>
              </p:ext>
            </p:extLst>
          </p:nvPr>
        </p:nvGraphicFramePr>
        <p:xfrm>
          <a:off x="4794250" y="2378075"/>
          <a:ext cx="114300" cy="177800"/>
        </p:xfrm>
        <a:graphic>
          <a:graphicData uri="http://schemas.openxmlformats.org/presentationml/2006/ole">
            <p:oleObj spid="_x0000_s4252" name="Equation" r:id="rId4" imgW="914400" imgH="210240" progId="">
              <p:embed/>
            </p:oleObj>
          </a:graphicData>
        </a:graphic>
      </p:graphicFrame>
      <p:graphicFrame>
        <p:nvGraphicFramePr>
          <p:cNvPr id="9" name="كائن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67103318"/>
              </p:ext>
            </p:extLst>
          </p:nvPr>
        </p:nvGraphicFramePr>
        <p:xfrm>
          <a:off x="5364088" y="1484784"/>
          <a:ext cx="2880320" cy="534219"/>
        </p:xfrm>
        <a:graphic>
          <a:graphicData uri="http://schemas.openxmlformats.org/presentationml/2006/ole">
            <p:oleObj spid="_x0000_s4253" name="Equation" r:id="rId5" imgW="1206360" imgH="279360" progId="">
              <p:embed/>
            </p:oleObj>
          </a:graphicData>
        </a:graphic>
      </p:graphicFrame>
      <p:sp>
        <p:nvSpPr>
          <p:cNvPr id="12" name="عنصر نائب للمحتوى 2"/>
          <p:cNvSpPr txBox="1">
            <a:spLocks/>
          </p:cNvSpPr>
          <p:nvPr/>
        </p:nvSpPr>
        <p:spPr>
          <a:xfrm>
            <a:off x="4067944" y="1960607"/>
            <a:ext cx="4690864" cy="460281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ar-SA" dirty="0" smtClean="0"/>
              <a:t>واشارة الاقتران موضحة على خط الاعداد التالي</a:t>
            </a:r>
            <a:endParaRPr lang="ar-SA" dirty="0"/>
          </a:p>
        </p:txBody>
      </p:sp>
      <p:grpSp>
        <p:nvGrpSpPr>
          <p:cNvPr id="16" name="مجموعة 15"/>
          <p:cNvGrpSpPr/>
          <p:nvPr/>
        </p:nvGrpSpPr>
        <p:grpSpPr>
          <a:xfrm>
            <a:off x="3713287" y="2852936"/>
            <a:ext cx="5323209" cy="151521"/>
            <a:chOff x="3713287" y="2852936"/>
            <a:chExt cx="5323209" cy="151521"/>
          </a:xfrm>
        </p:grpSpPr>
        <p:cxnSp>
          <p:nvCxnSpPr>
            <p:cNvPr id="13" name="رابط كسهم مستقيم 12"/>
            <p:cNvCxnSpPr/>
            <p:nvPr/>
          </p:nvCxnSpPr>
          <p:spPr>
            <a:xfrm flipH="1">
              <a:off x="3713287" y="2924944"/>
              <a:ext cx="5323209" cy="0"/>
            </a:xfrm>
            <a:prstGeom prst="straightConnector1">
              <a:avLst/>
            </a:prstGeom>
            <a:ln w="28575">
              <a:headEnd type="arrow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شكل بيضاوي 18"/>
            <p:cNvSpPr/>
            <p:nvPr/>
          </p:nvSpPr>
          <p:spPr>
            <a:xfrm>
              <a:off x="5470195" y="2852936"/>
              <a:ext cx="109917" cy="151521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0" name="شكل بيضاوي 19"/>
            <p:cNvSpPr/>
            <p:nvPr/>
          </p:nvSpPr>
          <p:spPr>
            <a:xfrm>
              <a:off x="6982363" y="2852936"/>
              <a:ext cx="109917" cy="151521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23" name="عنصر نائب للمحتوى 2"/>
          <p:cNvSpPr txBox="1">
            <a:spLocks/>
          </p:cNvSpPr>
          <p:nvPr/>
        </p:nvSpPr>
        <p:spPr>
          <a:xfrm>
            <a:off x="5171096" y="2586811"/>
            <a:ext cx="598197" cy="41764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1800" b="1" dirty="0" smtClean="0"/>
              <a:t>صفر</a:t>
            </a:r>
            <a:endParaRPr lang="ar-SA" sz="1800" b="1" dirty="0"/>
          </a:p>
        </p:txBody>
      </p:sp>
      <p:sp>
        <p:nvSpPr>
          <p:cNvPr id="24" name="عنصر نائب للمحتوى 2"/>
          <p:cNvSpPr txBox="1">
            <a:spLocks/>
          </p:cNvSpPr>
          <p:nvPr/>
        </p:nvSpPr>
        <p:spPr>
          <a:xfrm>
            <a:off x="6710107" y="2564904"/>
            <a:ext cx="598197" cy="41764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1800" b="1" dirty="0" smtClean="0"/>
              <a:t>صفر</a:t>
            </a:r>
            <a:endParaRPr lang="ar-SA" sz="1800" b="1" dirty="0"/>
          </a:p>
        </p:txBody>
      </p:sp>
      <p:sp>
        <p:nvSpPr>
          <p:cNvPr id="25" name="عنصر نائب للمحتوى 2"/>
          <p:cNvSpPr txBox="1">
            <a:spLocks/>
          </p:cNvSpPr>
          <p:nvPr/>
        </p:nvSpPr>
        <p:spPr>
          <a:xfrm>
            <a:off x="6888222" y="2939346"/>
            <a:ext cx="348074" cy="41764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2400" b="1" dirty="0" smtClean="0"/>
              <a:t>2</a:t>
            </a:r>
            <a:endParaRPr lang="ar-SA" sz="2400" b="1" dirty="0"/>
          </a:p>
        </p:txBody>
      </p:sp>
      <p:sp>
        <p:nvSpPr>
          <p:cNvPr id="26" name="عنصر نائب للمحتوى 2"/>
          <p:cNvSpPr txBox="1">
            <a:spLocks/>
          </p:cNvSpPr>
          <p:nvPr/>
        </p:nvSpPr>
        <p:spPr>
          <a:xfrm>
            <a:off x="5171096" y="2924944"/>
            <a:ext cx="541066" cy="41764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2400" b="1" dirty="0" smtClean="0"/>
              <a:t>-2</a:t>
            </a:r>
            <a:endParaRPr lang="ar-SA" sz="2400" b="1" dirty="0"/>
          </a:p>
        </p:txBody>
      </p:sp>
      <p:sp>
        <p:nvSpPr>
          <p:cNvPr id="27" name="عنصر نائب للمحتوى 2"/>
          <p:cNvSpPr txBox="1">
            <a:spLocks/>
          </p:cNvSpPr>
          <p:nvPr/>
        </p:nvSpPr>
        <p:spPr>
          <a:xfrm>
            <a:off x="6876256" y="2572332"/>
            <a:ext cx="2051190" cy="450696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3200" dirty="0" smtClean="0">
                <a:solidFill>
                  <a:srgbClr val="0070C0"/>
                </a:solidFill>
              </a:rPr>
              <a:t>+++++++  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28" name="عنصر نائب للمحتوى 2"/>
          <p:cNvSpPr txBox="1">
            <a:spLocks/>
          </p:cNvSpPr>
          <p:nvPr/>
        </p:nvSpPr>
        <p:spPr>
          <a:xfrm>
            <a:off x="5220072" y="2536980"/>
            <a:ext cx="1532856" cy="504056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3200" dirty="0" smtClean="0">
                <a:solidFill>
                  <a:srgbClr val="0070C0"/>
                </a:solidFill>
              </a:rPr>
              <a:t>-------  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29" name="عنصر نائب للمحتوى 2"/>
          <p:cNvSpPr txBox="1">
            <a:spLocks/>
          </p:cNvSpPr>
          <p:nvPr/>
        </p:nvSpPr>
        <p:spPr>
          <a:xfrm>
            <a:off x="3275856" y="2564904"/>
            <a:ext cx="2051190" cy="450696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3200" dirty="0" smtClean="0">
                <a:solidFill>
                  <a:srgbClr val="0070C0"/>
                </a:solidFill>
              </a:rPr>
              <a:t>+++++++  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30" name="عنصر نائب للمحتوى 2"/>
          <p:cNvSpPr txBox="1">
            <a:spLocks/>
          </p:cNvSpPr>
          <p:nvPr/>
        </p:nvSpPr>
        <p:spPr>
          <a:xfrm>
            <a:off x="971600" y="3616791"/>
            <a:ext cx="7867600" cy="460281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ar-SA" dirty="0" smtClean="0"/>
              <a:t>يقطع المنحنى محور </a:t>
            </a:r>
            <a:r>
              <a:rPr lang="ar-SA" dirty="0" err="1" smtClean="0"/>
              <a:t>السينات</a:t>
            </a:r>
            <a:r>
              <a:rPr lang="ar-SA" dirty="0" smtClean="0"/>
              <a:t> في النقطتين (..... ،......) ، (..... ، .....)</a:t>
            </a:r>
            <a:endParaRPr lang="ar-SA" dirty="0"/>
          </a:p>
        </p:txBody>
      </p:sp>
      <p:sp>
        <p:nvSpPr>
          <p:cNvPr id="31" name="عنصر نائب للمحتوى 2"/>
          <p:cNvSpPr txBox="1">
            <a:spLocks/>
          </p:cNvSpPr>
          <p:nvPr/>
        </p:nvSpPr>
        <p:spPr>
          <a:xfrm>
            <a:off x="971600" y="4120847"/>
            <a:ext cx="7867600" cy="460281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ar-SA" dirty="0" smtClean="0"/>
              <a:t>يقع المنحنى تحت محور </a:t>
            </a:r>
            <a:r>
              <a:rPr lang="ar-SA" dirty="0" err="1" smtClean="0"/>
              <a:t>السينات</a:t>
            </a:r>
            <a:r>
              <a:rPr lang="ar-SA" dirty="0" smtClean="0"/>
              <a:t> في الفترة  .....................</a:t>
            </a:r>
            <a:endParaRPr lang="ar-SA" dirty="0"/>
          </a:p>
        </p:txBody>
      </p:sp>
      <p:sp>
        <p:nvSpPr>
          <p:cNvPr id="32" name="عنصر نائب للمحتوى 2"/>
          <p:cNvSpPr txBox="1">
            <a:spLocks/>
          </p:cNvSpPr>
          <p:nvPr/>
        </p:nvSpPr>
        <p:spPr>
          <a:xfrm>
            <a:off x="971600" y="4552895"/>
            <a:ext cx="7867600" cy="460281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ar-SA" dirty="0" smtClean="0"/>
              <a:t>يقع المنحنى فوق محور </a:t>
            </a:r>
            <a:r>
              <a:rPr lang="ar-SA" dirty="0" err="1" smtClean="0"/>
              <a:t>السينات</a:t>
            </a:r>
            <a:r>
              <a:rPr lang="ar-SA" dirty="0" smtClean="0"/>
              <a:t> في الفترة  .............والفترة ........</a:t>
            </a:r>
            <a:endParaRPr lang="ar-SA" dirty="0"/>
          </a:p>
        </p:txBody>
      </p:sp>
      <p:sp>
        <p:nvSpPr>
          <p:cNvPr id="33" name="عنصر نائب للمحتوى 2"/>
          <p:cNvSpPr txBox="1">
            <a:spLocks/>
          </p:cNvSpPr>
          <p:nvPr/>
        </p:nvSpPr>
        <p:spPr>
          <a:xfrm>
            <a:off x="1043608" y="5056951"/>
            <a:ext cx="7867600" cy="460281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ar-SA" dirty="0"/>
              <a:t> </a:t>
            </a:r>
            <a:r>
              <a:rPr lang="ar-SA" dirty="0" smtClean="0"/>
              <a:t>اشارة الاقتران موجبة  في الفترة  ................................</a:t>
            </a:r>
            <a:endParaRPr lang="ar-SA" dirty="0"/>
          </a:p>
        </p:txBody>
      </p:sp>
      <p:sp>
        <p:nvSpPr>
          <p:cNvPr id="34" name="عنصر نائب للمحتوى 2"/>
          <p:cNvSpPr txBox="1">
            <a:spLocks/>
          </p:cNvSpPr>
          <p:nvPr/>
        </p:nvSpPr>
        <p:spPr>
          <a:xfrm>
            <a:off x="952872" y="5488999"/>
            <a:ext cx="7867600" cy="460281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ar-SA" dirty="0"/>
              <a:t> </a:t>
            </a:r>
            <a:r>
              <a:rPr lang="ar-SA" dirty="0" smtClean="0"/>
              <a:t>اشارة الاقتران سالبة  في الفترة  .....................</a:t>
            </a:r>
            <a:endParaRPr lang="ar-SA" dirty="0"/>
          </a:p>
        </p:txBody>
      </p:sp>
      <p:sp>
        <p:nvSpPr>
          <p:cNvPr id="35" name="عنصر نائب للمحتوى 2"/>
          <p:cNvSpPr txBox="1">
            <a:spLocks/>
          </p:cNvSpPr>
          <p:nvPr/>
        </p:nvSpPr>
        <p:spPr>
          <a:xfrm>
            <a:off x="1043608" y="5993055"/>
            <a:ext cx="7867600" cy="460281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r" rtl="1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r" rtl="1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r" rtl="1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r" rtl="1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r" rtl="1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r" rtl="1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r" rtl="1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ar-SA" dirty="0"/>
              <a:t> </a:t>
            </a:r>
            <a:r>
              <a:rPr lang="ar-SA" dirty="0" smtClean="0"/>
              <a:t>اصفار الاقتران هي  .....................</a:t>
            </a:r>
            <a:endParaRPr lang="ar-SA" dirty="0"/>
          </a:p>
        </p:txBody>
      </p:sp>
      <p:sp>
        <p:nvSpPr>
          <p:cNvPr id="36" name="عنصر نائب للمحتوى 2"/>
          <p:cNvSpPr txBox="1">
            <a:spLocks/>
          </p:cNvSpPr>
          <p:nvPr/>
        </p:nvSpPr>
        <p:spPr>
          <a:xfrm>
            <a:off x="3851920" y="3515410"/>
            <a:ext cx="348074" cy="41764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2400" b="1" dirty="0" smtClean="0">
                <a:solidFill>
                  <a:srgbClr val="FF0000"/>
                </a:solidFill>
              </a:rPr>
              <a:t>2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37" name="عنصر نائب للمحتوى 2"/>
          <p:cNvSpPr txBox="1">
            <a:spLocks/>
          </p:cNvSpPr>
          <p:nvPr/>
        </p:nvSpPr>
        <p:spPr>
          <a:xfrm>
            <a:off x="2987824" y="3573016"/>
            <a:ext cx="564098" cy="41764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1600" b="1" dirty="0" smtClean="0">
                <a:solidFill>
                  <a:srgbClr val="FF0000"/>
                </a:solidFill>
              </a:rPr>
              <a:t>صفر</a:t>
            </a:r>
            <a:endParaRPr lang="ar-SA" sz="1600" b="1" dirty="0">
              <a:solidFill>
                <a:srgbClr val="FF0000"/>
              </a:solidFill>
            </a:endParaRPr>
          </a:p>
        </p:txBody>
      </p:sp>
      <p:sp>
        <p:nvSpPr>
          <p:cNvPr id="38" name="عنصر نائب للمحتوى 2"/>
          <p:cNvSpPr txBox="1">
            <a:spLocks/>
          </p:cNvSpPr>
          <p:nvPr/>
        </p:nvSpPr>
        <p:spPr>
          <a:xfrm>
            <a:off x="1946399" y="3587418"/>
            <a:ext cx="525403" cy="41764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2400" b="1" dirty="0" smtClean="0">
                <a:solidFill>
                  <a:srgbClr val="FF0000"/>
                </a:solidFill>
              </a:rPr>
              <a:t>-2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39" name="عنصر نائب للمحتوى 2"/>
          <p:cNvSpPr txBox="1">
            <a:spLocks/>
          </p:cNvSpPr>
          <p:nvPr/>
        </p:nvSpPr>
        <p:spPr>
          <a:xfrm>
            <a:off x="1259632" y="3573016"/>
            <a:ext cx="564098" cy="41764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1600" b="1" dirty="0" smtClean="0">
                <a:solidFill>
                  <a:srgbClr val="FF0000"/>
                </a:solidFill>
              </a:rPr>
              <a:t>صفر</a:t>
            </a:r>
            <a:endParaRPr lang="ar-SA" sz="1600" b="1" dirty="0">
              <a:solidFill>
                <a:srgbClr val="FF0000"/>
              </a:solidFill>
            </a:endParaRPr>
          </a:p>
        </p:txBody>
      </p:sp>
      <p:sp>
        <p:nvSpPr>
          <p:cNvPr id="17" name="مستطيل 16"/>
          <p:cNvSpPr/>
          <p:nvPr/>
        </p:nvSpPr>
        <p:spPr>
          <a:xfrm>
            <a:off x="2471802" y="4005064"/>
            <a:ext cx="13099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]-2 </a:t>
            </a:r>
            <a:r>
              <a:rPr lang="ar-SA" sz="2400" b="1" dirty="0">
                <a:solidFill>
                  <a:srgbClr val="FF0000"/>
                </a:solidFill>
              </a:rPr>
              <a:t>، </a:t>
            </a:r>
            <a:r>
              <a:rPr lang="ar-SA" sz="2400" b="1" dirty="0" smtClean="0">
                <a:solidFill>
                  <a:srgbClr val="FF0000"/>
                </a:solidFill>
              </a:rPr>
              <a:t>2[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1" name="مستطيل 20"/>
          <p:cNvSpPr/>
          <p:nvPr/>
        </p:nvSpPr>
        <p:spPr>
          <a:xfrm>
            <a:off x="2893709" y="4472709"/>
            <a:ext cx="12961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]2 </a:t>
            </a:r>
            <a:r>
              <a:rPr lang="ar-SA" sz="2400" b="1" dirty="0">
                <a:solidFill>
                  <a:srgbClr val="FF0000"/>
                </a:solidFill>
              </a:rPr>
              <a:t>، ∞[ </a:t>
            </a:r>
          </a:p>
        </p:txBody>
      </p:sp>
      <p:sp>
        <p:nvSpPr>
          <p:cNvPr id="40" name="مستطيل 39"/>
          <p:cNvSpPr/>
          <p:nvPr/>
        </p:nvSpPr>
        <p:spPr>
          <a:xfrm>
            <a:off x="1113886" y="4466729"/>
            <a:ext cx="12186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] -</a:t>
            </a:r>
            <a:r>
              <a:rPr lang="ar-SA" sz="2400" b="1" dirty="0">
                <a:solidFill>
                  <a:srgbClr val="FF0000"/>
                </a:solidFill>
              </a:rPr>
              <a:t>∞</a:t>
            </a:r>
            <a:r>
              <a:rPr lang="ar-SA" sz="2400" b="1" dirty="0" smtClean="0">
                <a:solidFill>
                  <a:srgbClr val="FF0000"/>
                </a:solidFill>
              </a:rPr>
              <a:t>،-2[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2245637" y="4947148"/>
            <a:ext cx="12961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]2 </a:t>
            </a:r>
            <a:r>
              <a:rPr lang="ar-SA" sz="2400" b="1" dirty="0">
                <a:solidFill>
                  <a:srgbClr val="FF0000"/>
                </a:solidFill>
              </a:rPr>
              <a:t>، ∞[ </a:t>
            </a:r>
          </a:p>
        </p:txBody>
      </p:sp>
      <p:sp>
        <p:nvSpPr>
          <p:cNvPr id="44" name="مستطيل 43"/>
          <p:cNvSpPr/>
          <p:nvPr/>
        </p:nvSpPr>
        <p:spPr>
          <a:xfrm>
            <a:off x="3867837" y="4937171"/>
            <a:ext cx="11448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]-</a:t>
            </a:r>
            <a:r>
              <a:rPr lang="ar-SA" sz="2400" b="1" dirty="0">
                <a:solidFill>
                  <a:srgbClr val="FF0000"/>
                </a:solidFill>
              </a:rPr>
              <a:t>∞</a:t>
            </a:r>
            <a:r>
              <a:rPr lang="ar-SA" sz="2400" b="1" dirty="0" smtClean="0">
                <a:solidFill>
                  <a:srgbClr val="FF0000"/>
                </a:solidFill>
              </a:rPr>
              <a:t>،-2[</a:t>
            </a:r>
            <a:endParaRPr lang="ar-SA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45" name="كائن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627615963"/>
              </p:ext>
            </p:extLst>
          </p:nvPr>
        </p:nvGraphicFramePr>
        <p:xfrm>
          <a:off x="3541781" y="4941608"/>
          <a:ext cx="403572" cy="461225"/>
        </p:xfrm>
        <a:graphic>
          <a:graphicData uri="http://schemas.openxmlformats.org/presentationml/2006/ole">
            <p:oleObj spid="_x0000_s4254" name="Equation" r:id="rId6" imgW="177480" imgH="203040" progId="">
              <p:embed/>
            </p:oleObj>
          </a:graphicData>
        </a:graphic>
      </p:graphicFrame>
      <p:sp>
        <p:nvSpPr>
          <p:cNvPr id="50" name="مستطيل 49"/>
          <p:cNvSpPr/>
          <p:nvPr/>
        </p:nvSpPr>
        <p:spPr>
          <a:xfrm>
            <a:off x="3406055" y="5415607"/>
            <a:ext cx="13099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>
                <a:solidFill>
                  <a:srgbClr val="FF0000"/>
                </a:solidFill>
              </a:rPr>
              <a:t>]</a:t>
            </a:r>
            <a:r>
              <a:rPr lang="ar-SA" sz="2400" b="1" dirty="0" smtClean="0">
                <a:solidFill>
                  <a:srgbClr val="FF0000"/>
                </a:solidFill>
              </a:rPr>
              <a:t>-2 </a:t>
            </a:r>
            <a:r>
              <a:rPr lang="ar-SA" sz="2400" b="1" dirty="0">
                <a:solidFill>
                  <a:srgbClr val="FF0000"/>
                </a:solidFill>
              </a:rPr>
              <a:t>، </a:t>
            </a:r>
            <a:r>
              <a:rPr lang="ar-SA" sz="2400" b="1" dirty="0" smtClean="0">
                <a:solidFill>
                  <a:srgbClr val="FF0000"/>
                </a:solidFill>
              </a:rPr>
              <a:t>2[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51" name="عنصر نائب للمحتوى 2"/>
          <p:cNvSpPr txBox="1">
            <a:spLocks/>
          </p:cNvSpPr>
          <p:nvPr/>
        </p:nvSpPr>
        <p:spPr>
          <a:xfrm>
            <a:off x="4955153" y="5957836"/>
            <a:ext cx="1334078" cy="41764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2400" b="1" dirty="0" smtClean="0">
                <a:solidFill>
                  <a:srgbClr val="FF0000"/>
                </a:solidFill>
              </a:rPr>
              <a:t>{ 2 ، -2}</a:t>
            </a:r>
            <a:endParaRPr lang="ar-SA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0536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dir="r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3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1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6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1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3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17" grpId="0"/>
      <p:bldP spid="21" grpId="0"/>
      <p:bldP spid="40" grpId="0"/>
      <p:bldP spid="43" grpId="0"/>
      <p:bldP spid="44" grpId="0"/>
      <p:bldP spid="50" grpId="0"/>
      <p:bldP spid="5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694</TotalTime>
  <Words>1101</Words>
  <Application>Microsoft Office PowerPoint</Application>
  <PresentationFormat>عرض على الشاشة (3:4)‏</PresentationFormat>
  <Paragraphs>275</Paragraphs>
  <Slides>16</Slides>
  <Notes>0</Notes>
  <HiddenSlides>0</HiddenSlides>
  <MMClips>0</MMClips>
  <ScaleCrop>false</ScaleCrop>
  <HeadingPairs>
    <vt:vector size="6" baseType="variant">
      <vt:variant>
        <vt:lpstr>سمة</vt:lpstr>
      </vt:variant>
      <vt:variant>
        <vt:i4>1</vt:i4>
      </vt:variant>
      <vt:variant>
        <vt:lpstr>خوادم OLE مضمنة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18" baseType="lpstr">
      <vt:lpstr>تدفق</vt:lpstr>
      <vt:lpstr>Equation</vt:lpstr>
      <vt:lpstr>الشريحة 1</vt:lpstr>
      <vt:lpstr>اهداف الدرس</vt:lpstr>
      <vt:lpstr>الاقتران التربيعي</vt:lpstr>
      <vt:lpstr>الاقتران الثابت</vt:lpstr>
      <vt:lpstr>الشكل المجاور منحنى اقتران خطي قاعدته</vt:lpstr>
      <vt:lpstr>أتعلم</vt:lpstr>
      <vt:lpstr>مثال:</vt:lpstr>
      <vt:lpstr>سؤال:  ابحث في اشارة الاقتران التالي :</vt:lpstr>
      <vt:lpstr>الاقتران التربيعي</vt:lpstr>
      <vt:lpstr>اتعلم</vt:lpstr>
      <vt:lpstr>مثال </vt:lpstr>
      <vt:lpstr>سؤال</vt:lpstr>
      <vt:lpstr>اتعلم</vt:lpstr>
      <vt:lpstr>الاقتران النسبي </vt:lpstr>
      <vt:lpstr>الشريحة 15</vt:lpstr>
      <vt:lpstr>مع تحيات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اشارة الاقتران</dc:title>
  <dc:creator>Dream4Net</dc:creator>
  <cp:lastModifiedBy>ama</cp:lastModifiedBy>
  <cp:revision>91</cp:revision>
  <dcterms:created xsi:type="dcterms:W3CDTF">2020-10-11T16:13:47Z</dcterms:created>
  <dcterms:modified xsi:type="dcterms:W3CDTF">2020-10-24T18:42:41Z</dcterms:modified>
</cp:coreProperties>
</file>