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0"/>
  </p:notesMasterIdLst>
  <p:sldIdLst>
    <p:sldId id="257" r:id="rId2"/>
    <p:sldId id="260" r:id="rId3"/>
    <p:sldId id="256" r:id="rId4"/>
    <p:sldId id="258" r:id="rId5"/>
    <p:sldId id="259" r:id="rId6"/>
    <p:sldId id="262" r:id="rId7"/>
    <p:sldId id="261" r:id="rId8"/>
    <p:sldId id="263" r:id="rId9"/>
  </p:sldIdLst>
  <p:sldSz cx="9144000" cy="6858000" type="screen4x3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5" d="100"/>
          <a:sy n="65" d="100"/>
        </p:scale>
        <p:origin x="-108" y="-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F1CBF0F6-1A47-4572-A1CB-02E4BA69DB52}" type="datetimeFigureOut">
              <a:rPr lang="ar-JO" smtClean="0"/>
              <a:t>01/03/1442</a:t>
            </a:fld>
            <a:endParaRPr lang="ar-J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J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4DA13000-3F1E-4CC3-92F1-FED819A7CD7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5784026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A13000-3F1E-4CC3-92F1-FED819A7CD72}" type="slidenum">
              <a:rPr lang="ar-JO" smtClean="0"/>
              <a:t>6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2533465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BC83-089D-49B5-8C3C-EC28AEFAF258}" type="datetimeFigureOut">
              <a:rPr lang="ar-JO" smtClean="0"/>
              <a:t>01/03/1442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01EB-F048-4D43-8979-475B1F8750D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018681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BC83-089D-49B5-8C3C-EC28AEFAF258}" type="datetimeFigureOut">
              <a:rPr lang="ar-JO" smtClean="0"/>
              <a:t>01/03/1442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01EB-F048-4D43-8979-475B1F8750D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343197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BC83-089D-49B5-8C3C-EC28AEFAF258}" type="datetimeFigureOut">
              <a:rPr lang="ar-JO" smtClean="0"/>
              <a:t>01/03/1442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01EB-F048-4D43-8979-475B1F8750D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35545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BC83-089D-49B5-8C3C-EC28AEFAF258}" type="datetimeFigureOut">
              <a:rPr lang="ar-JO" smtClean="0"/>
              <a:t>01/03/1442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01EB-F048-4D43-8979-475B1F8750D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819976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BC83-089D-49B5-8C3C-EC28AEFAF258}" type="datetimeFigureOut">
              <a:rPr lang="ar-JO" smtClean="0"/>
              <a:t>01/03/1442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01EB-F048-4D43-8979-475B1F8750D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826367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BC83-089D-49B5-8C3C-EC28AEFAF258}" type="datetimeFigureOut">
              <a:rPr lang="ar-JO" smtClean="0"/>
              <a:t>01/03/1442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01EB-F048-4D43-8979-475B1F8750D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695565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BC83-089D-49B5-8C3C-EC28AEFAF258}" type="datetimeFigureOut">
              <a:rPr lang="ar-JO" smtClean="0"/>
              <a:t>01/03/1442</a:t>
            </a:fld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01EB-F048-4D43-8979-475B1F8750D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530010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BC83-089D-49B5-8C3C-EC28AEFAF258}" type="datetimeFigureOut">
              <a:rPr lang="ar-JO" smtClean="0"/>
              <a:t>01/03/1442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01EB-F048-4D43-8979-475B1F8750D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671200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BC83-089D-49B5-8C3C-EC28AEFAF258}" type="datetimeFigureOut">
              <a:rPr lang="ar-JO" smtClean="0"/>
              <a:t>01/03/1442</a:t>
            </a:fld>
            <a:endParaRPr lang="ar-J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01EB-F048-4D43-8979-475B1F8750D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643266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BC83-089D-49B5-8C3C-EC28AEFAF258}" type="datetimeFigureOut">
              <a:rPr lang="ar-JO" smtClean="0"/>
              <a:t>01/03/1442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01EB-F048-4D43-8979-475B1F8750D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372479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2BC83-089D-49B5-8C3C-EC28AEFAF258}" type="datetimeFigureOut">
              <a:rPr lang="ar-JO" smtClean="0"/>
              <a:t>01/03/1442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01EB-F048-4D43-8979-475B1F8750D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787624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trellis">
          <a:fgClr>
            <a:schemeClr val="accent6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B2BC83-089D-49B5-8C3C-EC28AEFAF258}" type="datetimeFigureOut">
              <a:rPr lang="ar-JO" smtClean="0"/>
              <a:t>01/03/1442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AE01EB-F048-4D43-8979-475B1F8750D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290549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JO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2"/>
          <p:cNvSpPr>
            <a:spLocks noChangeArrowheads="1" noChangeShapeType="1" noTextEdit="1"/>
          </p:cNvSpPr>
          <p:nvPr/>
        </p:nvSpPr>
        <p:spPr bwMode="auto">
          <a:xfrm>
            <a:off x="684213" y="1196975"/>
            <a:ext cx="8210550" cy="1143000"/>
          </a:xfrm>
          <a:prstGeom prst="rect">
            <a:avLst/>
          </a:prstGeom>
        </p:spPr>
        <p:txBody>
          <a:bodyPr wrap="none" fromWordArt="1">
            <a:prstTxWarp prst="textTriangle">
              <a:avLst>
                <a:gd name="adj" fmla="val 50000"/>
              </a:avLst>
            </a:prstTxWarp>
          </a:bodyPr>
          <a:lstStyle/>
          <a:p>
            <a:pPr algn="ctr" rtl="0"/>
            <a:endParaRPr lang="ar-JO" sz="4800" kern="10">
              <a:ln w="12700">
                <a:solidFill>
                  <a:srgbClr val="3333CC"/>
                </a:solidFill>
                <a:round/>
                <a:headEnd/>
                <a:tailEnd/>
              </a:ln>
              <a:solidFill>
                <a:srgbClr val="B2B2B2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Arial"/>
              <a:cs typeface="Arial"/>
            </a:endParaRPr>
          </a:p>
        </p:txBody>
      </p:sp>
      <p:sp>
        <p:nvSpPr>
          <p:cNvPr id="21507" name="WordArt 3"/>
          <p:cNvSpPr>
            <a:spLocks noChangeArrowheads="1" noChangeShapeType="1" noTextEdit="1"/>
          </p:cNvSpPr>
          <p:nvPr/>
        </p:nvSpPr>
        <p:spPr bwMode="auto">
          <a:xfrm>
            <a:off x="971550" y="3573463"/>
            <a:ext cx="7334250" cy="1076325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ar-JO" sz="60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إعداد المعلمة : تحرير الخالدي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9563" y="968375"/>
            <a:ext cx="6419850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51880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7"/>
          <p:cNvSpPr txBox="1">
            <a:spLocks noGrp="1"/>
          </p:cNvSpPr>
          <p:nvPr>
            <p:ph type="ctrTitle"/>
          </p:nvPr>
        </p:nvSpPr>
        <p:spPr>
          <a:xfrm>
            <a:off x="685810" y="307140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ar-JO" sz="4400" b="1" i="0" u="none" strike="no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الاهداف</a:t>
            </a:r>
            <a:endParaRPr sz="4400" b="1" i="0" u="none" strike="noStrike" cap="none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0" name="Google Shape;170;p27"/>
          <p:cNvSpPr txBox="1">
            <a:spLocks noGrp="1"/>
          </p:cNvSpPr>
          <p:nvPr>
            <p:ph type="subTitle" idx="1"/>
          </p:nvPr>
        </p:nvSpPr>
        <p:spPr>
          <a:xfrm>
            <a:off x="1259632" y="1916832"/>
            <a:ext cx="6760840" cy="3240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r">
              <a:spcBef>
                <a:spcPts val="0"/>
              </a:spcBef>
              <a:buClr>
                <a:schemeClr val="dk1"/>
              </a:buClr>
              <a:buSzPts val="3200"/>
            </a:pPr>
            <a:r>
              <a:rPr lang="ar-JO" sz="3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ar-JO" dirty="0">
                <a:solidFill>
                  <a:schemeClr val="dk1"/>
                </a:solidFill>
                <a:latin typeface="Arial"/>
                <a:ea typeface="Arial"/>
                <a:sym typeface="Arial"/>
              </a:rPr>
              <a:t> </a:t>
            </a:r>
            <a:endParaRPr lang="ar-JO" b="1" dirty="0" smtClean="0">
              <a:solidFill>
                <a:srgbClr val="0070C0"/>
              </a:solidFill>
              <a:latin typeface="Arial"/>
              <a:ea typeface="Arial"/>
              <a:sym typeface="Arial"/>
            </a:endParaRPr>
          </a:p>
          <a:p>
            <a:pPr lvl="0" algn="r">
              <a:spcBef>
                <a:spcPts val="0"/>
              </a:spcBef>
              <a:buClr>
                <a:schemeClr val="dk1"/>
              </a:buClr>
              <a:buSzPts val="3200"/>
            </a:pPr>
            <a:r>
              <a:rPr lang="ar-JO" b="1" dirty="0" smtClean="0">
                <a:solidFill>
                  <a:srgbClr val="0070C0"/>
                </a:solidFill>
                <a:latin typeface="Arial"/>
                <a:ea typeface="Arial"/>
                <a:sym typeface="Arial"/>
              </a:rPr>
              <a:t>   1)التعرف </a:t>
            </a:r>
            <a:r>
              <a:rPr lang="ar-JO" b="1" dirty="0">
                <a:solidFill>
                  <a:srgbClr val="0070C0"/>
                </a:solidFill>
                <a:latin typeface="Arial"/>
                <a:ea typeface="Arial"/>
                <a:sym typeface="Arial"/>
              </a:rPr>
              <a:t>على قاعدة </a:t>
            </a:r>
            <a:r>
              <a:rPr lang="ar-JO" b="1" dirty="0" smtClean="0">
                <a:solidFill>
                  <a:srgbClr val="0070C0"/>
                </a:solidFill>
                <a:latin typeface="Arial"/>
                <a:ea typeface="Arial"/>
                <a:sym typeface="Arial"/>
              </a:rPr>
              <a:t>اشارة </a:t>
            </a:r>
            <a:r>
              <a:rPr lang="ar-JO" b="1" dirty="0">
                <a:solidFill>
                  <a:srgbClr val="0070C0"/>
                </a:solidFill>
                <a:latin typeface="Arial"/>
                <a:ea typeface="Arial"/>
                <a:sym typeface="Arial"/>
              </a:rPr>
              <a:t>الاقتران </a:t>
            </a:r>
            <a:r>
              <a:rPr lang="ar-JO" b="1" dirty="0" smtClean="0">
                <a:solidFill>
                  <a:srgbClr val="0070C0"/>
                </a:solidFill>
                <a:latin typeface="Arial"/>
                <a:ea typeface="Arial"/>
                <a:sym typeface="Arial"/>
              </a:rPr>
              <a:t>الثابت </a:t>
            </a:r>
          </a:p>
          <a:p>
            <a:pPr lvl="0" algn="r">
              <a:spcBef>
                <a:spcPts val="0"/>
              </a:spcBef>
              <a:buClr>
                <a:schemeClr val="dk1"/>
              </a:buClr>
              <a:buSzPts val="3200"/>
            </a:pPr>
            <a:r>
              <a:rPr lang="ar-JO" b="1" dirty="0" smtClean="0">
                <a:solidFill>
                  <a:srgbClr val="0070C0"/>
                </a:solidFill>
                <a:latin typeface="Arial"/>
                <a:ea typeface="Arial"/>
                <a:sym typeface="Arial"/>
              </a:rPr>
              <a:t>   2) ايجاد اشاره اقتران ثابت معطى</a:t>
            </a:r>
          </a:p>
          <a:p>
            <a:pPr lvl="0" algn="r">
              <a:spcBef>
                <a:spcPts val="0"/>
              </a:spcBef>
              <a:buClr>
                <a:schemeClr val="dk1"/>
              </a:buClr>
              <a:buSzPts val="3200"/>
            </a:pPr>
            <a:r>
              <a:rPr lang="ar-JO" b="1" dirty="0" smtClean="0">
                <a:solidFill>
                  <a:srgbClr val="0070C0"/>
                </a:solidFill>
                <a:latin typeface="Arial"/>
                <a:ea typeface="Arial"/>
                <a:sym typeface="Arial"/>
              </a:rPr>
              <a:t>   3)استنتاج قاعدة </a:t>
            </a:r>
            <a:r>
              <a:rPr lang="ar-JO" b="1" dirty="0">
                <a:solidFill>
                  <a:srgbClr val="0070C0"/>
                </a:solidFill>
                <a:latin typeface="Arial"/>
                <a:ea typeface="Arial"/>
                <a:sym typeface="Arial"/>
              </a:rPr>
              <a:t>اشارة الاقتران </a:t>
            </a:r>
            <a:r>
              <a:rPr lang="ar-JO" b="1" dirty="0" smtClean="0">
                <a:solidFill>
                  <a:srgbClr val="0070C0"/>
                </a:solidFill>
                <a:latin typeface="Arial"/>
                <a:ea typeface="Arial"/>
                <a:sym typeface="Arial"/>
              </a:rPr>
              <a:t>الخطي</a:t>
            </a:r>
            <a:endParaRPr lang="ar-JO" b="1" dirty="0">
              <a:solidFill>
                <a:srgbClr val="0070C0"/>
              </a:solidFill>
              <a:latin typeface="Arial"/>
              <a:ea typeface="Arial"/>
              <a:sym typeface="Arial"/>
            </a:endParaRPr>
          </a:p>
          <a:p>
            <a:pPr lvl="0" algn="r">
              <a:spcBef>
                <a:spcPts val="0"/>
              </a:spcBef>
              <a:buClr>
                <a:schemeClr val="dk1"/>
              </a:buClr>
              <a:buSzPts val="3200"/>
            </a:pPr>
            <a:r>
              <a:rPr lang="ar-JO" b="1" dirty="0">
                <a:solidFill>
                  <a:srgbClr val="0070C0"/>
                </a:solidFill>
                <a:latin typeface="Arial"/>
                <a:ea typeface="Arial"/>
                <a:sym typeface="Arial"/>
              </a:rPr>
              <a:t>   </a:t>
            </a:r>
            <a:r>
              <a:rPr lang="ar-JO" b="1" dirty="0" smtClean="0">
                <a:solidFill>
                  <a:srgbClr val="0070C0"/>
                </a:solidFill>
                <a:latin typeface="Arial"/>
                <a:ea typeface="Arial"/>
                <a:sym typeface="Arial"/>
              </a:rPr>
              <a:t>4) </a:t>
            </a:r>
            <a:r>
              <a:rPr lang="ar-JO" b="1" dirty="0">
                <a:solidFill>
                  <a:srgbClr val="0070C0"/>
                </a:solidFill>
                <a:latin typeface="Arial"/>
                <a:ea typeface="Arial"/>
                <a:sym typeface="Arial"/>
              </a:rPr>
              <a:t>ايجاد اشاره اقتران </a:t>
            </a:r>
            <a:r>
              <a:rPr lang="ar-JO" b="1" dirty="0" smtClean="0">
                <a:solidFill>
                  <a:srgbClr val="0070C0"/>
                </a:solidFill>
                <a:latin typeface="Arial"/>
                <a:ea typeface="Arial"/>
                <a:sym typeface="Arial"/>
              </a:rPr>
              <a:t>خطي</a:t>
            </a:r>
            <a:endParaRPr lang="ar-JO" b="1" dirty="0">
              <a:solidFill>
                <a:srgbClr val="0070C0"/>
              </a:solidFill>
              <a:latin typeface="Arial"/>
              <a:ea typeface="Arial"/>
              <a:sym typeface="Arial"/>
            </a:endParaRPr>
          </a:p>
          <a:p>
            <a:pPr lvl="0" algn="r">
              <a:spcBef>
                <a:spcPts val="0"/>
              </a:spcBef>
              <a:buClr>
                <a:schemeClr val="dk1"/>
              </a:buClr>
              <a:buSzPts val="3200"/>
            </a:pPr>
            <a:endParaRPr lang="ar-JO" b="1" dirty="0" smtClean="0">
              <a:solidFill>
                <a:schemeClr val="dk1"/>
              </a:solidFill>
              <a:latin typeface="Arial"/>
              <a:ea typeface="Arial"/>
              <a:sym typeface="Arial"/>
            </a:endParaRPr>
          </a:p>
          <a:p>
            <a:pPr lvl="0" algn="r">
              <a:spcBef>
                <a:spcPts val="0"/>
              </a:spcBef>
              <a:buClr>
                <a:schemeClr val="dk1"/>
              </a:buClr>
              <a:buSzPts val="3200"/>
            </a:pPr>
            <a:r>
              <a:rPr lang="ar-JO" dirty="0">
                <a:solidFill>
                  <a:schemeClr val="dk1"/>
                </a:solidFill>
                <a:latin typeface="Arial"/>
                <a:ea typeface="Arial"/>
                <a:sym typeface="Arial"/>
              </a:rPr>
              <a:t> </a:t>
            </a:r>
            <a:r>
              <a:rPr lang="ar-JO" dirty="0" smtClean="0">
                <a:solidFill>
                  <a:schemeClr val="dk1"/>
                </a:solidFill>
                <a:latin typeface="Arial"/>
                <a:ea typeface="Arial"/>
                <a:sym typeface="Arial"/>
              </a:rPr>
              <a:t>       </a:t>
            </a:r>
            <a:endParaRPr lang="ar-JO" sz="3200" b="0" i="0" u="none" strike="noStrike" cap="none" dirty="0" smtClean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lang="ar-JO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93907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822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24" y="3428999"/>
            <a:ext cx="9081380" cy="742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5" y="80628"/>
            <a:ext cx="9081380" cy="3060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95536" y="1743199"/>
            <a:ext cx="728084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1">
            <a:spAutoFit/>
          </a:bodyPr>
          <a:lstStyle/>
          <a:p>
            <a:r>
              <a:rPr lang="ar-JO" sz="2400" b="1" dirty="0" smtClean="0">
                <a:solidFill>
                  <a:srgbClr val="FF0000"/>
                </a:solidFill>
              </a:rPr>
              <a:t>سالبه</a:t>
            </a:r>
            <a:endParaRPr lang="ar-JO" sz="24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96136" y="2607295"/>
            <a:ext cx="792088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ar-JO" sz="2400" b="1" dirty="0" smtClean="0">
                <a:solidFill>
                  <a:srgbClr val="FF0000"/>
                </a:solidFill>
              </a:rPr>
              <a:t>6</a:t>
            </a:r>
            <a:endParaRPr lang="ar-JO" sz="24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1560" y="2598730"/>
            <a:ext cx="728084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1">
            <a:spAutoFit/>
          </a:bodyPr>
          <a:lstStyle/>
          <a:p>
            <a:r>
              <a:rPr lang="ar-JO" sz="2400" b="1" dirty="0" smtClean="0">
                <a:solidFill>
                  <a:srgbClr val="FF0000"/>
                </a:solidFill>
              </a:rPr>
              <a:t>سالبه</a:t>
            </a:r>
            <a:endParaRPr lang="ar-JO" sz="24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95736" y="2598731"/>
            <a:ext cx="864096" cy="470230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ar-JO" sz="2400" b="1" dirty="0" smtClean="0">
                <a:solidFill>
                  <a:srgbClr val="FF0000"/>
                </a:solidFill>
              </a:rPr>
              <a:t>-6</a:t>
            </a:r>
            <a:endParaRPr lang="ar-JO" sz="2400" b="1" dirty="0">
              <a:solidFill>
                <a:srgbClr val="FF0000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5108460" y="4270183"/>
            <a:ext cx="2959528" cy="2343165"/>
            <a:chOff x="4749531" y="4437112"/>
            <a:chExt cx="2959528" cy="2343165"/>
          </a:xfrm>
        </p:grpSpPr>
        <p:sp>
          <p:nvSpPr>
            <p:cNvPr id="5" name="TextBox 4"/>
            <p:cNvSpPr txBox="1"/>
            <p:nvPr/>
          </p:nvSpPr>
          <p:spPr>
            <a:xfrm>
              <a:off x="4749531" y="4437112"/>
              <a:ext cx="2959528" cy="2308324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ar-JO" sz="2400" dirty="0" smtClean="0"/>
                <a:t>تدريب :ما اشاره كل مما يلي</a:t>
              </a:r>
            </a:p>
            <a:p>
              <a:r>
                <a:rPr lang="ar-JO" sz="2400" dirty="0" smtClean="0"/>
                <a:t>ق(س)= 8 </a:t>
              </a:r>
            </a:p>
            <a:p>
              <a:r>
                <a:rPr lang="ar-JO" sz="2400" dirty="0" smtClean="0"/>
                <a:t>هـ(س)= -4</a:t>
              </a:r>
            </a:p>
            <a:p>
              <a:endParaRPr lang="ar-JO" sz="2400" dirty="0" smtClean="0"/>
            </a:p>
            <a:p>
              <a:r>
                <a:rPr lang="ar-JO" sz="2400" dirty="0" smtClean="0"/>
                <a:t>ك(س)=</a:t>
              </a:r>
              <a:endParaRPr lang="ar-JO" sz="2400" dirty="0"/>
            </a:p>
            <a:p>
              <a:endParaRPr lang="ar-JO" sz="2400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6414939" y="5949280"/>
              <a:ext cx="346570" cy="830997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pPr algn="l"/>
              <a:r>
                <a:rPr lang="ar-JO" sz="2400" u="sng" dirty="0" smtClean="0"/>
                <a:t>4</a:t>
              </a:r>
            </a:p>
            <a:p>
              <a:pPr algn="l"/>
              <a:r>
                <a:rPr lang="ar-JO" sz="2400" dirty="0"/>
                <a:t>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63493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9138" y="0"/>
            <a:ext cx="9223137" cy="69573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987825" y="3789040"/>
            <a:ext cx="1296144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ar-JO" sz="2400" dirty="0" smtClean="0">
                <a:solidFill>
                  <a:srgbClr val="FF0000"/>
                </a:solidFill>
              </a:rPr>
              <a:t>(6،صفر)</a:t>
            </a:r>
            <a:endParaRPr lang="ar-JO" sz="24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652120" y="4379353"/>
            <a:ext cx="1296144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ar-JO" sz="2400" dirty="0" smtClean="0">
                <a:solidFill>
                  <a:srgbClr val="FF0000"/>
                </a:solidFill>
              </a:rPr>
              <a:t>س=6</a:t>
            </a:r>
            <a:endParaRPr lang="ar-JO" sz="24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843808" y="4941168"/>
            <a:ext cx="1296144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ar-JO" sz="2400" dirty="0" smtClean="0">
                <a:solidFill>
                  <a:srgbClr val="FF0000"/>
                </a:solidFill>
              </a:rPr>
              <a:t>] 6،∞ [</a:t>
            </a:r>
            <a:endParaRPr lang="ar-JO" sz="24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 rot="20179613">
            <a:off x="2153593" y="1440208"/>
            <a:ext cx="276390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ar-JO" b="1" dirty="0" smtClean="0">
                <a:solidFill>
                  <a:schemeClr val="tx2">
                    <a:lumMod val="50000"/>
                  </a:schemeClr>
                </a:solidFill>
              </a:rPr>
              <a:t>++++++++++++++</a:t>
            </a:r>
            <a:r>
              <a:rPr lang="ar-JO" b="1" dirty="0" smtClean="0">
                <a:solidFill>
                  <a:srgbClr val="FF0000"/>
                </a:solidFill>
              </a:rPr>
              <a:t> </a:t>
            </a:r>
            <a:r>
              <a:rPr lang="ar-JO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صفر</a:t>
            </a:r>
            <a:endParaRPr lang="ar-JO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 rot="20217564">
            <a:off x="468894" y="2240610"/>
            <a:ext cx="211659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ar-JO" sz="2400" b="1" dirty="0" smtClean="0">
                <a:solidFill>
                  <a:srgbClr val="FF0000"/>
                </a:solidFill>
              </a:rPr>
              <a:t>------------------</a:t>
            </a:r>
            <a:endParaRPr lang="ar-JO" sz="2400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62650" y="4941167"/>
            <a:ext cx="796981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ar-JO" sz="2400" dirty="0" smtClean="0">
                <a:solidFill>
                  <a:srgbClr val="FF0000"/>
                </a:solidFill>
              </a:rPr>
              <a:t>موجبه</a:t>
            </a:r>
            <a:endParaRPr lang="ar-JO" sz="2400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627784" y="5703639"/>
            <a:ext cx="1296144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ar-JO" sz="2400" dirty="0" smtClean="0">
                <a:solidFill>
                  <a:srgbClr val="FF0000"/>
                </a:solidFill>
              </a:rPr>
              <a:t>] - ∞،6 [</a:t>
            </a:r>
            <a:endParaRPr lang="ar-JO" sz="2400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15050" y="5631631"/>
            <a:ext cx="796981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ar-JO" sz="2400" dirty="0" smtClean="0">
                <a:solidFill>
                  <a:srgbClr val="FF0000"/>
                </a:solidFill>
              </a:rPr>
              <a:t>سالبه</a:t>
            </a:r>
            <a:endParaRPr lang="ar-JO" sz="2400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267744" y="6228020"/>
            <a:ext cx="276390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ar-JO" b="1" dirty="0" smtClean="0">
                <a:solidFill>
                  <a:schemeClr val="tx2">
                    <a:lumMod val="50000"/>
                  </a:schemeClr>
                </a:solidFill>
              </a:rPr>
              <a:t>++++++++++++++</a:t>
            </a:r>
            <a:r>
              <a:rPr lang="ar-JO" b="1" dirty="0" smtClean="0">
                <a:solidFill>
                  <a:srgbClr val="FF0000"/>
                </a:solidFill>
              </a:rPr>
              <a:t> </a:t>
            </a:r>
            <a:r>
              <a:rPr lang="ar-JO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صفر</a:t>
            </a:r>
            <a:endParaRPr lang="ar-JO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95536" y="6135687"/>
            <a:ext cx="212309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ar-JO" sz="2400" b="1" dirty="0" smtClean="0">
                <a:solidFill>
                  <a:srgbClr val="FF0000"/>
                </a:solidFill>
              </a:rPr>
              <a:t>------------------</a:t>
            </a:r>
            <a:endParaRPr lang="ar-JO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092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/>
      <p:bldP spid="15" grpId="0"/>
      <p:bldP spid="16" grpId="0" animBg="1"/>
      <p:bldP spid="19" grpId="0" animBg="1"/>
      <p:bldP spid="21" grpId="0" animBg="1"/>
      <p:bldP spid="22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ما علاقه صفر الاقـتران مع  اشارته 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00808"/>
            <a:ext cx="9036496" cy="3312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9719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ar-JO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خطوات البحث </a:t>
            </a:r>
            <a:r>
              <a:rPr lang="ar-JO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في اشارة </a:t>
            </a:r>
            <a:r>
              <a:rPr lang="ar-JO" b="1" dirty="0">
                <a:solidFill>
                  <a:srgbClr val="0070C0"/>
                </a:solidFill>
                <a:latin typeface="Arial"/>
                <a:ea typeface="Arial"/>
                <a:sym typeface="Arial"/>
              </a:rPr>
              <a:t>الاقتران الخطي</a:t>
            </a:r>
            <a:br>
              <a:rPr lang="ar-JO" b="1" dirty="0">
                <a:solidFill>
                  <a:srgbClr val="0070C0"/>
                </a:solidFill>
                <a:latin typeface="Arial"/>
                <a:ea typeface="Arial"/>
                <a:sym typeface="Arial"/>
              </a:rPr>
            </a:br>
            <a:endParaRPr lang="ar-JO" dirty="0"/>
          </a:p>
        </p:txBody>
      </p:sp>
      <p:sp>
        <p:nvSpPr>
          <p:cNvPr id="5" name="Rectangle 4"/>
          <p:cNvSpPr/>
          <p:nvPr/>
        </p:nvSpPr>
        <p:spPr>
          <a:xfrm>
            <a:off x="2555776" y="2060848"/>
            <a:ext cx="522023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90000"/>
              </a:lnSpc>
              <a:buClr>
                <a:schemeClr val="dk1"/>
              </a:buClr>
              <a:buSzPts val="2960"/>
            </a:pPr>
            <a:r>
              <a:rPr lang="ar-JO" sz="2800" dirty="0">
                <a:solidFill>
                  <a:schemeClr val="dk1"/>
                </a:solidFill>
                <a:latin typeface="Arial"/>
                <a:ea typeface="Arial"/>
                <a:sym typeface="Arial"/>
              </a:rPr>
              <a:t>1)نجد صفر </a:t>
            </a:r>
            <a:r>
              <a:rPr lang="ar-JO" sz="2800" dirty="0" smtClean="0">
                <a:solidFill>
                  <a:schemeClr val="dk1"/>
                </a:solidFill>
                <a:latin typeface="Arial"/>
                <a:ea typeface="Arial"/>
                <a:sym typeface="Arial"/>
              </a:rPr>
              <a:t>الاقتران </a:t>
            </a:r>
          </a:p>
          <a:p>
            <a:pPr lvl="0">
              <a:lnSpc>
                <a:spcPct val="90000"/>
              </a:lnSpc>
              <a:buClr>
                <a:schemeClr val="dk1"/>
              </a:buClr>
              <a:buSzPts val="2960"/>
            </a:pPr>
            <a:endParaRPr lang="ar-JO" sz="2800" dirty="0" smtClean="0">
              <a:solidFill>
                <a:schemeClr val="dk1"/>
              </a:solidFill>
              <a:latin typeface="Arial"/>
              <a:ea typeface="Arial"/>
              <a:sym typeface="Arial"/>
            </a:endParaRPr>
          </a:p>
          <a:p>
            <a:pPr lvl="0">
              <a:lnSpc>
                <a:spcPct val="90000"/>
              </a:lnSpc>
              <a:buClr>
                <a:schemeClr val="dk1"/>
              </a:buClr>
              <a:buSzPts val="2960"/>
            </a:pPr>
            <a:r>
              <a:rPr lang="ar-JO" sz="2800" dirty="0" smtClean="0">
                <a:solidFill>
                  <a:schemeClr val="dk1"/>
                </a:solidFill>
                <a:latin typeface="Arial"/>
                <a:ea typeface="Arial"/>
                <a:sym typeface="Arial"/>
              </a:rPr>
              <a:t>2)نجد اشاره معامل س</a:t>
            </a:r>
          </a:p>
          <a:p>
            <a:pPr lvl="0">
              <a:lnSpc>
                <a:spcPct val="90000"/>
              </a:lnSpc>
              <a:buClr>
                <a:schemeClr val="dk1"/>
              </a:buClr>
              <a:buSzPts val="2960"/>
            </a:pPr>
            <a:endParaRPr lang="ar-JO" sz="2800" dirty="0" smtClean="0">
              <a:solidFill>
                <a:schemeClr val="dk1"/>
              </a:solidFill>
              <a:latin typeface="Arial"/>
              <a:ea typeface="Arial"/>
              <a:sym typeface="Arial"/>
            </a:endParaRPr>
          </a:p>
          <a:p>
            <a:pPr lvl="0">
              <a:lnSpc>
                <a:spcPct val="90000"/>
              </a:lnSpc>
              <a:buClr>
                <a:schemeClr val="dk1"/>
              </a:buClr>
              <a:buSzPts val="2960"/>
            </a:pPr>
            <a:r>
              <a:rPr lang="ar-JO" sz="2800" dirty="0" smtClean="0">
                <a:solidFill>
                  <a:schemeClr val="dk1"/>
                </a:solidFill>
                <a:latin typeface="Arial"/>
                <a:ea typeface="Arial"/>
                <a:sym typeface="Arial"/>
              </a:rPr>
              <a:t>3)نطبق قاعده اشاره الاقتران الخطي</a:t>
            </a:r>
          </a:p>
          <a:p>
            <a:pPr lvl="0">
              <a:lnSpc>
                <a:spcPct val="90000"/>
              </a:lnSpc>
              <a:buClr>
                <a:schemeClr val="dk1"/>
              </a:buClr>
              <a:buSzPts val="2960"/>
            </a:pPr>
            <a:endParaRPr lang="ar-JO" sz="2800" baseline="30000" dirty="0">
              <a:solidFill>
                <a:schemeClr val="dk1"/>
              </a:solidFill>
              <a:latin typeface="Arial"/>
              <a:ea typeface="Arial"/>
              <a:sym typeface="Arial"/>
            </a:endParaRPr>
          </a:p>
          <a:p>
            <a:pPr>
              <a:lnSpc>
                <a:spcPct val="90000"/>
              </a:lnSpc>
              <a:buClr>
                <a:schemeClr val="dk1"/>
              </a:buClr>
              <a:buSzPts val="2960"/>
            </a:pPr>
            <a:r>
              <a:rPr lang="ar-JO" sz="2800" dirty="0" smtClean="0">
                <a:solidFill>
                  <a:schemeClr val="dk1"/>
                </a:solidFill>
                <a:latin typeface="Arial"/>
                <a:ea typeface="Arial"/>
                <a:sym typeface="Arial"/>
              </a:rPr>
              <a:t>4)نسجل النتائج على شكل فترات</a:t>
            </a:r>
            <a:endParaRPr lang="ar-JO" sz="2800" baseline="30000" dirty="0">
              <a:solidFill>
                <a:schemeClr val="dk1"/>
              </a:solidFill>
              <a:latin typeface="Arial"/>
              <a:ea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06268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816144" y="1268760"/>
            <a:ext cx="2460868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JO" sz="2800" b="1" dirty="0" smtClean="0">
                <a:solidFill>
                  <a:srgbClr val="FF0000"/>
                </a:solidFill>
              </a:rPr>
              <a:t>  4-2س= صفر</a:t>
            </a:r>
          </a:p>
          <a:p>
            <a:r>
              <a:rPr lang="ar-JO" sz="2800" b="1" dirty="0" smtClean="0">
                <a:solidFill>
                  <a:srgbClr val="FF0000"/>
                </a:solidFill>
              </a:rPr>
              <a:t>  -4        -4</a:t>
            </a: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6732240" y="1268760"/>
            <a:ext cx="216024" cy="95410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5388222" y="2348880"/>
            <a:ext cx="1560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JO" sz="2800" b="1" dirty="0">
                <a:solidFill>
                  <a:srgbClr val="FF0000"/>
                </a:solidFill>
              </a:rPr>
              <a:t> -2س= -4</a:t>
            </a:r>
            <a:endParaRPr lang="ar-JO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6303871" y="2784499"/>
            <a:ext cx="506870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JO" sz="2800" b="1" dirty="0" smtClean="0">
                <a:solidFill>
                  <a:srgbClr val="FF0000"/>
                </a:solidFill>
              </a:rPr>
              <a:t>-2</a:t>
            </a:r>
            <a:endParaRPr lang="ar-JO" sz="2800" b="1" dirty="0">
              <a:solidFill>
                <a:srgbClr val="FF0000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6504247" y="2803663"/>
            <a:ext cx="33600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5532138" y="2803663"/>
            <a:ext cx="33600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386908" y="2784499"/>
            <a:ext cx="506870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JO" sz="2800" b="1" dirty="0" smtClean="0">
                <a:solidFill>
                  <a:srgbClr val="FF0000"/>
                </a:solidFill>
              </a:rPr>
              <a:t>-2</a:t>
            </a:r>
            <a:endParaRPr lang="ar-JO" sz="2800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442527" y="3409836"/>
            <a:ext cx="3369833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JO" sz="2800" b="1" dirty="0">
                <a:solidFill>
                  <a:srgbClr val="FF0000"/>
                </a:solidFill>
              </a:rPr>
              <a:t>اذن </a:t>
            </a:r>
            <a:r>
              <a:rPr lang="ar-JO" sz="2800" b="1" dirty="0" smtClean="0">
                <a:solidFill>
                  <a:srgbClr val="FF0000"/>
                </a:solidFill>
              </a:rPr>
              <a:t>صفر الاقتران  س= 2</a:t>
            </a:r>
            <a:endParaRPr lang="ar-JO" sz="2800" b="1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284988" y="836712"/>
            <a:ext cx="2658100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90000"/>
              </a:lnSpc>
              <a:buClr>
                <a:schemeClr val="dk1"/>
              </a:buClr>
              <a:buSzPts val="2960"/>
            </a:pPr>
            <a:r>
              <a:rPr lang="ar-JO" sz="2800" dirty="0">
                <a:solidFill>
                  <a:schemeClr val="dk1"/>
                </a:solidFill>
                <a:latin typeface="Arial"/>
                <a:ea typeface="Arial"/>
                <a:sym typeface="Arial"/>
              </a:rPr>
              <a:t>1)نجد صفر الاقتران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718180" y="3978402"/>
            <a:ext cx="3094180" cy="12557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90000"/>
              </a:lnSpc>
              <a:buClr>
                <a:schemeClr val="dk1"/>
              </a:buClr>
              <a:buSzPts val="2960"/>
            </a:pPr>
            <a:r>
              <a:rPr lang="ar-JO" sz="2800" dirty="0">
                <a:latin typeface="Arial"/>
                <a:ea typeface="Arial"/>
                <a:sym typeface="Arial"/>
              </a:rPr>
              <a:t>2)نجد اشاره معامل </a:t>
            </a:r>
            <a:r>
              <a:rPr lang="ar-JO" sz="2800" dirty="0" smtClean="0">
                <a:latin typeface="Arial"/>
                <a:ea typeface="Arial"/>
                <a:sym typeface="Arial"/>
              </a:rPr>
              <a:t>س   </a:t>
            </a:r>
          </a:p>
          <a:p>
            <a:pPr lvl="0">
              <a:lnSpc>
                <a:spcPct val="90000"/>
              </a:lnSpc>
              <a:buClr>
                <a:schemeClr val="dk1"/>
              </a:buClr>
              <a:buSzPts val="2960"/>
            </a:pPr>
            <a:endParaRPr lang="ar-JO" sz="2800" dirty="0">
              <a:solidFill>
                <a:srgbClr val="FF0000"/>
              </a:solidFill>
              <a:latin typeface="Arial"/>
              <a:ea typeface="Arial"/>
              <a:sym typeface="Arial"/>
            </a:endParaRPr>
          </a:p>
          <a:p>
            <a:pPr lvl="0">
              <a:lnSpc>
                <a:spcPct val="90000"/>
              </a:lnSpc>
              <a:buClr>
                <a:schemeClr val="dk1"/>
              </a:buClr>
              <a:buSzPts val="2960"/>
            </a:pPr>
            <a:r>
              <a:rPr lang="ar-JO" sz="2800" dirty="0" smtClean="0">
                <a:solidFill>
                  <a:srgbClr val="FF0000"/>
                </a:solidFill>
                <a:latin typeface="Arial"/>
                <a:ea typeface="Arial"/>
                <a:sym typeface="Arial"/>
              </a:rPr>
              <a:t>                      </a:t>
            </a:r>
            <a:endParaRPr lang="ar-JO" sz="2800" dirty="0">
              <a:latin typeface="Arial"/>
              <a:ea typeface="Arial"/>
              <a:sym typeface="Arial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897302" y="2522889"/>
            <a:ext cx="918841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JO" sz="2800" b="1" dirty="0" smtClean="0">
                <a:solidFill>
                  <a:srgbClr val="FF0000"/>
                </a:solidFill>
              </a:rPr>
              <a:t>س=2</a:t>
            </a:r>
            <a:endParaRPr lang="ar-JO" sz="2800" b="1" dirty="0">
              <a:solidFill>
                <a:srgbClr val="FF00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0701" y="4580744"/>
            <a:ext cx="1903077" cy="648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Rectangle 16"/>
          <p:cNvSpPr/>
          <p:nvPr/>
        </p:nvSpPr>
        <p:spPr>
          <a:xfrm>
            <a:off x="2705607" y="4725144"/>
            <a:ext cx="2874505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90000"/>
              </a:lnSpc>
              <a:buClr>
                <a:schemeClr val="dk1"/>
              </a:buClr>
              <a:buSzPts val="2960"/>
            </a:pPr>
            <a:r>
              <a:rPr lang="ar-JO" sz="2800" b="1" dirty="0">
                <a:solidFill>
                  <a:srgbClr val="FF0000"/>
                </a:solidFill>
                <a:latin typeface="Arial"/>
                <a:ea typeface="Arial"/>
                <a:sym typeface="Arial"/>
              </a:rPr>
              <a:t>اشاره معامل س  سالبه</a:t>
            </a:r>
            <a:endParaRPr lang="ar-JO" sz="2800" b="1" dirty="0">
              <a:latin typeface="Arial"/>
              <a:ea typeface="Arial"/>
              <a:sym typeface="Arial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9836" y="5984701"/>
            <a:ext cx="5245205" cy="82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0111" y="188640"/>
            <a:ext cx="5904656" cy="57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Rectangle 18"/>
          <p:cNvSpPr/>
          <p:nvPr/>
        </p:nvSpPr>
        <p:spPr>
          <a:xfrm>
            <a:off x="3394290" y="5397141"/>
            <a:ext cx="4346062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90000"/>
              </a:lnSpc>
              <a:buClr>
                <a:schemeClr val="dk1"/>
              </a:buClr>
              <a:buSzPts val="2960"/>
            </a:pPr>
            <a:r>
              <a:rPr lang="ar-JO" sz="2800" dirty="0" smtClean="0">
                <a:solidFill>
                  <a:schemeClr val="dk1"/>
                </a:solidFill>
                <a:latin typeface="Arial"/>
                <a:ea typeface="Arial"/>
                <a:sym typeface="Arial"/>
              </a:rPr>
              <a:t>3)نطبق </a:t>
            </a:r>
            <a:r>
              <a:rPr lang="ar-JO" sz="2800" dirty="0">
                <a:solidFill>
                  <a:schemeClr val="dk1"/>
                </a:solidFill>
                <a:latin typeface="Arial"/>
                <a:ea typeface="Arial"/>
                <a:sym typeface="Arial"/>
              </a:rPr>
              <a:t>قاعده اشاره الاقتران الخطي</a:t>
            </a:r>
          </a:p>
        </p:txBody>
      </p:sp>
    </p:spTree>
    <p:extLst>
      <p:ext uri="{BB962C8B-B14F-4D97-AF65-F5344CB8AC3E}">
        <p14:creationId xmlns:p14="http://schemas.microsoft.com/office/powerpoint/2010/main" val="2747879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14" grpId="0"/>
      <p:bldP spid="15" grpId="0"/>
      <p:bldP spid="12" grpId="0"/>
      <p:bldP spid="16" grpId="0"/>
      <p:bldP spid="18" grpId="0"/>
      <p:bldP spid="17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63888" y="1264926"/>
            <a:ext cx="4824536" cy="867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buClr>
                <a:schemeClr val="dk1"/>
              </a:buClr>
              <a:buSzPts val="2960"/>
            </a:pPr>
            <a:endParaRPr lang="ar-JO" sz="2800" dirty="0" smtClean="0">
              <a:solidFill>
                <a:schemeClr val="dk1"/>
              </a:solidFill>
              <a:latin typeface="Arial"/>
              <a:ea typeface="Arial"/>
              <a:sym typeface="Arial"/>
            </a:endParaRPr>
          </a:p>
          <a:p>
            <a:pPr>
              <a:lnSpc>
                <a:spcPct val="90000"/>
              </a:lnSpc>
              <a:buClr>
                <a:schemeClr val="dk1"/>
              </a:buClr>
              <a:buSzPts val="2960"/>
            </a:pPr>
            <a:r>
              <a:rPr lang="ar-JO" sz="2800" dirty="0" smtClean="0">
                <a:solidFill>
                  <a:schemeClr val="dk1"/>
                </a:solidFill>
                <a:latin typeface="Arial"/>
                <a:ea typeface="Arial"/>
                <a:sym typeface="Arial"/>
              </a:rPr>
              <a:t>4)نسجل </a:t>
            </a:r>
            <a:r>
              <a:rPr lang="ar-JO" sz="2800" dirty="0">
                <a:solidFill>
                  <a:schemeClr val="dk1"/>
                </a:solidFill>
                <a:latin typeface="Arial"/>
                <a:ea typeface="Arial"/>
                <a:sym typeface="Arial"/>
              </a:rPr>
              <a:t>النتائج على شكل فترات</a:t>
            </a:r>
            <a:endParaRPr lang="ar-JO" sz="2800" baseline="30000" dirty="0">
              <a:solidFill>
                <a:schemeClr val="dk1"/>
              </a:solidFill>
              <a:latin typeface="Arial"/>
              <a:ea typeface="Arial"/>
              <a:sym typeface="Arial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874" y="2420888"/>
            <a:ext cx="7841550" cy="18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385853" y="4563125"/>
            <a:ext cx="5001754" cy="95410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JO" sz="2800" dirty="0" smtClean="0"/>
              <a:t>تدريب</a:t>
            </a:r>
          </a:p>
          <a:p>
            <a:r>
              <a:rPr lang="ar-JO" sz="2800" dirty="0" smtClean="0"/>
              <a:t>ابحثي في اشاره الاقتران   ق(س)=3س-6</a:t>
            </a:r>
            <a:endParaRPr lang="ar-JO" sz="2800" dirty="0"/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88641"/>
            <a:ext cx="6479903" cy="1296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76408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168</Words>
  <Application>Microsoft Office PowerPoint</Application>
  <PresentationFormat>On-screen Show (4:3)</PresentationFormat>
  <Paragraphs>57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الاهداف</vt:lpstr>
      <vt:lpstr>PowerPoint Presentation</vt:lpstr>
      <vt:lpstr>PowerPoint Presentation</vt:lpstr>
      <vt:lpstr>ما علاقه صفر الاقـتران مع  اشارته </vt:lpstr>
      <vt:lpstr>خطوات البحث في اشارة الاقتران الخطي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saed</dc:creator>
  <cp:lastModifiedBy>saed</cp:lastModifiedBy>
  <cp:revision>16</cp:revision>
  <dcterms:created xsi:type="dcterms:W3CDTF">2020-10-17T17:02:58Z</dcterms:created>
  <dcterms:modified xsi:type="dcterms:W3CDTF">2020-10-17T20:07:14Z</dcterms:modified>
</cp:coreProperties>
</file>