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352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16107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86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38289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2587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791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77196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9893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7146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913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2895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5000">
              <a:srgbClr val="85C2FF"/>
            </a:gs>
            <a:gs pos="53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37C9D-E404-4E35-B173-00941755CDDF}" type="datetimeFigureOut">
              <a:rPr lang="ar-JO" smtClean="0"/>
              <a:t>11/03/1442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0A53C-388D-4859-889B-94BB8C00177E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5578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683568" y="1916832"/>
            <a:ext cx="7334250" cy="201622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ar-JO" sz="60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إعداد المعلمة : تحرير الخالدي</a:t>
            </a:r>
          </a:p>
        </p:txBody>
      </p:sp>
    </p:spTree>
    <p:extLst>
      <p:ext uri="{BB962C8B-B14F-4D97-AF65-F5344CB8AC3E}">
        <p14:creationId xmlns:p14="http://schemas.microsoft.com/office/powerpoint/2010/main" val="70929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51521" y="1022539"/>
            <a:ext cx="8313598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خطوات حل  المعادله التربيعيه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أ )    نصنف المعادلات كما يلي 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س</a:t>
            </a:r>
            <a:r>
              <a:rPr kumimoji="0" lang="ar-S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ب س =صفر                            اخراج العامل المشترك      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س</a:t>
            </a:r>
            <a:r>
              <a:rPr kumimoji="0" lang="ar-S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ب س + جـ=صفر		مجموعهما ب ومضروبهما جـ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س</a:t>
            </a:r>
            <a:r>
              <a:rPr kumimoji="0" lang="ar-S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ــ  أ</a:t>
            </a:r>
            <a:r>
              <a:rPr kumimoji="0" lang="ar-S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=صفر                                      فرق بين مربعين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 أس</a:t>
            </a:r>
            <a:r>
              <a:rPr kumimoji="0" lang="ar-SA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+ ب س + جـ =صفر                         القانون  العام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67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اولا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اذا كانت  جـ=صفر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أس</a:t>
            </a:r>
            <a:r>
              <a:rPr kumimoji="0" lang="ar-SA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 ب س =صفر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الحل نخرج س عامل مشترك كما يلي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س(أس + ب)=صفر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مثال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حللي ما يلي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2س</a:t>
            </a:r>
            <a:r>
              <a:rPr kumimoji="0" lang="ar-SA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ar-J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س =صفر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الحل: س(2س + </a:t>
            </a:r>
            <a:r>
              <a:rPr kumimoji="0" lang="ar-J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)=صفر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اما س=صفر او 2</a:t>
            </a:r>
            <a:r>
              <a:rPr kumimoji="0" lang="ar-J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س + </a:t>
            </a:r>
            <a:r>
              <a:rPr kumimoji="0" lang="ar-J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=صف</a:t>
            </a:r>
            <a:r>
              <a:rPr kumimoji="0" lang="ar-JO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ar-JO" dirty="0"/>
          </a:p>
        </p:txBody>
      </p:sp>
      <p:sp>
        <p:nvSpPr>
          <p:cNvPr id="4" name="TextBox 3"/>
          <p:cNvSpPr txBox="1"/>
          <p:nvPr/>
        </p:nvSpPr>
        <p:spPr>
          <a:xfrm>
            <a:off x="5514135" y="3601383"/>
            <a:ext cx="292029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2س +4 = صفر</a:t>
            </a:r>
          </a:p>
          <a:p>
            <a:r>
              <a:rPr lang="ar-JO" sz="2000" b="1" dirty="0" smtClean="0">
                <a:solidFill>
                  <a:srgbClr val="FF0000"/>
                </a:solidFill>
              </a:rPr>
              <a:t>         -4    -4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7565232" y="3573016"/>
            <a:ext cx="175120" cy="7078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7163791" y="4721744"/>
            <a:ext cx="10086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2س</a:t>
            </a:r>
            <a:r>
              <a:rPr lang="ar-JO" sz="2000" b="1" dirty="0">
                <a:solidFill>
                  <a:srgbClr val="FF0000"/>
                </a:solidFill>
              </a:rPr>
              <a:t>= </a:t>
            </a:r>
            <a:r>
              <a:rPr lang="ar-JO" sz="2000" b="1" dirty="0" smtClean="0">
                <a:solidFill>
                  <a:srgbClr val="FF0000"/>
                </a:solidFill>
              </a:rPr>
              <a:t>-4</a:t>
            </a:r>
            <a:endParaRPr lang="ar-JO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83852" y="5117122"/>
            <a:ext cx="328936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2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6296" y="5075192"/>
            <a:ext cx="328936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2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76280" y="4875137"/>
            <a:ext cx="64472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000" b="1" dirty="0" smtClean="0">
                <a:solidFill>
                  <a:srgbClr val="FF0000"/>
                </a:solidFill>
              </a:rPr>
              <a:t>س-2</a:t>
            </a:r>
            <a:endParaRPr lang="ar-JO" sz="20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3615" y="5607003"/>
            <a:ext cx="379783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2000" dirty="0" smtClean="0">
                <a:solidFill>
                  <a:srgbClr val="FF0000"/>
                </a:solidFill>
              </a:rPr>
              <a:t>اذن الصفران هما        س=صفر </a:t>
            </a:r>
            <a:r>
              <a:rPr lang="ar-JO" sz="2400" dirty="0" smtClean="0">
                <a:solidFill>
                  <a:srgbClr val="FF0000"/>
                </a:solidFill>
              </a:rPr>
              <a:t>،</a:t>
            </a:r>
            <a:r>
              <a:rPr lang="ar-JO" sz="2000" dirty="0" smtClean="0">
                <a:solidFill>
                  <a:srgbClr val="FF0000"/>
                </a:solidFill>
              </a:rPr>
              <a:t>  </a:t>
            </a:r>
            <a:r>
              <a:rPr lang="ar-JO" sz="2000" smtClean="0">
                <a:solidFill>
                  <a:srgbClr val="FF0000"/>
                </a:solidFill>
              </a:rPr>
              <a:t>س</a:t>
            </a:r>
            <a:r>
              <a:rPr lang="ar-JO" sz="2000" smtClean="0">
                <a:solidFill>
                  <a:srgbClr val="FF0000"/>
                </a:solidFill>
              </a:rPr>
              <a:t>=-2</a:t>
            </a:r>
            <a:endParaRPr lang="ar-JO" sz="2000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7740352" y="5075192"/>
            <a:ext cx="29406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248750" y="5085184"/>
            <a:ext cx="29406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44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/>
      <p:bldP spid="11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r-SA" sz="2400" u="sng" dirty="0"/>
              <a:t>ثانياً </a:t>
            </a:r>
            <a:r>
              <a:rPr lang="ar-SA" sz="2400" dirty="0"/>
              <a:t>:   </a:t>
            </a:r>
            <a:r>
              <a:rPr lang="ar-SA" sz="2400" dirty="0" smtClean="0"/>
              <a:t>س</a:t>
            </a:r>
            <a:r>
              <a:rPr lang="ar-SA" sz="2400" baseline="30000" dirty="0" smtClean="0"/>
              <a:t>2</a:t>
            </a:r>
            <a:r>
              <a:rPr lang="ar-SA" sz="2400" dirty="0"/>
              <a:t>+ </a:t>
            </a:r>
            <a:r>
              <a:rPr lang="ar-SA" sz="2400" b="1" dirty="0">
                <a:solidFill>
                  <a:srgbClr val="0000FF"/>
                </a:solidFill>
              </a:rPr>
              <a:t>ب</a:t>
            </a:r>
            <a:r>
              <a:rPr lang="ar-SA" sz="2400" dirty="0"/>
              <a:t> س + </a:t>
            </a:r>
            <a:r>
              <a:rPr lang="ar-SA" sz="2400" b="1" dirty="0" smtClean="0">
                <a:solidFill>
                  <a:srgbClr val="FF0000"/>
                </a:solidFill>
              </a:rPr>
              <a:t>جـ</a:t>
            </a:r>
            <a:r>
              <a:rPr lang="ar-JO" sz="2400" b="1" dirty="0" smtClean="0">
                <a:solidFill>
                  <a:srgbClr val="FF0000"/>
                </a:solidFill>
              </a:rPr>
              <a:t>=</a:t>
            </a:r>
            <a:r>
              <a:rPr lang="ar-JO" sz="2400" dirty="0" smtClean="0"/>
              <a:t>صفر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  نبحث عن عددان( ع</a:t>
            </a:r>
            <a:r>
              <a:rPr lang="ar-SA" sz="2400" baseline="-25000" dirty="0"/>
              <a:t>1</a:t>
            </a:r>
            <a:r>
              <a:rPr lang="ar-SA" sz="2400" dirty="0"/>
              <a:t>, ع</a:t>
            </a:r>
            <a:r>
              <a:rPr lang="ar-SA" sz="2400" baseline="-25000" dirty="0"/>
              <a:t>2</a:t>
            </a:r>
            <a:r>
              <a:rPr lang="ar-SA" sz="2400" dirty="0"/>
              <a:t>)</a:t>
            </a:r>
            <a:endParaRPr lang="en-US" sz="2400" dirty="0"/>
          </a:p>
          <a:p>
            <a:pPr marL="0" indent="0">
              <a:buNone/>
            </a:pPr>
            <a:r>
              <a:rPr lang="ar-SA" sz="2400" dirty="0" smtClean="0"/>
              <a:t>حيث </a:t>
            </a:r>
            <a:r>
              <a:rPr lang="ar-SA" sz="2400" b="1" dirty="0">
                <a:solidFill>
                  <a:srgbClr val="0000FF"/>
                </a:solidFill>
              </a:rPr>
              <a:t>ع</a:t>
            </a:r>
            <a:r>
              <a:rPr lang="ar-SA" sz="2400" b="1" baseline="-25000" dirty="0">
                <a:solidFill>
                  <a:srgbClr val="0000FF"/>
                </a:solidFill>
              </a:rPr>
              <a:t>1</a:t>
            </a:r>
            <a:r>
              <a:rPr lang="ar-SA" sz="2400" b="1" dirty="0">
                <a:solidFill>
                  <a:srgbClr val="0000FF"/>
                </a:solidFill>
              </a:rPr>
              <a:t> + ع</a:t>
            </a:r>
            <a:r>
              <a:rPr lang="ar-SA" sz="2400" b="1" baseline="-25000" dirty="0">
                <a:solidFill>
                  <a:srgbClr val="0000FF"/>
                </a:solidFill>
              </a:rPr>
              <a:t>2</a:t>
            </a:r>
            <a:r>
              <a:rPr lang="ar-SA" sz="2400" dirty="0"/>
              <a:t>يساوي  </a:t>
            </a:r>
            <a:r>
              <a:rPr lang="ar-SA" sz="2400" b="1" dirty="0">
                <a:solidFill>
                  <a:srgbClr val="0000FF"/>
                </a:solidFill>
              </a:rPr>
              <a:t>ب</a:t>
            </a:r>
            <a:r>
              <a:rPr lang="ar-SA" sz="2400" b="1" dirty="0"/>
              <a:t> </a:t>
            </a:r>
            <a:r>
              <a:rPr lang="ar-SA" sz="2400" dirty="0"/>
              <a:t>         و حيث </a:t>
            </a:r>
            <a:r>
              <a:rPr lang="ar-SA" sz="2400" b="1" dirty="0">
                <a:solidFill>
                  <a:srgbClr val="FF0000"/>
                </a:solidFill>
              </a:rPr>
              <a:t>ع</a:t>
            </a:r>
            <a:r>
              <a:rPr lang="ar-SA" sz="2400" b="1" baseline="-25000" dirty="0">
                <a:solidFill>
                  <a:srgbClr val="FF0000"/>
                </a:solidFill>
              </a:rPr>
              <a:t>1</a:t>
            </a:r>
            <a:r>
              <a:rPr lang="ar-SA" sz="2400" b="1" dirty="0">
                <a:solidFill>
                  <a:srgbClr val="FF0000"/>
                </a:solidFill>
              </a:rPr>
              <a:t> × ع</a:t>
            </a:r>
            <a:r>
              <a:rPr lang="ar-SA" sz="2400" b="1" baseline="-25000" dirty="0">
                <a:solidFill>
                  <a:srgbClr val="FF0000"/>
                </a:solidFill>
              </a:rPr>
              <a:t>2</a:t>
            </a:r>
            <a:r>
              <a:rPr lang="ar-SA" sz="2400" b="1" dirty="0">
                <a:solidFill>
                  <a:srgbClr val="FF0000"/>
                </a:solidFill>
              </a:rPr>
              <a:t> </a:t>
            </a:r>
            <a:r>
              <a:rPr lang="ar-SA" sz="2400" dirty="0"/>
              <a:t>يساوي  </a:t>
            </a:r>
            <a:r>
              <a:rPr lang="ar-SA" sz="2400" b="1" dirty="0">
                <a:solidFill>
                  <a:srgbClr val="FF0000"/>
                </a:solidFill>
              </a:rPr>
              <a:t>جـ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SA" sz="2400" dirty="0"/>
              <a:t> ويكون التحليل  س</a:t>
            </a:r>
            <a:r>
              <a:rPr lang="ar-SA" sz="2400" baseline="30000" dirty="0"/>
              <a:t>2</a:t>
            </a:r>
            <a:r>
              <a:rPr lang="ar-SA" sz="2400" dirty="0"/>
              <a:t>+ ب س + جـ=  (س + </a:t>
            </a:r>
            <a:r>
              <a:rPr lang="ar-SA" sz="2400" b="1" dirty="0">
                <a:solidFill>
                  <a:srgbClr val="FF0000"/>
                </a:solidFill>
              </a:rPr>
              <a:t>ع</a:t>
            </a:r>
            <a:r>
              <a:rPr lang="ar-SA" sz="2400" b="1" baseline="-25000" dirty="0">
                <a:solidFill>
                  <a:srgbClr val="FF0000"/>
                </a:solidFill>
              </a:rPr>
              <a:t>1</a:t>
            </a:r>
            <a:r>
              <a:rPr lang="ar-SA" sz="2400" b="1" dirty="0">
                <a:solidFill>
                  <a:srgbClr val="FF0000"/>
                </a:solidFill>
              </a:rPr>
              <a:t>)</a:t>
            </a:r>
            <a:r>
              <a:rPr lang="ar-SA" sz="2400" dirty="0"/>
              <a:t> (س + </a:t>
            </a:r>
            <a:r>
              <a:rPr lang="ar-SA" sz="2400" b="1" dirty="0">
                <a:solidFill>
                  <a:srgbClr val="FF0000"/>
                </a:solidFill>
              </a:rPr>
              <a:t>ع</a:t>
            </a:r>
            <a:r>
              <a:rPr lang="ar-SA" sz="2400" b="1" baseline="-25000" dirty="0">
                <a:solidFill>
                  <a:srgbClr val="FF0000"/>
                </a:solidFill>
              </a:rPr>
              <a:t>2</a:t>
            </a:r>
            <a:r>
              <a:rPr lang="ar-SA" sz="2400" dirty="0"/>
              <a:t>)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مثال</a:t>
            </a:r>
            <a:r>
              <a:rPr lang="ar-SA" sz="2400" baseline="-25000" dirty="0"/>
              <a:t>1</a:t>
            </a:r>
            <a:r>
              <a:rPr lang="ar-SA" sz="2400" dirty="0"/>
              <a:t>: حللي المقدار التالي س</a:t>
            </a:r>
            <a:r>
              <a:rPr lang="ar-SA" sz="2400" baseline="30000" dirty="0"/>
              <a:t>2 </a:t>
            </a:r>
            <a:r>
              <a:rPr lang="ar-SA" sz="2400" dirty="0"/>
              <a:t>+ </a:t>
            </a:r>
            <a:r>
              <a:rPr lang="ar-JO" sz="2400" dirty="0" smtClean="0"/>
              <a:t>5</a:t>
            </a:r>
            <a:r>
              <a:rPr lang="ar-SA" sz="2400" dirty="0" smtClean="0"/>
              <a:t> </a:t>
            </a:r>
            <a:r>
              <a:rPr lang="ar-SA" sz="2400" dirty="0"/>
              <a:t>س + </a:t>
            </a:r>
            <a:r>
              <a:rPr lang="ar-JO" sz="2400" dirty="0" smtClean="0"/>
              <a:t>6</a:t>
            </a:r>
            <a:r>
              <a:rPr lang="ar-SA" sz="2400" dirty="0" smtClean="0"/>
              <a:t> </a:t>
            </a:r>
            <a:r>
              <a:rPr lang="ar-JO" sz="2400" dirty="0" smtClean="0"/>
              <a:t>=صفر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الحل: العددان هما 2, </a:t>
            </a:r>
            <a:r>
              <a:rPr lang="ar-JO" sz="2400" dirty="0" smtClean="0"/>
              <a:t>3</a:t>
            </a:r>
            <a:r>
              <a:rPr lang="ar-SA" sz="2400" dirty="0" smtClean="0"/>
              <a:t> </a:t>
            </a:r>
            <a:r>
              <a:rPr lang="ar-SA" sz="2400" dirty="0"/>
              <a:t>لأن </a:t>
            </a:r>
            <a:r>
              <a:rPr lang="ar-SA" sz="2400" dirty="0" smtClean="0"/>
              <a:t>2+</a:t>
            </a:r>
            <a:r>
              <a:rPr lang="ar-JO" sz="2400" dirty="0" smtClean="0"/>
              <a:t>3</a:t>
            </a:r>
            <a:r>
              <a:rPr lang="ar-SA" sz="2400" dirty="0" smtClean="0"/>
              <a:t>=</a:t>
            </a:r>
            <a:r>
              <a:rPr lang="ar-JO" sz="2400" dirty="0" smtClean="0"/>
              <a:t>5</a:t>
            </a:r>
            <a:r>
              <a:rPr lang="ar-SA" sz="2400" dirty="0" smtClean="0"/>
              <a:t>   و2×</a:t>
            </a:r>
            <a:r>
              <a:rPr lang="ar-JO" sz="2400" dirty="0" smtClean="0"/>
              <a:t>3</a:t>
            </a:r>
            <a:r>
              <a:rPr lang="ar-SA" sz="2400" dirty="0" smtClean="0"/>
              <a:t>=</a:t>
            </a:r>
            <a:r>
              <a:rPr lang="ar-JO" sz="2400" dirty="0" smtClean="0"/>
              <a:t>6</a:t>
            </a:r>
            <a:endParaRPr lang="en-US" sz="2400" dirty="0"/>
          </a:p>
          <a:p>
            <a:pPr marL="0" indent="0">
              <a:buNone/>
            </a:pPr>
            <a:r>
              <a:rPr lang="ar-SA" sz="2400" dirty="0" smtClean="0"/>
              <a:t>س</a:t>
            </a:r>
            <a:r>
              <a:rPr lang="ar-SA" sz="2400" baseline="30000" dirty="0" smtClean="0"/>
              <a:t>2 </a:t>
            </a:r>
            <a:r>
              <a:rPr lang="ar-SA" sz="2400" dirty="0"/>
              <a:t>+ </a:t>
            </a:r>
            <a:r>
              <a:rPr lang="ar-JO" sz="2400" dirty="0" smtClean="0"/>
              <a:t>5</a:t>
            </a:r>
            <a:r>
              <a:rPr lang="ar-SA" sz="2400" dirty="0" smtClean="0"/>
              <a:t> </a:t>
            </a:r>
            <a:r>
              <a:rPr lang="ar-SA" sz="2400" dirty="0"/>
              <a:t>س + </a:t>
            </a:r>
            <a:r>
              <a:rPr lang="ar-JO" sz="2400" dirty="0" smtClean="0"/>
              <a:t>6</a:t>
            </a:r>
            <a:r>
              <a:rPr lang="ar-SA" sz="2400" dirty="0" smtClean="0"/>
              <a:t> </a:t>
            </a:r>
            <a:r>
              <a:rPr lang="ar-SA" sz="2400" dirty="0"/>
              <a:t>= ( س + </a:t>
            </a:r>
            <a:r>
              <a:rPr lang="ar-SA" sz="2400" dirty="0" smtClean="0"/>
              <a:t>2</a:t>
            </a:r>
            <a:r>
              <a:rPr lang="ar-SA" sz="2400" dirty="0"/>
              <a:t>)(س + </a:t>
            </a:r>
            <a:r>
              <a:rPr lang="ar-JO" sz="2400" dirty="0" smtClean="0"/>
              <a:t>3</a:t>
            </a:r>
            <a:r>
              <a:rPr lang="ar-SA" sz="2400" dirty="0" smtClean="0"/>
              <a:t>)</a:t>
            </a:r>
            <a:r>
              <a:rPr lang="ar-JO" sz="2400" dirty="0" smtClean="0"/>
              <a:t>=صفر</a:t>
            </a:r>
          </a:p>
          <a:p>
            <a:pPr marL="0" indent="0">
              <a:buNone/>
            </a:pPr>
            <a:r>
              <a:rPr lang="ar-JO" sz="2400" dirty="0" smtClean="0"/>
              <a:t>     </a:t>
            </a:r>
            <a:r>
              <a:rPr lang="ar-JO" sz="2400" dirty="0" smtClean="0">
                <a:solidFill>
                  <a:srgbClr val="FF0000"/>
                </a:solidFill>
              </a:rPr>
              <a:t>اما </a:t>
            </a:r>
            <a:r>
              <a:rPr lang="ar-SA" sz="2400" dirty="0" smtClean="0">
                <a:solidFill>
                  <a:srgbClr val="FF0000"/>
                </a:solidFill>
              </a:rPr>
              <a:t>س + </a:t>
            </a:r>
            <a:r>
              <a:rPr lang="ar-JO" sz="2400" dirty="0" smtClean="0">
                <a:solidFill>
                  <a:srgbClr val="FF0000"/>
                </a:solidFill>
              </a:rPr>
              <a:t>2    =صفر           او</a:t>
            </a:r>
            <a:r>
              <a:rPr lang="ar-SA" sz="2400" dirty="0" smtClean="0">
                <a:solidFill>
                  <a:srgbClr val="FF0000"/>
                </a:solidFill>
              </a:rPr>
              <a:t> س + </a:t>
            </a:r>
            <a:r>
              <a:rPr lang="ar-JO" sz="2400" dirty="0" smtClean="0">
                <a:solidFill>
                  <a:srgbClr val="FF0000"/>
                </a:solidFill>
              </a:rPr>
              <a:t>3    =صفر  </a:t>
            </a:r>
          </a:p>
          <a:p>
            <a:pPr marL="0" indent="0">
              <a:buNone/>
            </a:pPr>
            <a:r>
              <a:rPr lang="ar-JO" sz="2400" dirty="0" smtClean="0">
                <a:solidFill>
                  <a:srgbClr val="FF0000"/>
                </a:solidFill>
              </a:rPr>
              <a:t>                -2    -2                         -3    -3</a:t>
            </a:r>
          </a:p>
          <a:p>
            <a:pPr marL="0" indent="0">
              <a:buNone/>
            </a:pPr>
            <a:endParaRPr lang="ar-JO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JO" sz="2400" dirty="0" smtClean="0">
                <a:solidFill>
                  <a:srgbClr val="FF0000"/>
                </a:solidFill>
              </a:rPr>
              <a:t>                س=-2          او           س=-3</a:t>
            </a:r>
          </a:p>
          <a:p>
            <a:pPr marL="0" indent="0">
              <a:buNone/>
            </a:pPr>
            <a:endParaRPr lang="ar-JO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JO" sz="2400" dirty="0" smtClean="0">
                <a:solidFill>
                  <a:srgbClr val="FF0000"/>
                </a:solidFill>
              </a:rPr>
              <a:t>     اذن الصفران  هما س=-2 او س=-3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7164288" y="3789040"/>
            <a:ext cx="144016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4211960" y="3861048"/>
            <a:ext cx="144016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2555" y="2708920"/>
            <a:ext cx="3307317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1">
            <a:spAutoFit/>
          </a:bodyPr>
          <a:lstStyle/>
          <a:p>
            <a:r>
              <a:rPr lang="ar-JO" sz="2000" b="1" dirty="0" smtClean="0">
                <a:solidFill>
                  <a:schemeClr val="accent2">
                    <a:lumMod val="75000"/>
                  </a:schemeClr>
                </a:solidFill>
              </a:rPr>
              <a:t>ملاحظه :اذا كانت جـ موجبه </a:t>
            </a:r>
          </a:p>
          <a:p>
            <a:r>
              <a:rPr lang="ar-JO" sz="2000" b="1" dirty="0" smtClean="0">
                <a:solidFill>
                  <a:schemeClr val="accent2">
                    <a:lumMod val="75000"/>
                  </a:schemeClr>
                </a:solidFill>
              </a:rPr>
              <a:t>اشاره العددان متشابه</a:t>
            </a:r>
          </a:p>
          <a:p>
            <a:r>
              <a:rPr lang="ar-JO" sz="2000" b="1" dirty="0" smtClean="0">
                <a:solidFill>
                  <a:schemeClr val="accent2">
                    <a:lumMod val="75000"/>
                  </a:schemeClr>
                </a:solidFill>
              </a:rPr>
              <a:t>واذا كانت سالبه اشاره العددان مختلفه</a:t>
            </a:r>
            <a:endParaRPr lang="ar-JO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8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400" dirty="0"/>
              <a:t>ثالثا :اذا كانت  ب=صفر وجـ سالبة</a:t>
            </a:r>
            <a:endParaRPr lang="en-US" sz="2400" dirty="0"/>
          </a:p>
          <a:p>
            <a:pPr marL="0" indent="0">
              <a:buNone/>
            </a:pPr>
            <a:r>
              <a:rPr lang="ar-JO" sz="2400" dirty="0" smtClean="0"/>
              <a:t>صفر</a:t>
            </a:r>
            <a:r>
              <a:rPr lang="en-US" sz="2400" dirty="0" smtClean="0"/>
              <a:t>=</a:t>
            </a:r>
            <a:r>
              <a:rPr lang="ar-SA" sz="2400" dirty="0" smtClean="0"/>
              <a:t>فرق </a:t>
            </a:r>
            <a:r>
              <a:rPr lang="ar-SA" sz="2400" dirty="0"/>
              <a:t>بين مربعين س</a:t>
            </a:r>
            <a:r>
              <a:rPr lang="ar-SA" sz="2400" baseline="30000" dirty="0"/>
              <a:t>2</a:t>
            </a:r>
            <a:r>
              <a:rPr lang="ar-SA" sz="2400" dirty="0"/>
              <a:t> ــ  </a:t>
            </a:r>
            <a:r>
              <a:rPr lang="ar-SA" sz="2400" baseline="-25000" dirty="0"/>
              <a:t>أ</a:t>
            </a:r>
            <a:r>
              <a:rPr lang="ar-SA" sz="2400" baseline="30000" dirty="0"/>
              <a:t>2</a:t>
            </a:r>
            <a:r>
              <a:rPr lang="ar-SA" sz="2400" dirty="0"/>
              <a:t> 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يكون </a:t>
            </a:r>
            <a:r>
              <a:rPr lang="ar-JO" sz="2400" dirty="0" smtClean="0"/>
              <a:t>الحل   </a:t>
            </a:r>
            <a:r>
              <a:rPr lang="ar-SA" sz="2400" dirty="0" smtClean="0"/>
              <a:t>(س </a:t>
            </a:r>
            <a:r>
              <a:rPr lang="ar-SA" sz="2400" dirty="0"/>
              <a:t>+ أ) (س ـــ أ</a:t>
            </a:r>
            <a:r>
              <a:rPr lang="ar-SA" sz="2400" dirty="0" smtClean="0"/>
              <a:t>)</a:t>
            </a:r>
            <a:r>
              <a:rPr lang="ar-JO" sz="2400" dirty="0" smtClean="0"/>
              <a:t>=صفر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                                         </a:t>
            </a:r>
            <a:endParaRPr lang="en-US" sz="2400" dirty="0"/>
          </a:p>
          <a:p>
            <a:pPr marL="0" indent="0">
              <a:buNone/>
            </a:pPr>
            <a:r>
              <a:rPr lang="ar-SA" sz="2400" dirty="0" smtClean="0"/>
              <a:t>مثال</a:t>
            </a:r>
            <a:r>
              <a:rPr lang="ar-SA" sz="2400" baseline="-25000" dirty="0" smtClean="0"/>
              <a:t>1</a:t>
            </a:r>
            <a:r>
              <a:rPr lang="ar-SA" sz="2400" dirty="0"/>
              <a:t>: حللي المقدار التالي س</a:t>
            </a:r>
            <a:r>
              <a:rPr lang="ar-SA" sz="2400" baseline="30000" dirty="0"/>
              <a:t>2 </a:t>
            </a:r>
            <a:r>
              <a:rPr lang="ar-SA" sz="2400" dirty="0"/>
              <a:t>- 4 </a:t>
            </a:r>
            <a:r>
              <a:rPr lang="ar-SA" sz="2400" dirty="0" smtClean="0"/>
              <a:t>=</a:t>
            </a:r>
            <a:r>
              <a:rPr lang="ar-JO" sz="2400" dirty="0" smtClean="0"/>
              <a:t>صفر</a:t>
            </a:r>
            <a:endParaRPr lang="en-US" sz="2400" dirty="0"/>
          </a:p>
          <a:p>
            <a:pPr marL="0" indent="0">
              <a:buNone/>
            </a:pPr>
            <a:r>
              <a:rPr lang="ar-SA" sz="2400" dirty="0"/>
              <a:t>الحل(س + 2) (س ـــ 2</a:t>
            </a:r>
            <a:r>
              <a:rPr lang="ar-SA" sz="2400" dirty="0" smtClean="0"/>
              <a:t>)</a:t>
            </a:r>
            <a:r>
              <a:rPr lang="ar-JO" sz="2400" dirty="0" smtClean="0"/>
              <a:t>=صفر</a:t>
            </a:r>
          </a:p>
          <a:p>
            <a:pPr marL="0" indent="0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اما    </a:t>
            </a:r>
            <a:r>
              <a:rPr lang="ar-SA" sz="2400" b="1" dirty="0" smtClean="0">
                <a:solidFill>
                  <a:srgbClr val="FF0000"/>
                </a:solidFill>
              </a:rPr>
              <a:t>س + 2</a:t>
            </a:r>
            <a:r>
              <a:rPr lang="ar-JO" sz="2400" b="1" dirty="0" smtClean="0">
                <a:solidFill>
                  <a:srgbClr val="FF0000"/>
                </a:solidFill>
              </a:rPr>
              <a:t>=صفر      او</a:t>
            </a:r>
            <a:r>
              <a:rPr lang="ar-SA" sz="2400" b="1" dirty="0" smtClean="0">
                <a:solidFill>
                  <a:srgbClr val="FF0000"/>
                </a:solidFill>
              </a:rPr>
              <a:t> س ـــ 2</a:t>
            </a:r>
            <a:r>
              <a:rPr lang="ar-JO" sz="2400" b="1" dirty="0" smtClean="0">
                <a:solidFill>
                  <a:srgbClr val="FF0000"/>
                </a:solidFill>
              </a:rPr>
              <a:t>=صفر</a:t>
            </a:r>
          </a:p>
          <a:p>
            <a:pPr marL="0" indent="0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              -2   -2                +2    +2 </a:t>
            </a:r>
          </a:p>
          <a:p>
            <a:pPr marL="0" indent="0">
              <a:buNone/>
            </a:pPr>
            <a:r>
              <a:rPr lang="ar-JO" sz="2400" b="1" dirty="0">
                <a:solidFill>
                  <a:srgbClr val="FF0000"/>
                </a:solidFill>
              </a:rPr>
              <a:t> </a:t>
            </a:r>
            <a:r>
              <a:rPr lang="ar-JO" sz="2400" b="1" dirty="0" smtClean="0">
                <a:solidFill>
                  <a:srgbClr val="FF0000"/>
                </a:solidFill>
              </a:rPr>
              <a:t>     </a:t>
            </a:r>
          </a:p>
          <a:p>
            <a:pPr marL="0" indent="0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              س=-2          او س=2</a:t>
            </a:r>
          </a:p>
          <a:p>
            <a:pPr marL="0" indent="0">
              <a:buNone/>
            </a:pPr>
            <a:endParaRPr lang="ar-JO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JO" sz="2400" b="1" dirty="0" smtClean="0">
                <a:solidFill>
                  <a:srgbClr val="FF0000"/>
                </a:solidFill>
              </a:rPr>
              <a:t>اذن الصفران   هما س=-2 او س=2</a:t>
            </a:r>
            <a:endParaRPr lang="ar-JO" sz="24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7164288" y="3501008"/>
            <a:ext cx="72008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932040" y="3501008"/>
            <a:ext cx="72008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80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9752" y="764704"/>
            <a:ext cx="60304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u="sng" dirty="0"/>
              <a:t>رابعاً :</a:t>
            </a:r>
            <a:r>
              <a:rPr lang="ar-SA" sz="2400" dirty="0"/>
              <a:t>   </a:t>
            </a:r>
            <a:r>
              <a:rPr lang="ar-SA" sz="2400" dirty="0" smtClean="0"/>
              <a:t>أ </a:t>
            </a:r>
            <a:r>
              <a:rPr lang="ar-SA" sz="2400" dirty="0"/>
              <a:t>س</a:t>
            </a:r>
            <a:r>
              <a:rPr lang="ar-SA" sz="2400" baseline="30000" dirty="0"/>
              <a:t>2</a:t>
            </a:r>
            <a:r>
              <a:rPr lang="ar-SA" sz="2400" dirty="0"/>
              <a:t> + ب س + جـ </a:t>
            </a:r>
            <a:r>
              <a:rPr lang="ar-JO" sz="2400" dirty="0" smtClean="0"/>
              <a:t>=صفر</a:t>
            </a:r>
            <a:r>
              <a:rPr lang="ar-SA" sz="2400" dirty="0" smtClean="0"/>
              <a:t>  </a:t>
            </a:r>
            <a:r>
              <a:rPr lang="ar-SA" sz="2400" dirty="0"/>
              <a:t>بالقانون العام </a:t>
            </a:r>
            <a:endParaRPr lang="en-US" sz="2400" dirty="0"/>
          </a:p>
          <a:p>
            <a:r>
              <a:rPr lang="ar-SA" sz="2400" dirty="0"/>
              <a:t>	س</a:t>
            </a:r>
            <a:r>
              <a:rPr lang="ar-SA" sz="2400" baseline="-25000" dirty="0"/>
              <a:t>1</a:t>
            </a:r>
            <a:r>
              <a:rPr lang="ar-SA" sz="2400" dirty="0"/>
              <a:t>, س</a:t>
            </a:r>
            <a:r>
              <a:rPr lang="ar-SA" sz="2400" baseline="-25000" dirty="0"/>
              <a:t>2</a:t>
            </a:r>
            <a:r>
              <a:rPr lang="ar-SA" sz="2400" dirty="0"/>
              <a:t>= </a:t>
            </a:r>
            <a:r>
              <a:rPr lang="ar-SA" sz="2400" u="sng" dirty="0" smtClean="0"/>
              <a:t>ــ </a:t>
            </a:r>
            <a:r>
              <a:rPr lang="ar-SA" sz="2400" u="sng" dirty="0"/>
              <a:t>ب </a:t>
            </a:r>
            <a:r>
              <a:rPr lang="en-US" sz="2400" u="sng" dirty="0"/>
              <a:t>± </a:t>
            </a:r>
            <a:r>
              <a:rPr lang="ar-SA" sz="2400" u="sng" dirty="0"/>
              <a:t>جذر  </a:t>
            </a:r>
            <a:r>
              <a:rPr lang="ar-SA" sz="2400" u="sng" dirty="0" smtClean="0"/>
              <a:t>المميز</a:t>
            </a:r>
            <a:endParaRPr lang="ar-JO" sz="2400" u="sng" dirty="0" smtClean="0"/>
          </a:p>
          <a:p>
            <a:r>
              <a:rPr lang="ar-JO" sz="2400" dirty="0" smtClean="0"/>
              <a:t>                                     </a:t>
            </a:r>
            <a:r>
              <a:rPr lang="ar-SA" sz="2400" dirty="0" smtClean="0"/>
              <a:t>2 </a:t>
            </a:r>
            <a:r>
              <a:rPr lang="ar-SA" sz="2400" dirty="0"/>
              <a:t>أ</a:t>
            </a:r>
            <a:endParaRPr lang="en-US" sz="2400" dirty="0"/>
          </a:p>
          <a:p>
            <a:r>
              <a:rPr lang="ar-SA" sz="2400" dirty="0"/>
              <a:t>         حيث المميز</a:t>
            </a:r>
            <a:r>
              <a:rPr lang="ar-SA" sz="2400" b="1" dirty="0"/>
              <a:t>= </a:t>
            </a:r>
            <a:r>
              <a:rPr lang="ar-SA" sz="2400" dirty="0" smtClean="0"/>
              <a:t>ب</a:t>
            </a:r>
            <a:r>
              <a:rPr lang="ar-SA" sz="2400" baseline="30000" dirty="0" smtClean="0"/>
              <a:t>2</a:t>
            </a:r>
            <a:r>
              <a:rPr lang="ar-SA" sz="2400" dirty="0" smtClean="0"/>
              <a:t>-4×أ×جـ</a:t>
            </a:r>
            <a:endParaRPr lang="ar-JO" sz="2400" dirty="0" smtClean="0"/>
          </a:p>
          <a:p>
            <a:endParaRPr lang="en-US" sz="2400" dirty="0"/>
          </a:p>
          <a:p>
            <a:r>
              <a:rPr lang="ar-SA" sz="2400" dirty="0" smtClean="0"/>
              <a:t>مثال</a:t>
            </a:r>
            <a:r>
              <a:rPr lang="ar-SA" sz="2400" baseline="-25000" dirty="0" smtClean="0"/>
              <a:t>1</a:t>
            </a:r>
            <a:r>
              <a:rPr lang="ar-SA" sz="2400" dirty="0"/>
              <a:t>: </a:t>
            </a:r>
            <a:r>
              <a:rPr lang="ar-SA" sz="2400" dirty="0" smtClean="0"/>
              <a:t>حلي </a:t>
            </a:r>
            <a:r>
              <a:rPr lang="ar-JO" sz="2400" dirty="0" smtClean="0"/>
              <a:t>المعادله التاليه </a:t>
            </a:r>
            <a:r>
              <a:rPr lang="ar-SA" sz="2400" dirty="0" smtClean="0"/>
              <a:t>2س</a:t>
            </a:r>
            <a:r>
              <a:rPr lang="ar-SA" sz="2400" baseline="30000" dirty="0" smtClean="0"/>
              <a:t>2</a:t>
            </a:r>
            <a:r>
              <a:rPr lang="ar-SA" sz="2400" dirty="0" smtClean="0"/>
              <a:t> </a:t>
            </a:r>
            <a:r>
              <a:rPr lang="ar-SA" sz="2400" dirty="0"/>
              <a:t>+9 س +</a:t>
            </a:r>
            <a:r>
              <a:rPr lang="ar-SA" sz="2400" dirty="0" smtClean="0"/>
              <a:t>4</a:t>
            </a:r>
            <a:r>
              <a:rPr lang="ar-JO" sz="2400" dirty="0" smtClean="0"/>
              <a:t>=صفر</a:t>
            </a:r>
            <a:r>
              <a:rPr lang="ar-SA" sz="2400" dirty="0" smtClean="0"/>
              <a:t> </a:t>
            </a:r>
            <a:endParaRPr lang="en-US" sz="2400" dirty="0"/>
          </a:p>
          <a:p>
            <a:r>
              <a:rPr lang="ar-SA" sz="2400" b="1" dirty="0">
                <a:solidFill>
                  <a:srgbClr val="FF0000"/>
                </a:solidFill>
              </a:rPr>
              <a:t>الحل  أ=2    ب=9   جـ=4  </a:t>
            </a:r>
            <a:r>
              <a:rPr lang="ar-SA" sz="2400" dirty="0"/>
              <a:t>  اذن المميز= ب</a:t>
            </a:r>
            <a:r>
              <a:rPr lang="ar-SA" sz="2400" baseline="30000" dirty="0"/>
              <a:t>2</a:t>
            </a:r>
            <a:r>
              <a:rPr lang="ar-SA" sz="2400" dirty="0"/>
              <a:t>-4×أ×جـ  </a:t>
            </a:r>
            <a:endParaRPr lang="en-US" sz="2400" dirty="0" smtClean="0"/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ar-SA" sz="2400" b="1" dirty="0" smtClean="0">
                <a:solidFill>
                  <a:srgbClr val="FF0000"/>
                </a:solidFill>
              </a:rPr>
              <a:t>  </a:t>
            </a:r>
            <a:r>
              <a:rPr lang="ar-SA" sz="2400" b="1" dirty="0">
                <a:solidFill>
                  <a:srgbClr val="FF0000"/>
                </a:solidFill>
              </a:rPr>
              <a:t>اي المميز=(9) </a:t>
            </a:r>
            <a:r>
              <a:rPr lang="ar-SA" sz="2400" b="1" baseline="30000" dirty="0">
                <a:solidFill>
                  <a:srgbClr val="FF0000"/>
                </a:solidFill>
              </a:rPr>
              <a:t>2</a:t>
            </a:r>
            <a:r>
              <a:rPr lang="ar-SA" sz="2400" b="1" dirty="0">
                <a:solidFill>
                  <a:srgbClr val="FF0000"/>
                </a:solidFill>
              </a:rPr>
              <a:t>-4×2×4 =81-32 </a:t>
            </a:r>
            <a:r>
              <a:rPr lang="ar-SA" sz="2400" b="1" dirty="0" smtClean="0">
                <a:solidFill>
                  <a:srgbClr val="FF0000"/>
                </a:solidFill>
              </a:rPr>
              <a:t>=</a:t>
            </a:r>
            <a:r>
              <a:rPr lang="ar-JO" sz="2400" b="1" dirty="0" smtClean="0">
                <a:solidFill>
                  <a:srgbClr val="FF0000"/>
                </a:solidFill>
              </a:rPr>
              <a:t>49</a:t>
            </a:r>
          </a:p>
          <a:p>
            <a:endParaRPr lang="ar-JO" sz="2400" b="1" dirty="0" smtClean="0">
              <a:solidFill>
                <a:srgbClr val="FF0000"/>
              </a:solidFill>
            </a:endParaRPr>
          </a:p>
          <a:p>
            <a:r>
              <a:rPr lang="ar-SA" sz="2400" b="1" dirty="0" smtClean="0">
                <a:solidFill>
                  <a:srgbClr val="FF0000"/>
                </a:solidFill>
              </a:rPr>
              <a:t>س</a:t>
            </a:r>
            <a:r>
              <a:rPr lang="ar-SA" sz="2400" b="1" baseline="-25000" dirty="0" smtClean="0">
                <a:solidFill>
                  <a:srgbClr val="FF0000"/>
                </a:solidFill>
              </a:rPr>
              <a:t>1</a:t>
            </a:r>
            <a:r>
              <a:rPr lang="ar-SA" sz="2400" b="1" dirty="0">
                <a:solidFill>
                  <a:srgbClr val="FF0000"/>
                </a:solidFill>
              </a:rPr>
              <a:t>، س</a:t>
            </a:r>
            <a:r>
              <a:rPr lang="ar-SA" sz="2400" b="1" baseline="-25000" dirty="0">
                <a:solidFill>
                  <a:srgbClr val="FF0000"/>
                </a:solidFill>
              </a:rPr>
              <a:t>2</a:t>
            </a:r>
            <a:r>
              <a:rPr lang="ar-SA" sz="2400" b="1" dirty="0">
                <a:solidFill>
                  <a:srgbClr val="FF0000"/>
                </a:solidFill>
              </a:rPr>
              <a:t>= </a:t>
            </a:r>
            <a:r>
              <a:rPr lang="ar-SA" sz="2400" b="1" u="sng" dirty="0" smtClean="0">
                <a:solidFill>
                  <a:srgbClr val="FF0000"/>
                </a:solidFill>
              </a:rPr>
              <a:t>ــ </a:t>
            </a:r>
            <a:r>
              <a:rPr lang="ar-SA" sz="2400" b="1" u="sng" dirty="0">
                <a:solidFill>
                  <a:srgbClr val="FF0000"/>
                </a:solidFill>
              </a:rPr>
              <a:t>ب </a:t>
            </a:r>
            <a:r>
              <a:rPr lang="en-US" sz="2400" b="1" u="sng" dirty="0" smtClean="0">
                <a:solidFill>
                  <a:srgbClr val="FF0000"/>
                </a:solidFill>
              </a:rPr>
              <a:t>  ±</a:t>
            </a:r>
            <a:r>
              <a:rPr lang="ar-JO" sz="2400" b="1" u="sng" dirty="0" smtClean="0">
                <a:solidFill>
                  <a:srgbClr val="FF0000"/>
                </a:solidFill>
              </a:rPr>
              <a:t> المميز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              </a:t>
            </a:r>
            <a:r>
              <a:rPr lang="ar-JO" sz="2400" b="1" dirty="0" smtClean="0">
                <a:solidFill>
                  <a:srgbClr val="FF0000"/>
                </a:solidFill>
              </a:rPr>
              <a:t>       2أ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                          </a:t>
            </a:r>
            <a:endParaRPr lang="en-US" sz="2400" dirty="0"/>
          </a:p>
          <a:p>
            <a:r>
              <a:rPr lang="ar-SA" sz="2400" b="1" dirty="0">
                <a:solidFill>
                  <a:srgbClr val="FF0000"/>
                </a:solidFill>
              </a:rPr>
              <a:t>س</a:t>
            </a:r>
            <a:r>
              <a:rPr lang="ar-SA" sz="2400" b="1" baseline="-25000" dirty="0">
                <a:solidFill>
                  <a:srgbClr val="FF0000"/>
                </a:solidFill>
              </a:rPr>
              <a:t>1</a:t>
            </a:r>
            <a:r>
              <a:rPr lang="ar-SA" sz="2400" b="1" dirty="0">
                <a:solidFill>
                  <a:srgbClr val="FF0000"/>
                </a:solidFill>
              </a:rPr>
              <a:t>، س</a:t>
            </a:r>
            <a:r>
              <a:rPr lang="ar-SA" sz="2400" b="1" baseline="-25000" dirty="0">
                <a:solidFill>
                  <a:srgbClr val="FF0000"/>
                </a:solidFill>
              </a:rPr>
              <a:t>2</a:t>
            </a:r>
            <a:r>
              <a:rPr lang="ar-SA" sz="2400" b="1" dirty="0">
                <a:solidFill>
                  <a:srgbClr val="FF0000"/>
                </a:solidFill>
              </a:rPr>
              <a:t>= </a:t>
            </a:r>
            <a:r>
              <a:rPr lang="ar-SA" sz="2400" b="1" u="sng" dirty="0" smtClean="0">
                <a:solidFill>
                  <a:srgbClr val="FF0000"/>
                </a:solidFill>
              </a:rPr>
              <a:t>ــ </a:t>
            </a:r>
            <a:r>
              <a:rPr lang="ar-SA" sz="2400" b="1" u="sng" dirty="0">
                <a:solidFill>
                  <a:srgbClr val="FF0000"/>
                </a:solidFill>
              </a:rPr>
              <a:t>9 </a:t>
            </a:r>
            <a:r>
              <a:rPr lang="en-US" sz="2400" b="1" u="sng" dirty="0">
                <a:solidFill>
                  <a:srgbClr val="FF0000"/>
                </a:solidFill>
              </a:rPr>
              <a:t>± </a:t>
            </a:r>
            <a:r>
              <a:rPr lang="ar-JO" sz="2400" b="1" u="sng" dirty="0" smtClean="0">
                <a:solidFill>
                  <a:srgbClr val="FF0000"/>
                </a:solidFill>
              </a:rPr>
              <a:t>7</a:t>
            </a:r>
          </a:p>
          <a:p>
            <a:r>
              <a:rPr lang="ar-JO" sz="2400" b="1" dirty="0" smtClean="0">
                <a:solidFill>
                  <a:srgbClr val="FF0000"/>
                </a:solidFill>
              </a:rPr>
              <a:t>                </a:t>
            </a:r>
            <a:r>
              <a:rPr lang="ar-SA" sz="2400" b="1" dirty="0" smtClean="0">
                <a:solidFill>
                  <a:srgbClr val="FF0000"/>
                </a:solidFill>
              </a:rPr>
              <a:t>2 </a:t>
            </a:r>
            <a:r>
              <a:rPr lang="ar-SA" sz="2400" b="1" dirty="0">
                <a:solidFill>
                  <a:srgbClr val="FF0000"/>
                </a:solidFill>
              </a:rPr>
              <a:t>×</a:t>
            </a:r>
            <a:r>
              <a:rPr lang="ar-SA" sz="2400" b="1" dirty="0" smtClean="0">
                <a:solidFill>
                  <a:srgbClr val="FF0000"/>
                </a:solidFill>
              </a:rPr>
              <a:t>2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0160" y="555033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= </a:t>
            </a:r>
            <a:r>
              <a:rPr lang="ar-SA" sz="2400" b="1" u="sng" dirty="0" smtClean="0">
                <a:solidFill>
                  <a:srgbClr val="FF0000"/>
                </a:solidFill>
              </a:rPr>
              <a:t>ــ9</a:t>
            </a:r>
            <a:r>
              <a:rPr lang="en-US" sz="2400" b="1" u="sng" dirty="0" smtClean="0">
                <a:solidFill>
                  <a:srgbClr val="FF0000"/>
                </a:solidFill>
              </a:rPr>
              <a:t>±</a:t>
            </a:r>
            <a:r>
              <a:rPr lang="ar-SA" sz="2400" b="1" u="sng" dirty="0" smtClean="0">
                <a:solidFill>
                  <a:srgbClr val="FF0000"/>
                </a:solidFill>
              </a:rPr>
              <a:t>7</a:t>
            </a:r>
            <a:r>
              <a:rPr lang="ar-JO" sz="2400" b="1" u="sng" dirty="0" smtClean="0">
                <a:solidFill>
                  <a:srgbClr val="FF0000"/>
                </a:solidFill>
              </a:rPr>
              <a:t> </a:t>
            </a:r>
            <a:r>
              <a:rPr lang="ar-JO" sz="2400" b="1" dirty="0" smtClean="0">
                <a:solidFill>
                  <a:srgbClr val="FF0000"/>
                </a:solidFill>
              </a:rPr>
              <a:t>  </a:t>
            </a:r>
            <a:r>
              <a:rPr lang="ar-SA" sz="2400" b="1" dirty="0" smtClean="0">
                <a:solidFill>
                  <a:srgbClr val="FF0000"/>
                </a:solidFill>
              </a:rPr>
              <a:t>=</a:t>
            </a:r>
            <a:r>
              <a:rPr lang="ar-JO" sz="2400" b="1" dirty="0" smtClean="0">
                <a:solidFill>
                  <a:srgbClr val="FF0000"/>
                </a:solidFill>
              </a:rPr>
              <a:t>    </a:t>
            </a:r>
            <a:r>
              <a:rPr lang="ar-SA" sz="2400" b="1" baseline="30000" dirty="0" smtClean="0">
                <a:solidFill>
                  <a:srgbClr val="FF0000"/>
                </a:solidFill>
              </a:rPr>
              <a:t> -</a:t>
            </a:r>
            <a:r>
              <a:rPr lang="ar-SA" sz="2400" b="1" u="sng" dirty="0" smtClean="0">
                <a:solidFill>
                  <a:srgbClr val="FF0000"/>
                </a:solidFill>
              </a:rPr>
              <a:t>1</a:t>
            </a:r>
            <a:r>
              <a:rPr lang="ar-SA" sz="2400" b="1" dirty="0" smtClean="0">
                <a:solidFill>
                  <a:srgbClr val="FF0000"/>
                </a:solidFill>
              </a:rPr>
              <a:t>  ,</a:t>
            </a:r>
            <a:r>
              <a:rPr lang="ar-SA" sz="2400" b="1" baseline="30000" dirty="0" smtClean="0">
                <a:solidFill>
                  <a:srgbClr val="FF0000"/>
                </a:solidFill>
              </a:rPr>
              <a:t>-</a:t>
            </a:r>
            <a:r>
              <a:rPr lang="ar-SA" sz="2400" b="1" dirty="0" smtClean="0">
                <a:solidFill>
                  <a:srgbClr val="FF0000"/>
                </a:solidFill>
              </a:rPr>
              <a:t> 4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ar-JO" sz="2400" b="1" dirty="0" smtClean="0">
                <a:solidFill>
                  <a:srgbClr val="FF0000"/>
                </a:solidFill>
              </a:rPr>
              <a:t>      4</a:t>
            </a:r>
            <a:r>
              <a:rPr lang="ar-SA" sz="2400" b="1" dirty="0" smtClean="0">
                <a:solidFill>
                  <a:srgbClr val="FF0000"/>
                </a:solidFill>
              </a:rPr>
              <a:t>         </a:t>
            </a:r>
            <a:r>
              <a:rPr lang="ar-JO" sz="2400" b="1" dirty="0" smtClean="0">
                <a:solidFill>
                  <a:srgbClr val="FF0000"/>
                </a:solidFill>
              </a:rPr>
              <a:t>    2</a:t>
            </a:r>
            <a:r>
              <a:rPr lang="ar-SA" sz="2400" b="1" dirty="0" smtClean="0">
                <a:solidFill>
                  <a:srgbClr val="FF0000"/>
                </a:solidFill>
              </a:rPr>
              <a:t> 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5436096" y="4365104"/>
            <a:ext cx="945232" cy="358344"/>
          </a:xfrm>
          <a:custGeom>
            <a:avLst/>
            <a:gdLst>
              <a:gd name="connsiteX0" fmla="*/ 0 w 539646"/>
              <a:gd name="connsiteY0" fmla="*/ 0 h 358344"/>
              <a:gd name="connsiteX1" fmla="*/ 74951 w 539646"/>
              <a:gd name="connsiteY1" fmla="*/ 29980 h 358344"/>
              <a:gd name="connsiteX2" fmla="*/ 434715 w 539646"/>
              <a:gd name="connsiteY2" fmla="*/ 59960 h 358344"/>
              <a:gd name="connsiteX3" fmla="*/ 494675 w 539646"/>
              <a:gd name="connsiteY3" fmla="*/ 284813 h 358344"/>
              <a:gd name="connsiteX4" fmla="*/ 524656 w 539646"/>
              <a:gd name="connsiteY4" fmla="*/ 254833 h 358344"/>
              <a:gd name="connsiteX5" fmla="*/ 539646 w 539646"/>
              <a:gd name="connsiteY5" fmla="*/ 209862 h 35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646" h="358344">
                <a:moveTo>
                  <a:pt x="0" y="0"/>
                </a:moveTo>
                <a:cubicBezTo>
                  <a:pt x="24984" y="9993"/>
                  <a:pt x="48295" y="26303"/>
                  <a:pt x="74951" y="29980"/>
                </a:cubicBezTo>
                <a:cubicBezTo>
                  <a:pt x="194159" y="46422"/>
                  <a:pt x="434715" y="59960"/>
                  <a:pt x="434715" y="59960"/>
                </a:cubicBezTo>
                <a:cubicBezTo>
                  <a:pt x="476508" y="436102"/>
                  <a:pt x="412542" y="387478"/>
                  <a:pt x="494675" y="284813"/>
                </a:cubicBezTo>
                <a:cubicBezTo>
                  <a:pt x="503504" y="273777"/>
                  <a:pt x="514662" y="264826"/>
                  <a:pt x="524656" y="254833"/>
                </a:cubicBezTo>
                <a:lnTo>
                  <a:pt x="539646" y="209862"/>
                </a:ln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9" name="Rectangle 8"/>
          <p:cNvSpPr/>
          <p:nvPr/>
        </p:nvSpPr>
        <p:spPr>
          <a:xfrm>
            <a:off x="-20847" y="184482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JO" sz="2000" b="1" dirty="0" smtClean="0">
                <a:solidFill>
                  <a:srgbClr val="C00000"/>
                </a:solidFill>
              </a:rPr>
              <a:t>ملاحظه اذا كان المميز (سالب) فإن المعادلة ليس لها حل ، أي أن مجموعة الحل = </a:t>
            </a:r>
            <a:r>
              <a:rPr lang="en-US" sz="2000" b="1" dirty="0" smtClean="0">
                <a:solidFill>
                  <a:srgbClr val="C00000"/>
                </a:solidFill>
              </a:rPr>
              <a:t>ɸ</a:t>
            </a:r>
            <a:endParaRPr lang="ar-JO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57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txBody>
          <a:bodyPr>
            <a:normAutofit/>
          </a:bodyPr>
          <a:lstStyle/>
          <a:p>
            <a:r>
              <a:rPr lang="ar-JO" sz="2400" dirty="0" smtClean="0">
                <a:solidFill>
                  <a:srgbClr val="7030A0"/>
                </a:solidFill>
              </a:rPr>
              <a:t>نستطيع التحقق من صحة الحل لأي معادلة من خلال التعويض للإجابة في المعادلة الأصلية فإذا كانت نتيجة التعويض أن الطرف الأيمن = الطرف الأيسر فإن الحل صحيح وإذا كانا غير متساويين فإن الحل فيه خطأ .</a:t>
            </a:r>
            <a:endParaRPr lang="ar-JO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93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428</Words>
  <Application>Microsoft Office PowerPoint</Application>
  <PresentationFormat>On-screen Show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saed</dc:creator>
  <cp:lastModifiedBy>saed</cp:lastModifiedBy>
  <cp:revision>13</cp:revision>
  <dcterms:created xsi:type="dcterms:W3CDTF">2020-10-27T09:37:58Z</dcterms:created>
  <dcterms:modified xsi:type="dcterms:W3CDTF">2020-10-27T19:29:09Z</dcterms:modified>
</cp:coreProperties>
</file>