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1" r:id="rId1"/>
  </p:sldMasterIdLst>
  <p:sldIdLst>
    <p:sldId id="256" r:id="rId2"/>
    <p:sldId id="261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10/17/2020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7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10/17/2020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5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10/17/2020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25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10/17/2020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50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10/17/2020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27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10/17/2020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713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10/17/2020</a:t>
            </a:fld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45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10/17/2020</a:t>
            </a:fld>
            <a:endParaRPr lang="en-US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4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10/17/2020</a:t>
            </a:fld>
            <a:endParaRPr lang="en-US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08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10/17/2020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10/17/2020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79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10/17/2020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40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828800" y="406399"/>
            <a:ext cx="9144000" cy="1048985"/>
          </a:xfrm>
        </p:spPr>
        <p:txBody>
          <a:bodyPr>
            <a:normAutofit/>
          </a:bodyPr>
          <a:lstStyle/>
          <a:p>
            <a:r>
              <a:rPr lang="ar-SA" sz="6600" b="1" dirty="0" smtClean="0"/>
              <a:t>قسمة المقادير الجبرية </a:t>
            </a:r>
            <a:endParaRPr lang="ar-SA" sz="66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7428633" y="1577995"/>
            <a:ext cx="4248472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1">
            <a:spAutoFit/>
          </a:bodyPr>
          <a:lstStyle/>
          <a:p>
            <a:r>
              <a:rPr lang="ar-SA" sz="6000" b="1" dirty="0" smtClean="0"/>
              <a:t>اهداف الدرس</a:t>
            </a:r>
            <a:endParaRPr lang="ar-SA" sz="6000" b="1" dirty="0"/>
          </a:p>
        </p:txBody>
      </p:sp>
      <p:sp>
        <p:nvSpPr>
          <p:cNvPr id="7" name="TextBox 11"/>
          <p:cNvSpPr txBox="1"/>
          <p:nvPr/>
        </p:nvSpPr>
        <p:spPr>
          <a:xfrm>
            <a:off x="3142802" y="2873714"/>
            <a:ext cx="8827814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4800" b="1" dirty="0" smtClean="0">
                <a:latin typeface="Hacen Egypt" pitchFamily="2" charset="-78"/>
              </a:rPr>
              <a:t>1 ) قسمة حد جبري</a:t>
            </a:r>
            <a:r>
              <a:rPr lang="ar-SA" sz="4800" b="1" dirty="0">
                <a:latin typeface="Hacen Egypt" pitchFamily="2" charset="-78"/>
              </a:rPr>
              <a:t> </a:t>
            </a:r>
            <a:r>
              <a:rPr lang="ar-SA" sz="4800" b="1" dirty="0" smtClean="0">
                <a:latin typeface="Hacen Egypt" pitchFamily="2" charset="-78"/>
              </a:rPr>
              <a:t>على حد ِجبري اخر</a:t>
            </a:r>
            <a:endParaRPr lang="en-US" sz="4800" b="1" dirty="0">
              <a:latin typeface="Hacen Egypt" pitchFamily="2" charset="-78"/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3142802" y="3984767"/>
            <a:ext cx="8827814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4800" b="1" dirty="0" smtClean="0">
                <a:latin typeface="Hacen Egypt" pitchFamily="2" charset="-78"/>
              </a:rPr>
              <a:t>2 ) قسمة مقدار جبري</a:t>
            </a:r>
            <a:r>
              <a:rPr lang="ar-SA" sz="4800" b="1" dirty="0">
                <a:latin typeface="Hacen Egypt" pitchFamily="2" charset="-78"/>
              </a:rPr>
              <a:t> </a:t>
            </a:r>
            <a:r>
              <a:rPr lang="ar-SA" sz="4800" b="1" dirty="0" smtClean="0">
                <a:latin typeface="Hacen Egypt" pitchFamily="2" charset="-78"/>
              </a:rPr>
              <a:t>على حد ِجبري </a:t>
            </a:r>
            <a:endParaRPr lang="en-US" sz="4800" b="1" dirty="0">
              <a:latin typeface="Hacen Egypt" pitchFamily="2" charset="-78"/>
            </a:endParaRPr>
          </a:p>
        </p:txBody>
      </p:sp>
      <p:sp>
        <p:nvSpPr>
          <p:cNvPr id="9" name="TextBox 11"/>
          <p:cNvSpPr txBox="1"/>
          <p:nvPr/>
        </p:nvSpPr>
        <p:spPr>
          <a:xfrm>
            <a:off x="3142802" y="5036114"/>
            <a:ext cx="8827814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SA" sz="4800" b="1" dirty="0" smtClean="0">
                <a:latin typeface="Hacen Egypt" pitchFamily="2" charset="-78"/>
              </a:rPr>
              <a:t>3 ) قسمة مقدار جبري</a:t>
            </a:r>
            <a:r>
              <a:rPr lang="ar-SA" sz="4800" b="1" dirty="0">
                <a:latin typeface="Hacen Egypt" pitchFamily="2" charset="-78"/>
              </a:rPr>
              <a:t> </a:t>
            </a:r>
            <a:r>
              <a:rPr lang="ar-SA" sz="4800" b="1" dirty="0" smtClean="0">
                <a:latin typeface="Hacen Egypt" pitchFamily="2" charset="-78"/>
              </a:rPr>
              <a:t>على  مقدار جبري </a:t>
            </a:r>
            <a:endParaRPr lang="en-US" sz="4800" b="1" dirty="0">
              <a:latin typeface="Hacen Egyp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205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  <p:bldP spid="8" grpId="0" animBg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87" y="2281237"/>
            <a:ext cx="995362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3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267" y="925689"/>
            <a:ext cx="8545689" cy="512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553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8218311" y="519289"/>
            <a:ext cx="322862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6000" b="1" dirty="0" smtClean="0"/>
              <a:t>نشاط   1</a:t>
            </a:r>
            <a:endParaRPr lang="ar-SA" sz="60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4624250" y="756356"/>
            <a:ext cx="35940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اجد ناتج القسمة فيما يلي </a:t>
            </a:r>
            <a:endParaRPr lang="ar-SA" sz="28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9177869" y="1902178"/>
            <a:ext cx="22239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/>
              <a:t> </a:t>
            </a:r>
            <a:r>
              <a:rPr lang="ar-SA" sz="2400" b="1" dirty="0" smtClean="0"/>
              <a:t> س</a:t>
            </a:r>
            <a:r>
              <a:rPr lang="ar-SA" sz="2400" b="1" baseline="30000" dirty="0" smtClean="0"/>
              <a:t>7</a:t>
            </a:r>
            <a:r>
              <a:rPr lang="ar-SA" sz="2400" b="1" dirty="0" smtClean="0"/>
              <a:t> ÷ س</a:t>
            </a:r>
            <a:r>
              <a:rPr lang="ar-SA" sz="2400" b="1" baseline="30000" dirty="0" smtClean="0"/>
              <a:t>3</a:t>
            </a:r>
            <a:r>
              <a:rPr lang="ar-SA" sz="2400" b="1" dirty="0" smtClean="0"/>
              <a:t>  =   </a:t>
            </a:r>
            <a:endParaRPr lang="ar-SA" sz="24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3374265" y="1857928"/>
            <a:ext cx="32836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 smtClean="0"/>
              <a:t>حيث س ≠ صفر          </a:t>
            </a:r>
            <a:r>
              <a:rPr lang="ar-SA" sz="2400" b="1" dirty="0" smtClean="0">
                <a:solidFill>
                  <a:srgbClr val="FF0000"/>
                </a:solidFill>
              </a:rPr>
              <a:t>لماذا؟</a:t>
            </a:r>
            <a:r>
              <a:rPr lang="ar-SA" sz="2400" b="1" dirty="0" smtClean="0"/>
              <a:t> </a:t>
            </a:r>
            <a:endParaRPr lang="ar-SA" sz="24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8218311" y="4000839"/>
            <a:ext cx="3476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/>
              <a:t> </a:t>
            </a:r>
            <a:r>
              <a:rPr lang="ar-SA" sz="2400" b="1" dirty="0" smtClean="0"/>
              <a:t> -36ل </a:t>
            </a:r>
            <a:r>
              <a:rPr lang="ar-SA" sz="2400" b="1" baseline="30000" dirty="0" smtClean="0"/>
              <a:t>4</a:t>
            </a:r>
            <a:r>
              <a:rPr lang="ar-SA" sz="2400" b="1" dirty="0" smtClean="0"/>
              <a:t>÷ 12ل</a:t>
            </a:r>
            <a:r>
              <a:rPr lang="ar-SA" sz="2400" b="1" baseline="30000" dirty="0" smtClean="0"/>
              <a:t>3</a:t>
            </a:r>
            <a:r>
              <a:rPr lang="ar-SA" sz="2400" b="1" dirty="0" smtClean="0"/>
              <a:t>     </a:t>
            </a:r>
            <a:endParaRPr lang="ar-SA" sz="24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8113692" y="3079804"/>
            <a:ext cx="20432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/>
              <a:t> </a:t>
            </a:r>
            <a:r>
              <a:rPr lang="ar-SA" sz="2400" b="1" dirty="0" smtClean="0"/>
              <a:t>= 4س</a:t>
            </a:r>
            <a:r>
              <a:rPr lang="ar-SA" sz="2400" b="1" baseline="30000" dirty="0" smtClean="0"/>
              <a:t>3</a:t>
            </a:r>
            <a:r>
              <a:rPr lang="ar-SA" sz="2400" b="1" dirty="0" smtClean="0"/>
              <a:t>    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8817466" y="1857928"/>
            <a:ext cx="87535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س </a:t>
            </a:r>
            <a:r>
              <a:rPr lang="ar-SA" sz="2800" b="1" baseline="30000" dirty="0" smtClean="0"/>
              <a:t>4</a:t>
            </a:r>
            <a:endParaRPr lang="ar-SA" sz="2800" b="1" baseline="30000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4705566" y="4090595"/>
            <a:ext cx="21860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حيث ل ≠ صفر    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9465733" y="3034229"/>
            <a:ext cx="2336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/>
              <a:t> </a:t>
            </a:r>
            <a:r>
              <a:rPr lang="ar-SA" sz="2400" b="1" dirty="0" smtClean="0"/>
              <a:t> 8س </a:t>
            </a:r>
            <a:r>
              <a:rPr lang="ar-SA" sz="2400" b="1" baseline="30000" dirty="0" smtClean="0"/>
              <a:t>5</a:t>
            </a:r>
            <a:r>
              <a:rPr lang="ar-SA" sz="2400" b="1" dirty="0" smtClean="0"/>
              <a:t>÷ 2س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    </a:t>
            </a:r>
            <a:endParaRPr lang="ar-SA" sz="2400" b="1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7783057" y="4054712"/>
            <a:ext cx="20432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/>
              <a:t> </a:t>
            </a:r>
            <a:r>
              <a:rPr lang="ar-SA" sz="2400" b="1" dirty="0" smtClean="0"/>
              <a:t>= -3ل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4624249" y="3096477"/>
            <a:ext cx="21860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حيث س ≠ صفر    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99009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3" grpId="0"/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9366199" y="1745380"/>
            <a:ext cx="1531614" cy="790575"/>
            <a:chOff x="4245" y="2478"/>
            <a:chExt cx="540" cy="498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auto">
            <a:xfrm>
              <a:off x="4245" y="2478"/>
              <a:ext cx="54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chemeClr val="tx2"/>
                  </a:solidFill>
                </a:rPr>
                <a:t>12+18</a:t>
              </a:r>
              <a:endParaRPr lang="en-US" sz="2800" dirty="0">
                <a:solidFill>
                  <a:schemeClr val="tx2"/>
                </a:solidFill>
              </a:endParaRPr>
            </a:p>
          </p:txBody>
        </p:sp>
        <p:sp>
          <p:nvSpPr>
            <p:cNvPr id="6" name="Line 8"/>
            <p:cNvSpPr>
              <a:spLocks noChangeShapeType="1"/>
            </p:cNvSpPr>
            <p:nvPr/>
          </p:nvSpPr>
          <p:spPr bwMode="auto">
            <a:xfrm>
              <a:off x="4245" y="2750"/>
              <a:ext cx="53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ar-SA"/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4294" y="2749"/>
              <a:ext cx="303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chemeClr val="tx2"/>
                  </a:solidFill>
                </a:rPr>
                <a:t>3 </a:t>
              </a:r>
              <a:endParaRPr lang="en-US" sz="2800" dirty="0">
                <a:solidFill>
                  <a:schemeClr val="tx2"/>
                </a:solidFill>
              </a:endParaRPr>
            </a:p>
          </p:txBody>
        </p:sp>
      </p:grpSp>
      <p:sp>
        <p:nvSpPr>
          <p:cNvPr id="8" name="مربع نص 7"/>
          <p:cNvSpPr txBox="1"/>
          <p:nvPr/>
        </p:nvSpPr>
        <p:spPr>
          <a:xfrm>
            <a:off x="5181600" y="553156"/>
            <a:ext cx="445911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/>
              <a:t>والان لننتقل للنشاط التالي </a:t>
            </a:r>
            <a:endParaRPr lang="ar-SA" sz="36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8272341" y="1782577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= </a:t>
            </a:r>
            <a:endParaRPr lang="ar-SA" sz="3600" b="1" dirty="0"/>
          </a:p>
        </p:txBody>
      </p:sp>
      <p:grpSp>
        <p:nvGrpSpPr>
          <p:cNvPr id="10" name="Group 6"/>
          <p:cNvGrpSpPr>
            <a:grpSpLocks/>
          </p:cNvGrpSpPr>
          <p:nvPr/>
        </p:nvGrpSpPr>
        <p:grpSpPr bwMode="auto">
          <a:xfrm>
            <a:off x="7496419" y="1710454"/>
            <a:ext cx="706438" cy="790575"/>
            <a:chOff x="4340" y="2478"/>
            <a:chExt cx="445" cy="498"/>
          </a:xfrm>
        </p:grpSpPr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4340" y="2478"/>
              <a:ext cx="44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30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4340" y="2705"/>
              <a:ext cx="44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4340" y="2749"/>
              <a:ext cx="40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3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4" name="مربع نص 13"/>
          <p:cNvSpPr txBox="1"/>
          <p:nvPr/>
        </p:nvSpPr>
        <p:spPr>
          <a:xfrm>
            <a:off x="6759585" y="1786717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= </a:t>
            </a:r>
            <a:endParaRPr lang="ar-SA" sz="36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5772192" y="1767409"/>
            <a:ext cx="116529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/>
              <a:t>10 </a:t>
            </a:r>
            <a:endParaRPr lang="ar-SA" sz="36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2664178" y="4950510"/>
            <a:ext cx="8743243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>
                <a:solidFill>
                  <a:srgbClr val="FF0000"/>
                </a:solidFill>
              </a:rPr>
              <a:t>ويمكننا ان نستخدم هذا الخاصية في حالة قسمة مقدار جبري على حد جبري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501421" y="2722383"/>
            <a:ext cx="288164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 نعم بالتوزيع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grpSp>
        <p:nvGrpSpPr>
          <p:cNvPr id="19" name="Group 6"/>
          <p:cNvGrpSpPr>
            <a:grpSpLocks/>
          </p:cNvGrpSpPr>
          <p:nvPr/>
        </p:nvGrpSpPr>
        <p:grpSpPr bwMode="auto">
          <a:xfrm>
            <a:off x="10369755" y="4138710"/>
            <a:ext cx="706438" cy="790575"/>
            <a:chOff x="4340" y="2478"/>
            <a:chExt cx="445" cy="498"/>
          </a:xfrm>
        </p:grpSpPr>
        <p:sp>
          <p:nvSpPr>
            <p:cNvPr id="20" name="Rectangle 7"/>
            <p:cNvSpPr>
              <a:spLocks noChangeArrowheads="1"/>
            </p:cNvSpPr>
            <p:nvPr/>
          </p:nvSpPr>
          <p:spPr bwMode="auto">
            <a:xfrm>
              <a:off x="4340" y="2478"/>
              <a:ext cx="44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12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21" name="Line 8"/>
            <p:cNvSpPr>
              <a:spLocks noChangeShapeType="1"/>
            </p:cNvSpPr>
            <p:nvPr/>
          </p:nvSpPr>
          <p:spPr bwMode="auto">
            <a:xfrm>
              <a:off x="4340" y="2705"/>
              <a:ext cx="44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4340" y="2749"/>
              <a:ext cx="40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3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Group 6"/>
          <p:cNvGrpSpPr>
            <a:grpSpLocks/>
          </p:cNvGrpSpPr>
          <p:nvPr/>
        </p:nvGrpSpPr>
        <p:grpSpPr bwMode="auto">
          <a:xfrm>
            <a:off x="8495486" y="4103785"/>
            <a:ext cx="706438" cy="790575"/>
            <a:chOff x="4340" y="2478"/>
            <a:chExt cx="445" cy="498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4340" y="2478"/>
              <a:ext cx="44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18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25" name="Line 8"/>
            <p:cNvSpPr>
              <a:spLocks noChangeShapeType="1"/>
            </p:cNvSpPr>
            <p:nvPr/>
          </p:nvSpPr>
          <p:spPr bwMode="auto">
            <a:xfrm>
              <a:off x="4340" y="2705"/>
              <a:ext cx="44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4340" y="2749"/>
              <a:ext cx="40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3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7" name="مربع نص 26"/>
          <p:cNvSpPr txBox="1"/>
          <p:nvPr/>
        </p:nvSpPr>
        <p:spPr>
          <a:xfrm>
            <a:off x="9366199" y="4103785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+ </a:t>
            </a:r>
            <a:endParaRPr lang="ar-SA" sz="3600" b="1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6525357" y="4072999"/>
            <a:ext cx="8596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4 </a:t>
            </a:r>
            <a:endParaRPr lang="ar-SA" sz="3600" b="1" dirty="0"/>
          </a:p>
        </p:txBody>
      </p:sp>
      <p:sp>
        <p:nvSpPr>
          <p:cNvPr id="29" name="مربع نص 28"/>
          <p:cNvSpPr txBox="1"/>
          <p:nvPr/>
        </p:nvSpPr>
        <p:spPr>
          <a:xfrm>
            <a:off x="5350667" y="4104967"/>
            <a:ext cx="8062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/>
              <a:t>6</a:t>
            </a:r>
            <a:endParaRPr lang="ar-SA" sz="36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7353262" y="4063009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= </a:t>
            </a:r>
            <a:endParaRPr lang="ar-SA" sz="3600" b="1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5976605" y="4091137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+ </a:t>
            </a:r>
            <a:endParaRPr lang="ar-SA" sz="3600" b="1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4196609" y="4115348"/>
            <a:ext cx="13452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/>
              <a:t>=10 </a:t>
            </a:r>
            <a:endParaRPr lang="ar-SA" sz="3600" b="1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5006621" y="2804036"/>
            <a:ext cx="597514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/>
              <a:t>هل يمكن إيجاد الناتج بطريقة أخرى   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387354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5" grpId="0"/>
      <p:bldP spid="16" grpId="0"/>
      <p:bldP spid="18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5736016" y="327379"/>
            <a:ext cx="504487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>
                <a:solidFill>
                  <a:srgbClr val="FF0000"/>
                </a:solidFill>
              </a:rPr>
              <a:t>مثال 1 : لاحظ النشاط التالي 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7495822" y="4325504"/>
            <a:ext cx="39680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 smtClean="0"/>
              <a:t>(9ل</a:t>
            </a:r>
            <a:r>
              <a:rPr lang="ar-SA" sz="2400" b="1" baseline="30000" dirty="0" smtClean="0"/>
              <a:t>3</a:t>
            </a:r>
            <a:r>
              <a:rPr lang="ar-SA" sz="2400" b="1" dirty="0" smtClean="0"/>
              <a:t> م</a:t>
            </a:r>
            <a:r>
              <a:rPr lang="ar-SA" sz="2400" b="1" baseline="30000" dirty="0" smtClean="0"/>
              <a:t>4</a:t>
            </a:r>
            <a:r>
              <a:rPr lang="ar-SA" sz="2400" b="1" dirty="0" smtClean="0"/>
              <a:t>- 18 ل م 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)   ÷  3 ل م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</a:t>
            </a:r>
            <a:endParaRPr lang="ar-SA" sz="24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7267629" y="1154016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= </a:t>
            </a:r>
            <a:endParaRPr lang="ar-SA" sz="3600" b="1" dirty="0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5736015" y="1058320"/>
            <a:ext cx="1531614" cy="790575"/>
            <a:chOff x="4245" y="2478"/>
            <a:chExt cx="540" cy="498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245" y="2478"/>
              <a:ext cx="54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r>
                <a:rPr lang="ar-SA" sz="2800" dirty="0" smtClean="0">
                  <a:solidFill>
                    <a:srgbClr val="FF0000"/>
                  </a:solidFill>
                </a:rPr>
                <a:t>26 هـ </a:t>
              </a:r>
              <a:r>
                <a:rPr lang="ar-SA" sz="2800" baseline="30000" dirty="0" smtClean="0">
                  <a:solidFill>
                    <a:srgbClr val="FF0000"/>
                  </a:solidFill>
                </a:rPr>
                <a:t>2</a:t>
              </a:r>
              <a:endParaRPr lang="en-US" sz="2800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4245" y="2750"/>
              <a:ext cx="53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4294" y="2749"/>
              <a:ext cx="303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r>
                <a:rPr lang="ar-SA" sz="2800" dirty="0" smtClean="0">
                  <a:solidFill>
                    <a:srgbClr val="FF0000"/>
                  </a:solidFill>
                </a:rPr>
                <a:t>2هـ 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2" name="مربع نص 11"/>
          <p:cNvSpPr txBox="1"/>
          <p:nvPr/>
        </p:nvSpPr>
        <p:spPr>
          <a:xfrm>
            <a:off x="4767732" y="1154015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+ </a:t>
            </a:r>
            <a:endParaRPr lang="ar-SA" sz="3600" b="1" dirty="0"/>
          </a:p>
        </p:txBody>
      </p:sp>
      <p:grpSp>
        <p:nvGrpSpPr>
          <p:cNvPr id="13" name="Group 6"/>
          <p:cNvGrpSpPr>
            <a:grpSpLocks/>
          </p:cNvGrpSpPr>
          <p:nvPr/>
        </p:nvGrpSpPr>
        <p:grpSpPr bwMode="auto">
          <a:xfrm>
            <a:off x="3171980" y="1058321"/>
            <a:ext cx="1531614" cy="790575"/>
            <a:chOff x="4245" y="2478"/>
            <a:chExt cx="540" cy="498"/>
          </a:xfrm>
        </p:grpSpPr>
        <p:sp>
          <p:nvSpPr>
            <p:cNvPr id="14" name="Rectangle 7"/>
            <p:cNvSpPr>
              <a:spLocks noChangeArrowheads="1"/>
            </p:cNvSpPr>
            <p:nvPr/>
          </p:nvSpPr>
          <p:spPr bwMode="auto">
            <a:xfrm>
              <a:off x="4245" y="2478"/>
              <a:ext cx="54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r>
                <a:rPr lang="ar-SA" sz="2800" dirty="0" smtClean="0">
                  <a:solidFill>
                    <a:srgbClr val="FF0000"/>
                  </a:solidFill>
                </a:rPr>
                <a:t>14 هـ</a:t>
              </a:r>
              <a:r>
                <a:rPr lang="ar-SA" sz="2800" baseline="30000" dirty="0" smtClean="0">
                  <a:solidFill>
                    <a:srgbClr val="FF0000"/>
                  </a:solidFill>
                </a:rPr>
                <a:t>4</a:t>
              </a:r>
              <a:endParaRPr lang="en-US" sz="2800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15" name="Line 8"/>
            <p:cNvSpPr>
              <a:spLocks noChangeShapeType="1"/>
            </p:cNvSpPr>
            <p:nvPr/>
          </p:nvSpPr>
          <p:spPr bwMode="auto">
            <a:xfrm>
              <a:off x="4245" y="2750"/>
              <a:ext cx="53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>
              <a:off x="4294" y="2749"/>
              <a:ext cx="303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r>
                <a:rPr lang="ar-SA" sz="2800" dirty="0" smtClean="0">
                  <a:solidFill>
                    <a:srgbClr val="FF0000"/>
                  </a:solidFill>
                </a:rPr>
                <a:t>2هـ 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7" name="مربع نص 16"/>
          <p:cNvSpPr txBox="1"/>
          <p:nvPr/>
        </p:nvSpPr>
        <p:spPr>
          <a:xfrm>
            <a:off x="7282081" y="2333705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= </a:t>
            </a:r>
            <a:endParaRPr lang="ar-SA" sz="36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5874995" y="2333705"/>
            <a:ext cx="111261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13هـ</a:t>
            </a:r>
            <a:endParaRPr lang="ar-SA" sz="3600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5125122" y="2370396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/>
              <a:t>+ </a:t>
            </a:r>
            <a:endParaRPr lang="ar-SA" sz="36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903388" y="2370396"/>
            <a:ext cx="145677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/>
              <a:t>7 هـ</a:t>
            </a:r>
            <a:r>
              <a:rPr lang="ar-SA" sz="3600" b="1" baseline="30000" dirty="0" smtClean="0"/>
              <a:t>3</a:t>
            </a:r>
            <a:endParaRPr lang="ar-SA" sz="3600" b="1" baseline="30000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5531557" y="3498867"/>
            <a:ext cx="58476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/>
              <a:t>مثال 2 : جد ناتج القسمة فيما يلي  </a:t>
            </a:r>
            <a:endParaRPr lang="ar-SA" sz="36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7806268" y="1195455"/>
            <a:ext cx="365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 smtClean="0"/>
              <a:t>(26هـ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+ 14هـ</a:t>
            </a:r>
            <a:r>
              <a:rPr lang="ar-SA" sz="2400" b="1" baseline="30000" dirty="0" smtClean="0"/>
              <a:t>4</a:t>
            </a:r>
            <a:r>
              <a:rPr lang="ar-SA" sz="2400" b="1" dirty="0" smtClean="0"/>
              <a:t> )   ÷  2 هـ      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6897951" y="4355389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= </a:t>
            </a:r>
            <a:endParaRPr lang="ar-SA" sz="3600" b="1" dirty="0"/>
          </a:p>
        </p:txBody>
      </p:sp>
      <p:grpSp>
        <p:nvGrpSpPr>
          <p:cNvPr id="24" name="Group 6"/>
          <p:cNvGrpSpPr>
            <a:grpSpLocks/>
          </p:cNvGrpSpPr>
          <p:nvPr/>
        </p:nvGrpSpPr>
        <p:grpSpPr bwMode="auto">
          <a:xfrm>
            <a:off x="5348368" y="4124237"/>
            <a:ext cx="1548632" cy="935983"/>
            <a:chOff x="4239" y="2478"/>
            <a:chExt cx="546" cy="498"/>
          </a:xfrm>
        </p:grpSpPr>
        <p:sp>
          <p:nvSpPr>
            <p:cNvPr id="25" name="Rectangle 7"/>
            <p:cNvSpPr>
              <a:spLocks noChangeArrowheads="1"/>
            </p:cNvSpPr>
            <p:nvPr/>
          </p:nvSpPr>
          <p:spPr bwMode="auto">
            <a:xfrm>
              <a:off x="4245" y="2478"/>
              <a:ext cx="54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9ل</a:t>
              </a:r>
              <a:r>
                <a:rPr lang="ar-SA" sz="2800" baseline="30000" dirty="0" smtClean="0">
                  <a:solidFill>
                    <a:srgbClr val="FF0000"/>
                  </a:solidFill>
                </a:rPr>
                <a:t>3</a:t>
              </a:r>
              <a:r>
                <a:rPr lang="ar-SA" sz="2800" dirty="0" smtClean="0">
                  <a:solidFill>
                    <a:srgbClr val="FF0000"/>
                  </a:solidFill>
                </a:rPr>
                <a:t> م</a:t>
              </a:r>
              <a:r>
                <a:rPr lang="ar-SA" sz="2800" baseline="30000" dirty="0" smtClean="0">
                  <a:solidFill>
                    <a:srgbClr val="FF0000"/>
                  </a:solidFill>
                </a:rPr>
                <a:t>4</a:t>
              </a:r>
              <a:endParaRPr lang="en-US" sz="2800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26" name="Line 8"/>
            <p:cNvSpPr>
              <a:spLocks noChangeShapeType="1"/>
            </p:cNvSpPr>
            <p:nvPr/>
          </p:nvSpPr>
          <p:spPr bwMode="auto">
            <a:xfrm>
              <a:off x="4245" y="2750"/>
              <a:ext cx="53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4239" y="2749"/>
              <a:ext cx="45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3ل م </a:t>
              </a:r>
              <a:r>
                <a:rPr lang="ar-SA" sz="2800" baseline="30000" dirty="0" smtClean="0">
                  <a:solidFill>
                    <a:srgbClr val="FF0000"/>
                  </a:solidFill>
                </a:rPr>
                <a:t>2</a:t>
              </a:r>
              <a:r>
                <a:rPr lang="ar-SA" sz="2800" dirty="0" smtClean="0">
                  <a:solidFill>
                    <a:srgbClr val="FF0000"/>
                  </a:solidFill>
                </a:rPr>
                <a:t> 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8" name="مربع نص 27"/>
          <p:cNvSpPr txBox="1"/>
          <p:nvPr/>
        </p:nvSpPr>
        <p:spPr>
          <a:xfrm>
            <a:off x="4647714" y="4264466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- </a:t>
            </a:r>
            <a:endParaRPr lang="ar-SA" sz="3600" b="1" dirty="0"/>
          </a:p>
        </p:txBody>
      </p:sp>
      <p:grpSp>
        <p:nvGrpSpPr>
          <p:cNvPr id="29" name="Group 6"/>
          <p:cNvGrpSpPr>
            <a:grpSpLocks/>
          </p:cNvGrpSpPr>
          <p:nvPr/>
        </p:nvGrpSpPr>
        <p:grpSpPr bwMode="auto">
          <a:xfrm>
            <a:off x="3099734" y="4132518"/>
            <a:ext cx="1548632" cy="935983"/>
            <a:chOff x="4239" y="2478"/>
            <a:chExt cx="546" cy="498"/>
          </a:xfrm>
        </p:grpSpPr>
        <p:sp>
          <p:nvSpPr>
            <p:cNvPr id="30" name="Rectangle 7"/>
            <p:cNvSpPr>
              <a:spLocks noChangeArrowheads="1"/>
            </p:cNvSpPr>
            <p:nvPr/>
          </p:nvSpPr>
          <p:spPr bwMode="auto">
            <a:xfrm>
              <a:off x="4245" y="2478"/>
              <a:ext cx="54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18 ل م </a:t>
              </a:r>
              <a:r>
                <a:rPr lang="ar-SA" sz="2800" baseline="30000" dirty="0" smtClean="0">
                  <a:solidFill>
                    <a:srgbClr val="FF0000"/>
                  </a:solidFill>
                </a:rPr>
                <a:t>2</a:t>
              </a:r>
              <a:endParaRPr lang="en-US" sz="2800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31" name="Line 8"/>
            <p:cNvSpPr>
              <a:spLocks noChangeShapeType="1"/>
            </p:cNvSpPr>
            <p:nvPr/>
          </p:nvSpPr>
          <p:spPr bwMode="auto">
            <a:xfrm>
              <a:off x="4245" y="2750"/>
              <a:ext cx="53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ar-SA">
                <a:solidFill>
                  <a:srgbClr val="FF0000"/>
                </a:solidFill>
              </a:endParaRPr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4239" y="2749"/>
              <a:ext cx="45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/>
              <a:r>
                <a:rPr lang="ar-SA" sz="2800" dirty="0" smtClean="0">
                  <a:solidFill>
                    <a:srgbClr val="FF0000"/>
                  </a:solidFill>
                </a:rPr>
                <a:t>3ل م </a:t>
              </a:r>
              <a:r>
                <a:rPr lang="ar-SA" sz="2800" baseline="30000" dirty="0" smtClean="0">
                  <a:solidFill>
                    <a:srgbClr val="FF0000"/>
                  </a:solidFill>
                </a:rPr>
                <a:t>2</a:t>
              </a:r>
              <a:r>
                <a:rPr lang="ar-SA" sz="2800" dirty="0" smtClean="0">
                  <a:solidFill>
                    <a:srgbClr val="FF0000"/>
                  </a:solidFill>
                </a:rPr>
                <a:t> 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3" name="مربع نص 32"/>
          <p:cNvSpPr txBox="1"/>
          <p:nvPr/>
        </p:nvSpPr>
        <p:spPr>
          <a:xfrm>
            <a:off x="6940625" y="5325288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= </a:t>
            </a:r>
            <a:endParaRPr lang="ar-SA" sz="36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5008651" y="5304244"/>
            <a:ext cx="191174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/>
              <a:t>3 ل</a:t>
            </a:r>
            <a:r>
              <a:rPr lang="ar-SA" sz="3600" b="1" baseline="30000" dirty="0" smtClean="0"/>
              <a:t>2</a:t>
            </a:r>
            <a:r>
              <a:rPr lang="ar-SA" sz="3600" b="1" dirty="0" smtClean="0"/>
              <a:t> م</a:t>
            </a:r>
            <a:r>
              <a:rPr lang="ar-SA" sz="3600" b="1" baseline="30000" dirty="0" smtClean="0"/>
              <a:t>2</a:t>
            </a:r>
            <a:endParaRPr lang="ar-SA" sz="3600" b="1" baseline="30000" dirty="0"/>
          </a:p>
        </p:txBody>
      </p:sp>
      <p:sp>
        <p:nvSpPr>
          <p:cNvPr id="35" name="مربع نص 34"/>
          <p:cNvSpPr txBox="1"/>
          <p:nvPr/>
        </p:nvSpPr>
        <p:spPr>
          <a:xfrm>
            <a:off x="4477587" y="5342880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- </a:t>
            </a:r>
            <a:endParaRPr lang="ar-SA" sz="3600" b="1" dirty="0"/>
          </a:p>
        </p:txBody>
      </p:sp>
      <p:sp>
        <p:nvSpPr>
          <p:cNvPr id="36" name="مربع نص 35"/>
          <p:cNvSpPr txBox="1"/>
          <p:nvPr/>
        </p:nvSpPr>
        <p:spPr>
          <a:xfrm>
            <a:off x="3691392" y="5312464"/>
            <a:ext cx="82703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/>
              <a:t>6</a:t>
            </a:r>
            <a:endParaRPr lang="ar-SA" sz="3600" b="1" baseline="30000" dirty="0"/>
          </a:p>
        </p:txBody>
      </p:sp>
    </p:spTree>
    <p:extLst>
      <p:ext uri="{BB962C8B-B14F-4D97-AF65-F5344CB8AC3E}">
        <p14:creationId xmlns:p14="http://schemas.microsoft.com/office/powerpoint/2010/main" val="305099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2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8" grpId="0"/>
      <p:bldP spid="33" grpId="0"/>
      <p:bldP spid="34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828801" y="733778"/>
            <a:ext cx="879404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solidFill>
                  <a:srgbClr val="002060"/>
                </a:solidFill>
              </a:rPr>
              <a:t> </a:t>
            </a:r>
            <a:r>
              <a:rPr lang="ar-SA" sz="2800" b="1" dirty="0" smtClean="0">
                <a:solidFill>
                  <a:srgbClr val="FF0000"/>
                </a:solidFill>
              </a:rPr>
              <a:t>نستنتج</a:t>
            </a:r>
            <a:r>
              <a:rPr lang="ar-SA" sz="2800" b="1" dirty="0" smtClean="0">
                <a:solidFill>
                  <a:srgbClr val="002060"/>
                </a:solidFill>
              </a:rPr>
              <a:t>: عند قسمة مقدار جبري على حد جبري لا يساوي صفر  يمكن قسمة كل حد من حدود المقدار الجبري على هذا الحد 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2116667" y="2327340"/>
            <a:ext cx="879404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solidFill>
                  <a:srgbClr val="7030A0"/>
                </a:solidFill>
              </a:rPr>
              <a:t> سننتقل الان الى قسمة مقدار جبري يحلل الى حاصل ضرب مقدارين جبريين او اكثر على مقدار جبري لا يحلل  ولا يساوي صفر</a:t>
            </a:r>
            <a:endParaRPr lang="ar-SA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06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5736016" y="327379"/>
            <a:ext cx="504487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>
                <a:solidFill>
                  <a:srgbClr val="FF0000"/>
                </a:solidFill>
              </a:rPr>
              <a:t>نشاط : جد ناتج القسمة  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7032978" y="1534217"/>
            <a:ext cx="42954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( س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+ 5س +6 )   ÷  ( س+3)     </a:t>
            </a:r>
            <a:endParaRPr lang="ar-SA" sz="24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6514437" y="1441883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= </a:t>
            </a:r>
            <a:endParaRPr lang="ar-SA" sz="36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2737556" y="1534215"/>
            <a:ext cx="39412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 smtClean="0"/>
              <a:t>( س +2)(س+3)   ÷  ( س+3)     </a:t>
            </a:r>
            <a:endParaRPr lang="ar-SA" sz="24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5126492" y="3619070"/>
            <a:ext cx="19064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 smtClean="0"/>
              <a:t>= س +2    </a:t>
            </a:r>
            <a:endParaRPr lang="ar-SA" sz="2400" b="1" dirty="0"/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4771138" y="2456775"/>
            <a:ext cx="1694202" cy="935983"/>
            <a:chOff x="4245" y="2478"/>
            <a:chExt cx="549" cy="498"/>
          </a:xfrm>
        </p:grpSpPr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245" y="2478"/>
              <a:ext cx="54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 sz="2800" baseline="30000" dirty="0">
                <a:solidFill>
                  <a:schemeClr val="tx2"/>
                </a:solidFill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4245" y="2750"/>
              <a:ext cx="53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4339" y="2749"/>
              <a:ext cx="455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r>
                <a:rPr lang="ar-SA" sz="2800" dirty="0" smtClean="0"/>
                <a:t>س+3</a:t>
              </a:r>
              <a:endParaRPr lang="en-US" sz="2800" dirty="0"/>
            </a:p>
          </p:txBody>
        </p:sp>
      </p:grpSp>
      <p:sp>
        <p:nvSpPr>
          <p:cNvPr id="13" name="مربع نص 12"/>
          <p:cNvSpPr txBox="1"/>
          <p:nvPr/>
        </p:nvSpPr>
        <p:spPr>
          <a:xfrm>
            <a:off x="6514437" y="2588432"/>
            <a:ext cx="682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= </a:t>
            </a:r>
            <a:endParaRPr lang="ar-SA" sz="3600" b="1" dirty="0"/>
          </a:p>
        </p:txBody>
      </p:sp>
      <p:sp>
        <p:nvSpPr>
          <p:cNvPr id="14" name="مستطيل 13"/>
          <p:cNvSpPr/>
          <p:nvPr/>
        </p:nvSpPr>
        <p:spPr>
          <a:xfrm>
            <a:off x="4584712" y="2419573"/>
            <a:ext cx="20249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/>
              <a:t>( س +2)(س+3)</a:t>
            </a:r>
            <a:endParaRPr lang="ar-SA" sz="2400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5480756" y="4050533"/>
            <a:ext cx="58476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600" b="1" dirty="0" smtClean="0"/>
              <a:t>نشاط: جد ناتج القسمة فيما يلي  </a:t>
            </a:r>
            <a:endParaRPr lang="ar-SA" sz="3600" b="1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7431106" y="4781583"/>
            <a:ext cx="345635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 smtClean="0">
                <a:solidFill>
                  <a:srgbClr val="FF0000"/>
                </a:solidFill>
              </a:rPr>
              <a:t>1) </a:t>
            </a:r>
            <a:r>
              <a:rPr lang="ar-SA" sz="2400" b="1" dirty="0" smtClean="0"/>
              <a:t>( س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- 4)   ÷  ( س+2)     </a:t>
            </a:r>
            <a:endParaRPr lang="ar-SA" sz="2400" b="1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2562896" y="4781583"/>
            <a:ext cx="49117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/>
              <a:t>= ( س +2)(س-2)   ÷  ( س+2)     </a:t>
            </a:r>
            <a:endParaRPr lang="ar-SA" sz="28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3179254" y="5789632"/>
            <a:ext cx="429542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b="1" dirty="0" smtClean="0"/>
              <a:t>= س -2    </a:t>
            </a:r>
            <a:endParaRPr lang="ar-SA" sz="3200" b="1" dirty="0"/>
          </a:p>
        </p:txBody>
      </p:sp>
      <p:cxnSp>
        <p:nvCxnSpPr>
          <p:cNvPr id="19" name="رابط مستقيم 18"/>
          <p:cNvCxnSpPr/>
          <p:nvPr/>
        </p:nvCxnSpPr>
        <p:spPr>
          <a:xfrm flipH="1">
            <a:off x="5126493" y="2994502"/>
            <a:ext cx="699911" cy="5408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flipH="1">
            <a:off x="4756160" y="2338103"/>
            <a:ext cx="699911" cy="5408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/>
          <p:nvPr/>
        </p:nvCxnSpPr>
        <p:spPr>
          <a:xfrm flipH="1">
            <a:off x="3511298" y="4791415"/>
            <a:ext cx="699911" cy="5408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flipH="1">
            <a:off x="6259669" y="4754079"/>
            <a:ext cx="699911" cy="5408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مربع نص 1"/>
          <p:cNvSpPr txBox="1"/>
          <p:nvPr/>
        </p:nvSpPr>
        <p:spPr>
          <a:xfrm>
            <a:off x="1004552" y="1506830"/>
            <a:ext cx="15583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rgbClr val="FF0000"/>
                </a:solidFill>
              </a:rPr>
              <a:t>ماذا تلاحظ؟</a:t>
            </a:r>
            <a:endParaRPr lang="ar-SA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9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6807200" y="2760872"/>
            <a:ext cx="46573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solidFill>
                  <a:srgbClr val="FF0000"/>
                </a:solidFill>
              </a:rPr>
              <a:t>3) </a:t>
            </a:r>
            <a:r>
              <a:rPr lang="ar-SA" sz="2400" b="1" dirty="0" smtClean="0"/>
              <a:t>( س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– 3س -10)   ÷  ( س-5)     </a:t>
            </a:r>
            <a:endParaRPr lang="ar-SA" sz="24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4203604" y="1210662"/>
            <a:ext cx="39186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/>
              <a:t>= س(س-3)   ÷  ( س-3)     </a:t>
            </a:r>
            <a:endParaRPr lang="ar-SA" sz="28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247423" y="1283141"/>
            <a:ext cx="27996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اخراج عامل مشترك س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7241822" y="1152205"/>
            <a:ext cx="42227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>
                <a:solidFill>
                  <a:srgbClr val="FF0000"/>
                </a:solidFill>
              </a:rPr>
              <a:t>2) </a:t>
            </a:r>
            <a:r>
              <a:rPr lang="ar-SA" sz="2400" b="1" dirty="0" smtClean="0"/>
              <a:t>( س</a:t>
            </a:r>
            <a:r>
              <a:rPr lang="ar-SA" sz="2400" b="1" baseline="30000" dirty="0" smtClean="0"/>
              <a:t>2</a:t>
            </a:r>
            <a:r>
              <a:rPr lang="ar-SA" sz="2400" b="1" dirty="0" smtClean="0"/>
              <a:t> – 3س)   ÷  ( س-3)     </a:t>
            </a:r>
            <a:endParaRPr lang="ar-SA" sz="24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2647245" y="2760872"/>
            <a:ext cx="47371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/>
              <a:t>= ( س +2)(س-5)   ÷  ( س-5)     </a:t>
            </a:r>
            <a:endParaRPr lang="ar-SA" sz="28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5142089" y="3981047"/>
            <a:ext cx="224227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800" b="1" dirty="0" smtClean="0"/>
              <a:t>=( س +2)     </a:t>
            </a:r>
            <a:endParaRPr lang="ar-SA" sz="2800" b="1" dirty="0"/>
          </a:p>
        </p:txBody>
      </p:sp>
      <p:sp>
        <p:nvSpPr>
          <p:cNvPr id="2" name="مربع نص 1"/>
          <p:cNvSpPr txBox="1"/>
          <p:nvPr/>
        </p:nvSpPr>
        <p:spPr>
          <a:xfrm>
            <a:off x="6096000" y="1966118"/>
            <a:ext cx="162703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b="1" dirty="0" smtClean="0">
                <a:solidFill>
                  <a:srgbClr val="FF0000"/>
                </a:solidFill>
              </a:rPr>
              <a:t>= س</a:t>
            </a:r>
            <a:endParaRPr lang="ar-SA" sz="3200" b="1" dirty="0">
              <a:solidFill>
                <a:srgbClr val="FF0000"/>
              </a:solidFill>
            </a:endParaRPr>
          </a:p>
        </p:txBody>
      </p:sp>
      <p:cxnSp>
        <p:nvCxnSpPr>
          <p:cNvPr id="10" name="رابط مستقيم 9"/>
          <p:cNvCxnSpPr/>
          <p:nvPr/>
        </p:nvCxnSpPr>
        <p:spPr>
          <a:xfrm flipH="1">
            <a:off x="6593985" y="1218748"/>
            <a:ext cx="699911" cy="5408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flipH="1">
            <a:off x="5142089" y="2752036"/>
            <a:ext cx="699911" cy="5408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flipH="1">
            <a:off x="4949187" y="1243529"/>
            <a:ext cx="699911" cy="5408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 flipH="1">
            <a:off x="3468066" y="2760872"/>
            <a:ext cx="699911" cy="5408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82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12" y="762000"/>
            <a:ext cx="9934575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1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367</Words>
  <Application>Microsoft Office PowerPoint</Application>
  <PresentationFormat>شاشة عريضة</PresentationFormat>
  <Paragraphs>83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Hacen Egypt</vt:lpstr>
      <vt:lpstr>Times New Roman</vt:lpstr>
      <vt:lpstr>نسق Office</vt:lpstr>
      <vt:lpstr>قسمة المقادير الجبرية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قسمة المقادير الجبرية</dc:title>
  <dc:creator>Windows User</dc:creator>
  <cp:lastModifiedBy>Windows User</cp:lastModifiedBy>
  <cp:revision>21</cp:revision>
  <dcterms:created xsi:type="dcterms:W3CDTF">2020-10-15T18:03:10Z</dcterms:created>
  <dcterms:modified xsi:type="dcterms:W3CDTF">2020-10-17T05:23:30Z</dcterms:modified>
</cp:coreProperties>
</file>