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733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392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700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035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6036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476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328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729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608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068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67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AADF8-422C-472B-AC80-0269D27EC933}" type="datetimeFigureOut">
              <a:rPr lang="ar-SA" smtClean="0"/>
              <a:t>02/03/42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1E73E-B2E0-4BF6-AFA8-119C8E214C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110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png"/><Relationship Id="rId7" Type="http://schemas.openxmlformats.org/officeDocument/2006/relationships/slide" Target="slide7.xm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slide" Target="slide6.xml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303340" y="454028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تحليل العبارة التربيعية </a:t>
            </a:r>
            <a:endParaRPr lang="ar-SA" sz="8000" b="1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  <p:sp>
        <p:nvSpPr>
          <p:cNvPr id="6" name="عنوان 3"/>
          <p:cNvSpPr txBox="1">
            <a:spLocks/>
          </p:cNvSpPr>
          <p:nvPr/>
        </p:nvSpPr>
        <p:spPr>
          <a:xfrm>
            <a:off x="502276" y="2137893"/>
            <a:ext cx="11454197" cy="31553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اهداف الدرس </a:t>
            </a:r>
          </a:p>
          <a:p>
            <a:pPr algn="r"/>
            <a:r>
              <a:rPr lang="ar-SA" sz="3200" b="1" dirty="0">
                <a:solidFill>
                  <a:schemeClr val="tx1"/>
                </a:solidFill>
                <a:latin typeface="AR DELANEY" panose="02000000000000000000" pitchFamily="2" charset="0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1- ان نتعرف الى العبارة التربيعية وصورتها العامة </a:t>
            </a:r>
          </a:p>
          <a:p>
            <a:pPr algn="r"/>
            <a:r>
              <a:rPr lang="ar-SA" sz="3200" b="1" dirty="0">
                <a:solidFill>
                  <a:schemeClr val="tx1"/>
                </a:solidFill>
                <a:latin typeface="AR DELANEY" panose="02000000000000000000" pitchFamily="2" charset="0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2- ان نميز العبارة التربيعية عن غيرها من المقادير الجبرية </a:t>
            </a:r>
          </a:p>
          <a:p>
            <a:pPr algn="r"/>
            <a:r>
              <a:rPr lang="ar-SA" sz="3200" b="1" dirty="0">
                <a:solidFill>
                  <a:schemeClr val="tx1"/>
                </a:solidFill>
                <a:latin typeface="AR DELANEY" panose="02000000000000000000" pitchFamily="2" charset="0"/>
              </a:rPr>
              <a:t> 3</a:t>
            </a:r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- ان نتعرف  الى العبارة التربيعية بصورة المربع الكامل ونحللها</a:t>
            </a:r>
          </a:p>
          <a:p>
            <a:pPr algn="r"/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 4- ان نحلل العبارة التربيعية باستخدام القطع الجبرية </a:t>
            </a:r>
          </a:p>
          <a:p>
            <a:pPr algn="r"/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 5- ان نتعرف الى قاعدة تحليل العبارات التربيعية بشكل عام </a:t>
            </a:r>
            <a:endParaRPr lang="ar-SA" sz="3200" b="1" dirty="0">
              <a:solidFill>
                <a:schemeClr val="tx1"/>
              </a:solidFill>
              <a:latin typeface="AR DELANEY" panose="02000000000000000000" pitchFamily="2" charset="0"/>
            </a:endParaRPr>
          </a:p>
        </p:txBody>
      </p:sp>
      <p:sp>
        <p:nvSpPr>
          <p:cNvPr id="9" name="سهم إلى اليسار 8">
            <a:hlinkClick r:id="rId2" action="ppaction://hlinksldjump"/>
          </p:cNvPr>
          <p:cNvSpPr/>
          <p:nvPr/>
        </p:nvSpPr>
        <p:spPr>
          <a:xfrm>
            <a:off x="8132306" y="5293216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1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702587" y="119178"/>
            <a:ext cx="10058400" cy="1450757"/>
          </a:xfrm>
        </p:spPr>
        <p:txBody>
          <a:bodyPr>
            <a:normAutofit/>
          </a:bodyPr>
          <a:lstStyle/>
          <a:p>
            <a:pPr algn="r"/>
            <a:r>
              <a:rPr lang="ar-SA" sz="7200" b="1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تحليل العبارة التربيعية </a:t>
            </a:r>
            <a:endParaRPr lang="ar-SA" sz="7200" b="1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1918952" y="1883537"/>
                <a:ext cx="9736427" cy="2620887"/>
              </a:xfrm>
              <a:pattFill prst="pct10">
                <a:fgClr>
                  <a:schemeClr val="tx2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تعريف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 </a:t>
                </a: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العبارة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التربيعية </a:t>
                </a: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:</a:t>
                </a:r>
              </a:p>
              <a:p>
                <a:pPr marL="0" indent="0">
                  <a:buNone/>
                </a:pP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هي مقدار جبري  يمكن كتابته  </a:t>
                </a: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على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الصورة</a:t>
                </a:r>
              </a:p>
              <a:p>
                <a:pPr marL="0" indent="0">
                  <a:buNone/>
                </a:pP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 </a:t>
                </a: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أس</a:t>
                </a:r>
                <a:r>
                  <a:rPr lang="ar-SA" sz="3200" b="1" baseline="30000" dirty="0">
                    <a:solidFill>
                      <a:srgbClr val="7030A0"/>
                    </a:solidFill>
                    <a:cs typeface="+mj-cs"/>
                  </a:rPr>
                  <a:t>2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+ ب س + </a:t>
                </a: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جـ  ،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حيث أن  : أ </a:t>
                </a:r>
                <a14:m>
                  <m:oMath xmlns:m="http://schemas.openxmlformats.org/officeDocument/2006/math">
                    <m:r>
                      <a:rPr lang="ar-SA" sz="3200" b="1">
                        <a:solidFill>
                          <a:srgbClr val="7030A0"/>
                        </a:solidFill>
                        <a:latin typeface="Cambria Math"/>
                        <a:cs typeface="+mj-cs"/>
                      </a:rPr>
                      <m:t>≠</m:t>
                    </m:r>
                  </m:oMath>
                </a14:m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 0 , (أ , ب , جـ)أعداد </a:t>
                </a: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ثابتة </a:t>
                </a:r>
                <a:r>
                  <a:rPr lang="ar-SA" sz="3200" b="1" dirty="0">
                    <a:solidFill>
                      <a:srgbClr val="7030A0"/>
                    </a:solidFill>
                    <a:cs typeface="+mj-cs"/>
                  </a:rPr>
                  <a:t>. </a:t>
                </a:r>
                <a:endParaRPr lang="ar-SA" sz="3200" b="1" dirty="0" smtClean="0">
                  <a:solidFill>
                    <a:srgbClr val="7030A0"/>
                  </a:solidFill>
                  <a:cs typeface="+mj-cs"/>
                </a:endParaRPr>
              </a:p>
              <a:p>
                <a:pPr marL="0" indent="0">
                  <a:buNone/>
                </a:pPr>
                <a:r>
                  <a:rPr lang="ar-SA" sz="3200" b="1" dirty="0" smtClean="0">
                    <a:solidFill>
                      <a:srgbClr val="7030A0"/>
                    </a:solidFill>
                    <a:cs typeface="+mj-cs"/>
                  </a:rPr>
                  <a:t>أ :معامل س2   ، ب : معامل الحد الأوسط او معامل س ،جـ :الحد الثابت</a:t>
                </a:r>
                <a:endParaRPr lang="ar-SA" sz="3200" b="1" dirty="0">
                  <a:solidFill>
                    <a:srgbClr val="7030A0"/>
                  </a:solidFill>
                  <a:cs typeface="+mj-cs"/>
                </a:endParaRPr>
              </a:p>
              <a:p>
                <a:pPr marL="0" indent="0">
                  <a:buNone/>
                </a:pPr>
                <a:endParaRPr lang="en-US" sz="3200" b="1" dirty="0">
                  <a:solidFill>
                    <a:srgbClr val="7030A0"/>
                  </a:solidFill>
                  <a:cs typeface="+mj-cs"/>
                </a:endParaRPr>
              </a:p>
              <a:p>
                <a:pPr marL="0" indent="0">
                  <a:buNone/>
                </a:pPr>
                <a:endParaRPr lang="ar-SA" sz="3200" b="1" dirty="0">
                  <a:solidFill>
                    <a:srgbClr val="7030A0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8952" y="1883537"/>
                <a:ext cx="9736427" cy="2620887"/>
              </a:xfrm>
              <a:blipFill>
                <a:blip r:embed="rId2"/>
                <a:stretch>
                  <a:fillRect t="-5116" r="-1565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سهم إلى اليسار 4">
            <a:hlinkClick r:id="rId3" action="ppaction://hlinksldjump"/>
          </p:cNvPr>
          <p:cNvSpPr/>
          <p:nvPr/>
        </p:nvSpPr>
        <p:spPr>
          <a:xfrm>
            <a:off x="8021471" y="5250874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6" name="سهم إلى اليمين 5">
            <a:hlinkClick r:id="rId4" action="ppaction://hlinksldjump"/>
          </p:cNvPr>
          <p:cNvSpPr/>
          <p:nvPr/>
        </p:nvSpPr>
        <p:spPr>
          <a:xfrm>
            <a:off x="3491346" y="5250874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52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9440215" y="231820"/>
            <a:ext cx="235683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000" dirty="0" smtClean="0"/>
              <a:t>نشاط 1:</a:t>
            </a:r>
            <a:endParaRPr lang="ar-SA" sz="6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69702" y="231819"/>
            <a:ext cx="898730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حدد أي من المقادير الجبرية التالية يمثل عبارة تربيعية ثم اكتب للعبارة منها قيم كل من أ ، ب ، جـ </a:t>
            </a:r>
            <a:endParaRPr lang="ar-SA" sz="40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7907628" y="1681092"/>
            <a:ext cx="388942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3200" b="1" dirty="0" smtClean="0"/>
          </a:p>
          <a:p>
            <a:r>
              <a:rPr lang="ar-SA" sz="3200" b="1" dirty="0" smtClean="0"/>
              <a:t>  1) س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 </a:t>
            </a:r>
            <a:r>
              <a:rPr lang="ar-SA" sz="3200" b="1" dirty="0"/>
              <a:t>+ 4س + </a:t>
            </a:r>
            <a:r>
              <a:rPr lang="ar-SA" sz="3200" b="1" dirty="0" smtClean="0"/>
              <a:t>7 : </a:t>
            </a:r>
            <a:endParaRPr lang="ar-SA" sz="3200" b="1" dirty="0"/>
          </a:p>
        </p:txBody>
      </p:sp>
      <p:sp>
        <p:nvSpPr>
          <p:cNvPr id="7" name="عنوان 3"/>
          <p:cNvSpPr txBox="1">
            <a:spLocks/>
          </p:cNvSpPr>
          <p:nvPr/>
        </p:nvSpPr>
        <p:spPr>
          <a:xfrm>
            <a:off x="4371303" y="3298751"/>
            <a:ext cx="3374264" cy="635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600" b="1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عبارة تربيعية </a:t>
            </a:r>
            <a:endParaRPr lang="ar-SA" sz="3600" b="1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453981" y="2047761"/>
            <a:ext cx="470937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7030A0"/>
                </a:solidFill>
              </a:rPr>
              <a:t> أ= 1 ، ب= 4 ، جـ = 7</a:t>
            </a:r>
            <a:endParaRPr lang="ar-SA" sz="4000" b="1" dirty="0">
              <a:solidFill>
                <a:srgbClr val="7030A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955386" y="2898070"/>
            <a:ext cx="3786473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3200" b="1" dirty="0" smtClean="0"/>
          </a:p>
          <a:p>
            <a:r>
              <a:rPr lang="ar-SA" sz="3200" b="1" dirty="0" smtClean="0"/>
              <a:t>  2) 2س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 - 6 +8 س  : </a:t>
            </a:r>
            <a:endParaRPr lang="ar-SA" sz="3200" b="1" dirty="0"/>
          </a:p>
        </p:txBody>
      </p:sp>
      <p:sp>
        <p:nvSpPr>
          <p:cNvPr id="10" name="عنوان 3"/>
          <p:cNvSpPr txBox="1">
            <a:spLocks/>
          </p:cNvSpPr>
          <p:nvPr/>
        </p:nvSpPr>
        <p:spPr>
          <a:xfrm>
            <a:off x="4848360" y="2102246"/>
            <a:ext cx="3374264" cy="635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600" b="1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عبارة تربيعية </a:t>
            </a:r>
            <a:endParaRPr lang="ar-SA" sz="3600" b="1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69004" y="3267402"/>
            <a:ext cx="470937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7030A0"/>
                </a:solidFill>
              </a:rPr>
              <a:t> أ= 2 ، ب= 8 ، جـ = -6</a:t>
            </a:r>
            <a:endParaRPr lang="ar-SA" sz="4000" b="1" dirty="0">
              <a:solidFill>
                <a:srgbClr val="7030A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050366" y="5144939"/>
            <a:ext cx="359651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3200" b="1" dirty="0" smtClean="0">
              <a:solidFill>
                <a:srgbClr val="00B050"/>
              </a:solidFill>
            </a:endParaRPr>
          </a:p>
          <a:p>
            <a:r>
              <a:rPr lang="ar-SA" sz="3200" b="1" dirty="0" smtClean="0">
                <a:solidFill>
                  <a:srgbClr val="00B050"/>
                </a:solidFill>
              </a:rPr>
              <a:t>  4) 5(س -2 ) : </a:t>
            </a:r>
            <a:endParaRPr lang="ar-SA" sz="3200" b="1" dirty="0">
              <a:solidFill>
                <a:srgbClr val="00B050"/>
              </a:solidFill>
            </a:endParaRPr>
          </a:p>
        </p:txBody>
      </p:sp>
      <p:sp>
        <p:nvSpPr>
          <p:cNvPr id="13" name="عنوان 3"/>
          <p:cNvSpPr txBox="1">
            <a:spLocks/>
          </p:cNvSpPr>
          <p:nvPr/>
        </p:nvSpPr>
        <p:spPr>
          <a:xfrm>
            <a:off x="3623733" y="4446343"/>
            <a:ext cx="4598890" cy="6358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600" b="1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ليست عبارة تربيعية  لان اعلى اس = 3 </a:t>
            </a:r>
            <a:endParaRPr lang="ar-SA" sz="3600" b="1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8050366" y="4012286"/>
            <a:ext cx="359651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3200" b="1" dirty="0" smtClean="0">
              <a:solidFill>
                <a:srgbClr val="00B050"/>
              </a:solidFill>
            </a:endParaRPr>
          </a:p>
          <a:p>
            <a:r>
              <a:rPr lang="ar-SA" sz="3200" b="1" dirty="0" smtClean="0">
                <a:solidFill>
                  <a:srgbClr val="00B050"/>
                </a:solidFill>
              </a:rPr>
              <a:t>  3) س</a:t>
            </a:r>
            <a:r>
              <a:rPr lang="ar-SA" sz="3200" b="1" baseline="30000" dirty="0" smtClean="0">
                <a:solidFill>
                  <a:srgbClr val="00B050"/>
                </a:solidFill>
              </a:rPr>
              <a:t>3</a:t>
            </a:r>
            <a:r>
              <a:rPr lang="ar-SA" sz="3200" b="1" dirty="0" smtClean="0">
                <a:solidFill>
                  <a:srgbClr val="00B050"/>
                </a:solidFill>
              </a:rPr>
              <a:t> </a:t>
            </a:r>
            <a:r>
              <a:rPr lang="ar-SA" sz="3200" b="1" dirty="0">
                <a:solidFill>
                  <a:srgbClr val="00B050"/>
                </a:solidFill>
              </a:rPr>
              <a:t>+ </a:t>
            </a:r>
            <a:r>
              <a:rPr lang="ar-SA" sz="3200" b="1" dirty="0" smtClean="0">
                <a:solidFill>
                  <a:srgbClr val="00B050"/>
                </a:solidFill>
              </a:rPr>
              <a:t>س +2  : </a:t>
            </a:r>
            <a:endParaRPr lang="ar-SA" sz="3200" b="1" dirty="0">
              <a:solidFill>
                <a:srgbClr val="00B050"/>
              </a:solidFill>
            </a:endParaRPr>
          </a:p>
        </p:txBody>
      </p:sp>
      <p:sp>
        <p:nvSpPr>
          <p:cNvPr id="15" name="عنوان 3"/>
          <p:cNvSpPr txBox="1">
            <a:spLocks/>
          </p:cNvSpPr>
          <p:nvPr/>
        </p:nvSpPr>
        <p:spPr>
          <a:xfrm>
            <a:off x="4371302" y="5530885"/>
            <a:ext cx="3851321" cy="6358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600" b="1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ليست عبارة تربيعية  لان الاس = 1</a:t>
            </a:r>
            <a:endParaRPr lang="ar-SA" sz="3600" b="1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  <p:sp>
        <p:nvSpPr>
          <p:cNvPr id="16" name="سهم إلى اليسار 15">
            <a:hlinkClick r:id="rId2" action="ppaction://hlinksldjump"/>
          </p:cNvPr>
          <p:cNvSpPr/>
          <p:nvPr/>
        </p:nvSpPr>
        <p:spPr>
          <a:xfrm>
            <a:off x="2084992" y="5386583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7" name="سهم إلى اليمين 16">
            <a:hlinkClick r:id="rId3" action="ppaction://hlinksldjump"/>
          </p:cNvPr>
          <p:cNvSpPr/>
          <p:nvPr/>
        </p:nvSpPr>
        <p:spPr>
          <a:xfrm>
            <a:off x="0" y="5428147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1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رابط مستقيم 15"/>
          <p:cNvCxnSpPr/>
          <p:nvPr/>
        </p:nvCxnSpPr>
        <p:spPr>
          <a:xfrm rot="10800000">
            <a:off x="3167042" y="6000768"/>
            <a:ext cx="75009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شكل بيضاوي 17"/>
          <p:cNvSpPr/>
          <p:nvPr/>
        </p:nvSpPr>
        <p:spPr>
          <a:xfrm>
            <a:off x="10525156" y="110464"/>
            <a:ext cx="142876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/>
              <a:t>تعريف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439789" y="2736236"/>
            <a:ext cx="11204619" cy="25135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 نشاط (2)والان </a:t>
            </a:r>
            <a:r>
              <a:rPr lang="ar-SA" sz="3200" b="1" dirty="0" err="1" smtClean="0"/>
              <a:t>لناخذ</a:t>
            </a:r>
            <a:r>
              <a:rPr lang="ar-SA" sz="3200" b="1" dirty="0" smtClean="0"/>
              <a:t> بعض الأمثلة على العبارة التربيعية بصورة المربع وتحليها</a:t>
            </a:r>
            <a:endParaRPr lang="ar-SA" sz="2000" b="1" dirty="0"/>
          </a:p>
          <a:p>
            <a:r>
              <a:rPr lang="ar-SA" sz="3600" b="1" dirty="0">
                <a:solidFill>
                  <a:srgbClr val="11C549"/>
                </a:solidFill>
              </a:rPr>
              <a:t> </a:t>
            </a:r>
            <a:r>
              <a:rPr lang="ar-SA" sz="3600" b="1" dirty="0" smtClean="0">
                <a:solidFill>
                  <a:srgbClr val="11C549"/>
                </a:solidFill>
              </a:rPr>
              <a:t>1)  </a:t>
            </a:r>
            <a:r>
              <a:rPr lang="ar-SA" sz="4000" b="1" dirty="0" smtClean="0">
                <a:solidFill>
                  <a:srgbClr val="FF0000"/>
                </a:solidFill>
              </a:rPr>
              <a:t>س</a:t>
            </a:r>
            <a:r>
              <a:rPr lang="ar-SA" sz="4000" b="1" baseline="30000" dirty="0" smtClean="0">
                <a:solidFill>
                  <a:srgbClr val="FF0000"/>
                </a:solidFill>
              </a:rPr>
              <a:t>2 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SA" sz="4000" b="1" dirty="0">
                <a:solidFill>
                  <a:srgbClr val="FF0000"/>
                </a:solidFill>
              </a:rPr>
              <a:t>+ </a:t>
            </a:r>
            <a:r>
              <a:rPr lang="ar-SA" sz="4000" b="1" dirty="0" smtClean="0">
                <a:solidFill>
                  <a:srgbClr val="002060"/>
                </a:solidFill>
              </a:rPr>
              <a:t>8س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SA" sz="4000" b="1" dirty="0">
                <a:solidFill>
                  <a:srgbClr val="FF0000"/>
                </a:solidFill>
              </a:rPr>
              <a:t>+ </a:t>
            </a:r>
            <a:r>
              <a:rPr lang="ar-SA" sz="4000" b="1" dirty="0">
                <a:solidFill>
                  <a:srgbClr val="00B050"/>
                </a:solidFill>
              </a:rPr>
              <a:t>16</a:t>
            </a:r>
            <a:r>
              <a:rPr lang="ar-SA" sz="3600" b="1" dirty="0">
                <a:solidFill>
                  <a:srgbClr val="11C549"/>
                </a:solidFill>
              </a:rPr>
              <a:t> </a:t>
            </a:r>
            <a:r>
              <a:rPr lang="ar-SA" sz="3600" b="1" dirty="0" smtClean="0">
                <a:solidFill>
                  <a:srgbClr val="11C549"/>
                </a:solidFill>
              </a:rPr>
              <a:t>=</a:t>
            </a:r>
            <a:endParaRPr lang="ar-SA" sz="3600" b="1" baseline="30000" dirty="0" smtClean="0">
              <a:solidFill>
                <a:srgbClr val="11C549"/>
              </a:solidFill>
            </a:endParaRPr>
          </a:p>
          <a:p>
            <a:r>
              <a:rPr lang="ar-SA" sz="3600" b="1" dirty="0" smtClean="0">
                <a:solidFill>
                  <a:srgbClr val="11C549"/>
                </a:solidFill>
              </a:rPr>
              <a:t>=</a:t>
            </a:r>
            <a:r>
              <a:rPr lang="ar-SA" sz="3600" b="1" baseline="30000" dirty="0" smtClean="0">
                <a:solidFill>
                  <a:srgbClr val="11C549"/>
                </a:solidFill>
              </a:rPr>
              <a:t> </a:t>
            </a:r>
            <a:r>
              <a:rPr lang="ar-SA" sz="3600" b="1" dirty="0" smtClean="0">
                <a:solidFill>
                  <a:srgbClr val="11C549"/>
                </a:solidFill>
              </a:rPr>
              <a:t>( </a:t>
            </a:r>
            <a:r>
              <a:rPr lang="ar-SA" sz="3600" b="1" dirty="0">
                <a:solidFill>
                  <a:srgbClr val="FF0000"/>
                </a:solidFill>
              </a:rPr>
              <a:t>س</a:t>
            </a:r>
            <a:r>
              <a:rPr lang="ar-SA" sz="3600" b="1" dirty="0">
                <a:solidFill>
                  <a:srgbClr val="11C549"/>
                </a:solidFill>
              </a:rPr>
              <a:t> + </a:t>
            </a:r>
            <a:r>
              <a:rPr lang="ar-SA" sz="3600" b="1" dirty="0">
                <a:solidFill>
                  <a:srgbClr val="00B050"/>
                </a:solidFill>
              </a:rPr>
              <a:t>4</a:t>
            </a:r>
            <a:r>
              <a:rPr lang="ar-SA" sz="3600" b="1" dirty="0">
                <a:solidFill>
                  <a:srgbClr val="11C549"/>
                </a:solidFill>
              </a:rPr>
              <a:t> </a:t>
            </a:r>
            <a:r>
              <a:rPr lang="ar-SA" sz="3600" b="1" dirty="0" smtClean="0">
                <a:solidFill>
                  <a:srgbClr val="11C549"/>
                </a:solidFill>
              </a:rPr>
              <a:t>)</a:t>
            </a:r>
            <a:r>
              <a:rPr lang="ar-SA" sz="3600" b="1" dirty="0">
                <a:solidFill>
                  <a:srgbClr val="11C549"/>
                </a:solidFill>
              </a:rPr>
              <a:t> ( </a:t>
            </a:r>
            <a:r>
              <a:rPr lang="ar-SA" sz="3600" b="1" dirty="0">
                <a:solidFill>
                  <a:srgbClr val="FF0000"/>
                </a:solidFill>
              </a:rPr>
              <a:t>س</a:t>
            </a:r>
            <a:r>
              <a:rPr lang="ar-SA" sz="3600" b="1" dirty="0">
                <a:solidFill>
                  <a:srgbClr val="11C549"/>
                </a:solidFill>
              </a:rPr>
              <a:t> + </a:t>
            </a:r>
            <a:r>
              <a:rPr lang="ar-SA" sz="3600" b="1" dirty="0">
                <a:solidFill>
                  <a:srgbClr val="00B050"/>
                </a:solidFill>
              </a:rPr>
              <a:t>4</a:t>
            </a:r>
            <a:r>
              <a:rPr lang="ar-SA" sz="3600" b="1" dirty="0">
                <a:solidFill>
                  <a:srgbClr val="11C549"/>
                </a:solidFill>
              </a:rPr>
              <a:t> </a:t>
            </a:r>
            <a:r>
              <a:rPr lang="ar-SA" sz="3600" b="1" dirty="0" smtClean="0">
                <a:solidFill>
                  <a:srgbClr val="11C549"/>
                </a:solidFill>
              </a:rPr>
              <a:t>)</a:t>
            </a:r>
          </a:p>
          <a:p>
            <a:r>
              <a:rPr lang="ar-SA" sz="3600" b="1" dirty="0" smtClean="0">
                <a:solidFill>
                  <a:srgbClr val="11C549"/>
                </a:solidFill>
              </a:rPr>
              <a:t>= ( </a:t>
            </a:r>
            <a:r>
              <a:rPr lang="ar-SA" sz="3600" b="1" dirty="0">
                <a:solidFill>
                  <a:srgbClr val="FF0000"/>
                </a:solidFill>
              </a:rPr>
              <a:t>س</a:t>
            </a:r>
            <a:r>
              <a:rPr lang="ar-SA" sz="3600" b="1" dirty="0">
                <a:solidFill>
                  <a:srgbClr val="11C549"/>
                </a:solidFill>
              </a:rPr>
              <a:t> + </a:t>
            </a:r>
            <a:r>
              <a:rPr lang="ar-SA" sz="3600" b="1" dirty="0">
                <a:solidFill>
                  <a:srgbClr val="00B050"/>
                </a:solidFill>
              </a:rPr>
              <a:t>4</a:t>
            </a:r>
            <a:r>
              <a:rPr lang="ar-SA" sz="3600" b="1" dirty="0">
                <a:solidFill>
                  <a:srgbClr val="11C549"/>
                </a:solidFill>
              </a:rPr>
              <a:t> </a:t>
            </a:r>
            <a:r>
              <a:rPr lang="ar-SA" sz="3600" b="1" dirty="0" smtClean="0">
                <a:solidFill>
                  <a:srgbClr val="11C549"/>
                </a:solidFill>
              </a:rPr>
              <a:t>)</a:t>
            </a:r>
            <a:r>
              <a:rPr lang="ar-SA" sz="3600" b="1" baseline="30000" dirty="0" smtClean="0">
                <a:solidFill>
                  <a:srgbClr val="11C549"/>
                </a:solidFill>
              </a:rPr>
              <a:t>2</a:t>
            </a:r>
            <a:endParaRPr lang="ar-SA" sz="3600" b="1" baseline="30000" dirty="0">
              <a:solidFill>
                <a:srgbClr val="11C549"/>
              </a:solidFill>
            </a:endParaRPr>
          </a:p>
          <a:p>
            <a:endParaRPr lang="ar-SA" sz="2000" b="1" baseline="30000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371600" y="181902"/>
            <a:ext cx="8918867" cy="1857388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 smtClean="0">
                <a:solidFill>
                  <a:schemeClr val="tx1"/>
                </a:solidFill>
              </a:rPr>
              <a:t>تسمى العبارة التربيعية المكتوبة  </a:t>
            </a:r>
            <a:r>
              <a:rPr lang="ar-SA" sz="3200" b="1" dirty="0">
                <a:solidFill>
                  <a:schemeClr val="tx1"/>
                </a:solidFill>
              </a:rPr>
              <a:t>على </a:t>
            </a:r>
            <a:r>
              <a:rPr lang="ar-SA" sz="3200" b="1" dirty="0" smtClean="0">
                <a:solidFill>
                  <a:schemeClr val="tx1"/>
                </a:solidFill>
              </a:rPr>
              <a:t>الصورة : </a:t>
            </a:r>
          </a:p>
          <a:p>
            <a:r>
              <a:rPr lang="ar-SA" sz="3200" b="1" dirty="0" smtClean="0">
                <a:solidFill>
                  <a:schemeClr val="tx1"/>
                </a:solidFill>
              </a:rPr>
              <a:t>س</a:t>
            </a:r>
            <a:r>
              <a:rPr lang="ar-SA" sz="3200" b="1" baseline="30000" dirty="0" smtClean="0">
                <a:solidFill>
                  <a:schemeClr val="tx1"/>
                </a:solidFill>
              </a:rPr>
              <a:t>2</a:t>
            </a:r>
            <a:r>
              <a:rPr lang="ar-SA" sz="3200" b="1" dirty="0" smtClean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  <a:sym typeface="Symbol" panose="05050102010706020507" pitchFamily="18" charset="2"/>
              </a:rPr>
              <a:t> 2 د س + د</a:t>
            </a:r>
            <a:r>
              <a:rPr lang="ar-SA" sz="3200" b="1" baseline="30000" dirty="0" smtClean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ar-SA" sz="3200" b="1" dirty="0" smtClean="0">
                <a:solidFill>
                  <a:schemeClr val="tx1"/>
                </a:solidFill>
                <a:sym typeface="Symbol" panose="05050102010706020507" pitchFamily="18" charset="2"/>
              </a:rPr>
              <a:t> ،   </a:t>
            </a:r>
            <a:r>
              <a:rPr lang="ar-SA" sz="3200" b="1" dirty="0" err="1" smtClean="0">
                <a:solidFill>
                  <a:schemeClr val="tx1"/>
                </a:solidFill>
              </a:rPr>
              <a:t>مربعأ</a:t>
            </a:r>
            <a:r>
              <a:rPr lang="ar-SA" sz="3200" b="1" dirty="0" smtClean="0">
                <a:solidFill>
                  <a:schemeClr val="tx1"/>
                </a:solidFill>
              </a:rPr>
              <a:t>  </a:t>
            </a:r>
            <a:r>
              <a:rPr lang="ar-SA" sz="3200" b="1" dirty="0" err="1" smtClean="0">
                <a:solidFill>
                  <a:schemeClr val="tx1"/>
                </a:solidFill>
              </a:rPr>
              <a:t>كاملأ</a:t>
            </a:r>
            <a:r>
              <a:rPr lang="ar-SA" sz="32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ar-SA" sz="3200" b="1" dirty="0" smtClean="0">
                <a:solidFill>
                  <a:schemeClr val="tx1"/>
                </a:solidFill>
              </a:rPr>
              <a:t>ويكون تحليلها (س</a:t>
            </a:r>
            <a:r>
              <a:rPr lang="ar-SA" sz="3200" b="1" dirty="0" smtClean="0">
                <a:solidFill>
                  <a:schemeClr val="tx1"/>
                </a:solidFill>
                <a:sym typeface="Symbol" panose="05050102010706020507" pitchFamily="18" charset="2"/>
              </a:rPr>
              <a:t> د ) (س  د) = (س  د) </a:t>
            </a:r>
            <a:r>
              <a:rPr lang="ar-SA" sz="3200" b="1" baseline="30000" dirty="0" smtClean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endParaRPr lang="ar-SA" sz="3200" b="1" baseline="30000" dirty="0">
              <a:solidFill>
                <a:schemeClr val="tx1"/>
              </a:solidFill>
            </a:endParaRPr>
          </a:p>
          <a:p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5689828" y="3311146"/>
            <a:ext cx="160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   (س </a:t>
            </a:r>
            <a:r>
              <a:rPr lang="ar-SA" sz="3200" b="1" dirty="0">
                <a:solidFill>
                  <a:srgbClr val="FF0000"/>
                </a:solidFill>
              </a:rPr>
              <a:t>)</a:t>
            </a:r>
            <a:r>
              <a:rPr lang="ar-SA" sz="3200" b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4089628" y="3311148"/>
            <a:ext cx="1952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>
                <a:solidFill>
                  <a:srgbClr val="002060"/>
                </a:solidFill>
              </a:rPr>
              <a:t> + 2×4×س</a:t>
            </a:r>
            <a:endParaRPr lang="ar-SA" sz="3200" b="1" baseline="30000" dirty="0">
              <a:solidFill>
                <a:srgbClr val="002060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610802" y="3311147"/>
            <a:ext cx="160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>
                <a:solidFill>
                  <a:srgbClr val="00B050"/>
                </a:solidFill>
              </a:rPr>
              <a:t>  + (4 </a:t>
            </a:r>
            <a:r>
              <a:rPr lang="ar-SA" sz="3200" b="1" dirty="0">
                <a:solidFill>
                  <a:srgbClr val="00B050"/>
                </a:solidFill>
              </a:rPr>
              <a:t>)</a:t>
            </a:r>
            <a:r>
              <a:rPr lang="ar-SA" sz="3200" b="1" baseline="300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2" name="سهم إلى اليسار 11">
            <a:hlinkClick r:id="rId2" action="ppaction://hlinksldjump"/>
          </p:cNvPr>
          <p:cNvSpPr/>
          <p:nvPr/>
        </p:nvSpPr>
        <p:spPr>
          <a:xfrm>
            <a:off x="2924421" y="5249745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3" name="سهم إلى اليمين 12">
            <a:hlinkClick r:id="rId3" action="ppaction://hlinksldjump"/>
          </p:cNvPr>
          <p:cNvSpPr/>
          <p:nvPr/>
        </p:nvSpPr>
        <p:spPr>
          <a:xfrm>
            <a:off x="124691" y="5249745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3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" grpId="0" animBg="1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8113690" y="366789"/>
            <a:ext cx="33933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baseline="30000" dirty="0">
                <a:solidFill>
                  <a:srgbClr val="FF0000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2)</a:t>
            </a:r>
            <a:r>
              <a:rPr lang="ar-SA" sz="3200" b="1" baseline="30000" dirty="0" smtClean="0">
                <a:solidFill>
                  <a:srgbClr val="FF0000"/>
                </a:solidFill>
              </a:rPr>
              <a:t> </a:t>
            </a:r>
            <a:r>
              <a:rPr lang="ar-SA" sz="3200" b="1" dirty="0">
                <a:solidFill>
                  <a:srgbClr val="FF0000"/>
                </a:solidFill>
              </a:rPr>
              <a:t>س</a:t>
            </a:r>
            <a:r>
              <a:rPr lang="ar-SA" sz="3200" b="1" baseline="30000" dirty="0">
                <a:solidFill>
                  <a:srgbClr val="FF0000"/>
                </a:solidFill>
              </a:rPr>
              <a:t>2 </a:t>
            </a:r>
            <a:r>
              <a:rPr lang="ar-SA" sz="3200" b="1" dirty="0">
                <a:solidFill>
                  <a:srgbClr val="FF0000"/>
                </a:solidFill>
              </a:rPr>
              <a:t> - </a:t>
            </a:r>
            <a:r>
              <a:rPr lang="ar-SA" sz="3200" b="1" dirty="0">
                <a:solidFill>
                  <a:srgbClr val="00B0F0"/>
                </a:solidFill>
              </a:rPr>
              <a:t>6س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 </a:t>
            </a:r>
            <a:r>
              <a:rPr lang="ar-SA" sz="3200" b="1" dirty="0">
                <a:solidFill>
                  <a:srgbClr val="FF0000"/>
                </a:solidFill>
              </a:rPr>
              <a:t>+ </a:t>
            </a:r>
            <a:r>
              <a:rPr lang="ar-SA" sz="4000" b="1" dirty="0" smtClean="0">
                <a:solidFill>
                  <a:srgbClr val="00B050"/>
                </a:solidFill>
              </a:rPr>
              <a:t>9</a:t>
            </a:r>
            <a:r>
              <a:rPr lang="ar-SA" sz="3200" b="1" dirty="0" smtClean="0">
                <a:solidFill>
                  <a:srgbClr val="FF0000"/>
                </a:solidFill>
              </a:rPr>
              <a:t>=                         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5602311" y="1623136"/>
            <a:ext cx="4314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dirty="0" smtClean="0">
                <a:solidFill>
                  <a:srgbClr val="00B050"/>
                </a:solidFill>
              </a:rPr>
              <a:t>           </a:t>
            </a:r>
            <a:r>
              <a:rPr lang="ar-SA" sz="4000" b="1" dirty="0" smtClean="0">
                <a:solidFill>
                  <a:srgbClr val="002060"/>
                </a:solidFill>
              </a:rPr>
              <a:t>= (</a:t>
            </a:r>
            <a:r>
              <a:rPr lang="ar-SA" sz="4000" b="1" dirty="0" smtClean="0">
                <a:solidFill>
                  <a:srgbClr val="FF0000"/>
                </a:solidFill>
              </a:rPr>
              <a:t>س</a:t>
            </a:r>
            <a:r>
              <a:rPr lang="ar-SA" sz="4000" b="1" dirty="0" smtClean="0">
                <a:solidFill>
                  <a:srgbClr val="FFC000"/>
                </a:solidFill>
              </a:rPr>
              <a:t> </a:t>
            </a:r>
            <a:r>
              <a:rPr lang="ar-SA" sz="4000" b="1" dirty="0">
                <a:solidFill>
                  <a:srgbClr val="002060"/>
                </a:solidFill>
              </a:rPr>
              <a:t>-</a:t>
            </a:r>
            <a:r>
              <a:rPr lang="ar-SA" sz="4000" b="1" dirty="0">
                <a:solidFill>
                  <a:srgbClr val="FFC000"/>
                </a:solidFill>
              </a:rPr>
              <a:t>  </a:t>
            </a:r>
            <a:r>
              <a:rPr lang="ar-SA" sz="4000" b="1" dirty="0" smtClean="0">
                <a:solidFill>
                  <a:srgbClr val="00B050"/>
                </a:solidFill>
              </a:rPr>
              <a:t>3</a:t>
            </a:r>
            <a:r>
              <a:rPr lang="ar-SA" sz="4000" b="1" dirty="0" smtClean="0">
                <a:solidFill>
                  <a:srgbClr val="FFC000"/>
                </a:solidFill>
              </a:rPr>
              <a:t> </a:t>
            </a:r>
            <a:r>
              <a:rPr lang="ar-SA" sz="4000" b="1" dirty="0">
                <a:solidFill>
                  <a:srgbClr val="002060"/>
                </a:solidFill>
              </a:rPr>
              <a:t>)</a:t>
            </a:r>
            <a:r>
              <a:rPr lang="ar-SA" sz="4000" b="1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7706685" y="3976808"/>
            <a:ext cx="4037752" cy="974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baseline="30000" dirty="0">
                <a:solidFill>
                  <a:srgbClr val="00B050"/>
                </a:solidFill>
              </a:rPr>
              <a:t> </a:t>
            </a:r>
            <a:r>
              <a:rPr lang="ar-SA" sz="3200" b="1" dirty="0" smtClean="0">
                <a:solidFill>
                  <a:srgbClr val="00B050"/>
                </a:solidFill>
              </a:rPr>
              <a:t>3)</a:t>
            </a:r>
            <a:r>
              <a:rPr lang="ar-SA" sz="3200" b="1" baseline="30000" dirty="0" smtClean="0">
                <a:solidFill>
                  <a:srgbClr val="00B050"/>
                </a:solidFill>
              </a:rPr>
              <a:t> </a:t>
            </a:r>
            <a:r>
              <a:rPr lang="ar-SA" sz="3200" b="1" dirty="0" smtClean="0">
                <a:solidFill>
                  <a:srgbClr val="00B050"/>
                </a:solidFill>
              </a:rPr>
              <a:t>4</a:t>
            </a:r>
            <a:r>
              <a:rPr lang="ar-SA" sz="3600" b="1" dirty="0" smtClean="0">
                <a:solidFill>
                  <a:srgbClr val="00B050"/>
                </a:solidFill>
              </a:rPr>
              <a:t>س</a:t>
            </a:r>
            <a:r>
              <a:rPr lang="ar-SA" sz="3600" b="1" baseline="30000" dirty="0" smtClean="0">
                <a:solidFill>
                  <a:srgbClr val="00B050"/>
                </a:solidFill>
              </a:rPr>
              <a:t>2</a:t>
            </a:r>
            <a:r>
              <a:rPr lang="ar-SA" sz="3200" b="1" dirty="0" smtClean="0">
                <a:solidFill>
                  <a:srgbClr val="00B050"/>
                </a:solidFill>
              </a:rPr>
              <a:t>- </a:t>
            </a:r>
            <a:r>
              <a:rPr lang="ar-SA" sz="3600" b="1" dirty="0" smtClean="0"/>
              <a:t>20س</a:t>
            </a:r>
            <a:r>
              <a:rPr lang="ar-SA" sz="3200" b="1" dirty="0" smtClean="0">
                <a:solidFill>
                  <a:srgbClr val="00B050"/>
                </a:solidFill>
              </a:rPr>
              <a:t>+  </a:t>
            </a:r>
            <a:r>
              <a:rPr lang="ar-SA" sz="3600" b="1" dirty="0" smtClean="0">
                <a:solidFill>
                  <a:srgbClr val="0070C0"/>
                </a:solidFill>
              </a:rPr>
              <a:t>25</a:t>
            </a:r>
            <a:r>
              <a:rPr lang="ar-SA" sz="3200" b="1" dirty="0" smtClean="0">
                <a:solidFill>
                  <a:srgbClr val="00B050"/>
                </a:solidFill>
              </a:rPr>
              <a:t>=                                        </a:t>
            </a:r>
          </a:p>
          <a:p>
            <a:endParaRPr lang="ar-SA" sz="3200" b="1" baseline="30000" dirty="0">
              <a:solidFill>
                <a:srgbClr val="FFC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924838" y="4987801"/>
            <a:ext cx="53962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dirty="0" smtClean="0">
                <a:solidFill>
                  <a:srgbClr val="00B050"/>
                </a:solidFill>
              </a:rPr>
              <a:t>      </a:t>
            </a:r>
            <a:r>
              <a:rPr lang="ar-SA" sz="4000" b="1" dirty="0">
                <a:solidFill>
                  <a:srgbClr val="002060"/>
                </a:solidFill>
              </a:rPr>
              <a:t>= (</a:t>
            </a:r>
            <a:r>
              <a:rPr lang="ar-SA" sz="4000" b="1" dirty="0">
                <a:solidFill>
                  <a:srgbClr val="FFC000"/>
                </a:solidFill>
              </a:rPr>
              <a:t> </a:t>
            </a:r>
            <a:r>
              <a:rPr lang="ar-SA" sz="4000" b="1" dirty="0">
                <a:solidFill>
                  <a:srgbClr val="00B050"/>
                </a:solidFill>
              </a:rPr>
              <a:t>2س</a:t>
            </a:r>
            <a:r>
              <a:rPr lang="ar-SA" sz="4000" b="1" dirty="0">
                <a:solidFill>
                  <a:srgbClr val="FFC000"/>
                </a:solidFill>
              </a:rPr>
              <a:t> </a:t>
            </a:r>
            <a:r>
              <a:rPr lang="ar-SA" sz="4000" b="1" dirty="0">
                <a:solidFill>
                  <a:srgbClr val="002060"/>
                </a:solidFill>
              </a:rPr>
              <a:t>-</a:t>
            </a:r>
            <a:r>
              <a:rPr lang="ar-SA" sz="4000" b="1" dirty="0">
                <a:solidFill>
                  <a:srgbClr val="FFC000"/>
                </a:solidFill>
              </a:rPr>
              <a:t>  </a:t>
            </a:r>
            <a:r>
              <a:rPr lang="ar-SA" sz="4800" b="1" dirty="0">
                <a:solidFill>
                  <a:srgbClr val="0070C0"/>
                </a:solidFill>
              </a:rPr>
              <a:t>5</a:t>
            </a:r>
            <a:r>
              <a:rPr lang="ar-SA" sz="4000" b="1" dirty="0">
                <a:solidFill>
                  <a:srgbClr val="FFC000"/>
                </a:solidFill>
              </a:rPr>
              <a:t> </a:t>
            </a:r>
            <a:r>
              <a:rPr lang="ar-SA" sz="4000" b="1" dirty="0">
                <a:solidFill>
                  <a:srgbClr val="002060"/>
                </a:solidFill>
              </a:rPr>
              <a:t>)</a:t>
            </a:r>
            <a:r>
              <a:rPr lang="ar-SA" sz="4000" b="1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2550017" y="452789"/>
            <a:ext cx="17083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>
                <a:solidFill>
                  <a:srgbClr val="00B050"/>
                </a:solidFill>
              </a:rPr>
              <a:t>  + (3 </a:t>
            </a:r>
            <a:r>
              <a:rPr lang="ar-SA" sz="3600" b="1" dirty="0">
                <a:solidFill>
                  <a:srgbClr val="00B050"/>
                </a:solidFill>
              </a:rPr>
              <a:t>)</a:t>
            </a:r>
            <a:r>
              <a:rPr lang="ar-SA" sz="3600" b="1" baseline="300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4160949" y="391693"/>
            <a:ext cx="24620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dirty="0" smtClean="0">
                <a:solidFill>
                  <a:srgbClr val="00B0F0"/>
                </a:solidFill>
              </a:rPr>
              <a:t> -2×3×س</a:t>
            </a:r>
            <a:endParaRPr lang="ar-SA" sz="4000" b="1" baseline="30000" dirty="0">
              <a:solidFill>
                <a:srgbClr val="00B0F0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6413678" y="417674"/>
            <a:ext cx="17128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 (س )</a:t>
            </a:r>
            <a:r>
              <a:rPr lang="ar-SA" sz="4000" b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6138243" y="4013175"/>
            <a:ext cx="1786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>
                <a:solidFill>
                  <a:srgbClr val="00B050"/>
                </a:solidFill>
              </a:rPr>
              <a:t> (2س )</a:t>
            </a:r>
            <a:r>
              <a:rPr lang="ar-SA" sz="3600" b="1" baseline="300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3676229" y="4013175"/>
            <a:ext cx="2462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/>
              <a:t> -2×5×2س</a:t>
            </a:r>
            <a:endParaRPr lang="ar-SA" sz="3600" b="1" baseline="30000" dirty="0"/>
          </a:p>
        </p:txBody>
      </p:sp>
      <p:sp>
        <p:nvSpPr>
          <p:cNvPr id="15" name="مستطيل 14"/>
          <p:cNvSpPr/>
          <p:nvPr/>
        </p:nvSpPr>
        <p:spPr>
          <a:xfrm>
            <a:off x="2305318" y="3987796"/>
            <a:ext cx="18556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>
                <a:solidFill>
                  <a:srgbClr val="0070C0"/>
                </a:solidFill>
              </a:rPr>
              <a:t>  + (5 </a:t>
            </a:r>
            <a:r>
              <a:rPr lang="ar-SA" sz="3600" b="1" dirty="0">
                <a:solidFill>
                  <a:srgbClr val="0070C0"/>
                </a:solidFill>
              </a:rPr>
              <a:t>)</a:t>
            </a:r>
            <a:r>
              <a:rPr lang="ar-SA" sz="3600" b="1" baseline="30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6" name="سهم إلى اليسار 15">
            <a:hlinkClick r:id="rId2" action="ppaction://hlinksldjump"/>
          </p:cNvPr>
          <p:cNvSpPr/>
          <p:nvPr/>
        </p:nvSpPr>
        <p:spPr>
          <a:xfrm>
            <a:off x="3170193" y="5382385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7" name="سهم إلى اليمين 16">
            <a:hlinkClick r:id="rId3" action="ppaction://hlinksldjump"/>
          </p:cNvPr>
          <p:cNvSpPr/>
          <p:nvPr/>
        </p:nvSpPr>
        <p:spPr>
          <a:xfrm>
            <a:off x="831077" y="5382385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90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76" y="4140201"/>
            <a:ext cx="1020763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63" name="Line 15"/>
          <p:cNvSpPr>
            <a:spLocks noChangeShapeType="1"/>
          </p:cNvSpPr>
          <p:nvPr/>
        </p:nvSpPr>
        <p:spPr bwMode="auto">
          <a:xfrm flipH="1">
            <a:off x="5448300" y="3902076"/>
            <a:ext cx="0" cy="14700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4894263"/>
            <a:ext cx="927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5" y="4843463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663" y="4868863"/>
            <a:ext cx="43021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0" y="4868863"/>
            <a:ext cx="44608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6" y="4160839"/>
            <a:ext cx="42227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4162426"/>
            <a:ext cx="4445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160839"/>
            <a:ext cx="465138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73" name="Line 25"/>
          <p:cNvSpPr>
            <a:spLocks noChangeShapeType="1"/>
          </p:cNvSpPr>
          <p:nvPr/>
        </p:nvSpPr>
        <p:spPr bwMode="auto">
          <a:xfrm flipH="1" flipV="1">
            <a:off x="3216275" y="4156075"/>
            <a:ext cx="2376488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3876675" y="2454276"/>
            <a:ext cx="1462088" cy="1020763"/>
          </a:xfrm>
          <a:prstGeom prst="wedgeRoundRectCallout">
            <a:avLst>
              <a:gd name="adj1" fmla="val 54560"/>
              <a:gd name="adj2" fmla="val 118120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 dirty="0"/>
              <a:t>نضع بطاقة س2في زاوية لوحة الضرب</a:t>
            </a:r>
            <a:endParaRPr lang="ar-SA" altLang="ar-SA" b="1" dirty="0">
              <a:cs typeface="ZA-MATH2" pitchFamily="2" charset="0"/>
            </a:endParaRPr>
          </a:p>
        </p:txBody>
      </p: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1562100" y="2565400"/>
            <a:ext cx="1835150" cy="1295400"/>
          </a:xfrm>
          <a:prstGeom prst="wedgeRoundRectCallout">
            <a:avLst>
              <a:gd name="adj1" fmla="val 40829"/>
              <a:gd name="adj2" fmla="val 129287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نلاحظ  العدد 3 أولي فتكون بطاقات العدد 1على شكل مستطيل 1 في 3 </a:t>
            </a:r>
            <a:endParaRPr lang="ar-SA" altLang="ar-SA" b="1">
              <a:cs typeface="ZA-MATH2" pitchFamily="2" charset="0"/>
            </a:endParaRPr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2063750" y="2420939"/>
            <a:ext cx="1462088" cy="720725"/>
          </a:xfrm>
          <a:prstGeom prst="wedgeRoundRectCallout">
            <a:avLst>
              <a:gd name="adj1" fmla="val 54560"/>
              <a:gd name="adj2" fmla="val 188106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ثم نكمل تكوين المستطيل</a:t>
            </a:r>
            <a:endParaRPr lang="ar-SA" altLang="ar-SA" b="1">
              <a:cs typeface="ZA-MATH2" pitchFamily="2" charset="0"/>
            </a:endParaRP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9226930" y="3940175"/>
            <a:ext cx="208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>
                <a:solidFill>
                  <a:srgbClr val="A50021"/>
                </a:solidFill>
              </a:rPr>
              <a:t>فإن طول المستطيل</a:t>
            </a:r>
            <a:endParaRPr lang="en-US" altLang="ar-SA" sz="2400" b="1" dirty="0">
              <a:solidFill>
                <a:srgbClr val="A50021"/>
              </a:solidFill>
            </a:endParaRP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7883122" y="3940175"/>
            <a:ext cx="100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/>
              <a:t>س + 3</a:t>
            </a:r>
            <a:endParaRPr lang="en-US" altLang="ar-SA" sz="2400" b="1" dirty="0"/>
          </a:p>
        </p:txBody>
      </p:sp>
      <p:grpSp>
        <p:nvGrpSpPr>
          <p:cNvPr id="2089" name="Group 41"/>
          <p:cNvGrpSpPr>
            <a:grpSpLocks/>
          </p:cNvGrpSpPr>
          <p:nvPr/>
        </p:nvGrpSpPr>
        <p:grpSpPr bwMode="auto">
          <a:xfrm>
            <a:off x="3216275" y="3421063"/>
            <a:ext cx="2197100" cy="728662"/>
            <a:chOff x="1701" y="3588"/>
            <a:chExt cx="1406" cy="432"/>
          </a:xfrm>
        </p:grpSpPr>
        <p:sp>
          <p:nvSpPr>
            <p:cNvPr id="3" name="AutoShape 39"/>
            <p:cNvSpPr>
              <a:spLocks/>
            </p:cNvSpPr>
            <p:nvPr/>
          </p:nvSpPr>
          <p:spPr bwMode="auto">
            <a:xfrm rot="5400000">
              <a:off x="2313" y="3227"/>
              <a:ext cx="181" cy="1406"/>
            </a:xfrm>
            <a:prstGeom prst="leftBrace">
              <a:avLst>
                <a:gd name="adj1" fmla="val 64733"/>
                <a:gd name="adj2" fmla="val 50000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ar-SA"/>
            </a:p>
          </p:txBody>
        </p:sp>
        <p:sp>
          <p:nvSpPr>
            <p:cNvPr id="2087" name="Text Box 40"/>
            <p:cNvSpPr txBox="1">
              <a:spLocks noChangeArrowheads="1"/>
            </p:cNvSpPr>
            <p:nvPr/>
          </p:nvSpPr>
          <p:spPr bwMode="auto">
            <a:xfrm>
              <a:off x="2101" y="3588"/>
              <a:ext cx="635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ar-SA" altLang="ar-SA" sz="2400" b="1"/>
                <a:t>س + 3</a:t>
              </a:r>
              <a:endParaRPr lang="en-US" altLang="ar-SA" sz="2400" b="1"/>
            </a:p>
          </p:txBody>
        </p:sp>
      </p:grpSp>
      <p:grpSp>
        <p:nvGrpSpPr>
          <p:cNvPr id="2092" name="Group 44"/>
          <p:cNvGrpSpPr>
            <a:grpSpLocks/>
          </p:cNvGrpSpPr>
          <p:nvPr/>
        </p:nvGrpSpPr>
        <p:grpSpPr bwMode="auto">
          <a:xfrm>
            <a:off x="5448301" y="4168775"/>
            <a:ext cx="1223963" cy="1131888"/>
            <a:chOff x="2472" y="2626"/>
            <a:chExt cx="771" cy="713"/>
          </a:xfrm>
        </p:grpSpPr>
        <p:sp>
          <p:nvSpPr>
            <p:cNvPr id="2084" name="AutoShape 37"/>
            <p:cNvSpPr>
              <a:spLocks/>
            </p:cNvSpPr>
            <p:nvPr/>
          </p:nvSpPr>
          <p:spPr bwMode="auto">
            <a:xfrm rot="10800000">
              <a:off x="2472" y="2626"/>
              <a:ext cx="189" cy="713"/>
            </a:xfrm>
            <a:prstGeom prst="leftBrace">
              <a:avLst>
                <a:gd name="adj1" fmla="val 31437"/>
                <a:gd name="adj2" fmla="val 50000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ar-SA"/>
            </a:p>
          </p:txBody>
        </p:sp>
        <p:sp>
          <p:nvSpPr>
            <p:cNvPr id="2085" name="Text Box 42"/>
            <p:cNvSpPr txBox="1">
              <a:spLocks noChangeArrowheads="1"/>
            </p:cNvSpPr>
            <p:nvPr/>
          </p:nvSpPr>
          <p:spPr bwMode="auto">
            <a:xfrm>
              <a:off x="2608" y="2840"/>
              <a:ext cx="6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ar-SA" altLang="ar-SA" sz="2400" b="1"/>
                <a:t>س + 1</a:t>
              </a:r>
              <a:endParaRPr lang="en-US" altLang="ar-SA" sz="2400" b="1"/>
            </a:p>
          </p:txBody>
        </p:sp>
      </p:grp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8079773" y="4652964"/>
            <a:ext cx="1008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/>
              <a:t>س + 1</a:t>
            </a:r>
            <a:endParaRPr lang="en-US" altLang="ar-SA" sz="2400" b="1" dirty="0"/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9507729" y="4652964"/>
            <a:ext cx="194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>
                <a:solidFill>
                  <a:srgbClr val="A50021"/>
                </a:solidFill>
              </a:rPr>
              <a:t>وعرض المستطيل</a:t>
            </a:r>
            <a:endParaRPr lang="en-US" altLang="ar-SA" sz="2400" b="1" dirty="0">
              <a:solidFill>
                <a:srgbClr val="A50021"/>
              </a:solidFill>
            </a:endParaRP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5303839" y="5630863"/>
            <a:ext cx="5221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/>
              <a:t>إذن : س2 + 4س + 3 = ( س +1) ( س + 3 )</a:t>
            </a:r>
            <a:endParaRPr lang="ar-SA" altLang="ar-SA" sz="2400" b="1" dirty="0">
              <a:cs typeface="ZA-MATH2" pitchFamily="2" charset="0"/>
            </a:endParaRP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1911" y="298562"/>
            <a:ext cx="1533457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مربع نص 37"/>
          <p:cNvSpPr txBox="1"/>
          <p:nvPr/>
        </p:nvSpPr>
        <p:spPr>
          <a:xfrm>
            <a:off x="316090" y="231819"/>
            <a:ext cx="99342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تمثل العبارة تربيعية : س2 +4س +3 مساحة مستطيل فما طول هذا المستطيل وعرضه </a:t>
            </a:r>
            <a:endParaRPr lang="ar-SA" sz="2400" b="1" dirty="0"/>
          </a:p>
        </p:txBody>
      </p:sp>
      <p:pic>
        <p:nvPicPr>
          <p:cNvPr id="4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918" y="778151"/>
            <a:ext cx="1020763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812" y="795944"/>
            <a:ext cx="42227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2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1" y="774613"/>
            <a:ext cx="42227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3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795944"/>
            <a:ext cx="42227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4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151" y="795944"/>
            <a:ext cx="42227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5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524" y="787847"/>
            <a:ext cx="44608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6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212" y="767303"/>
            <a:ext cx="44608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7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148" y="745536"/>
            <a:ext cx="44608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33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" name="Text Box 46"/>
          <p:cNvSpPr txBox="1">
            <a:spLocks noChangeArrowheads="1"/>
          </p:cNvSpPr>
          <p:nvPr/>
        </p:nvSpPr>
        <p:spPr bwMode="auto">
          <a:xfrm>
            <a:off x="6373214" y="1529460"/>
            <a:ext cx="570743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 smtClean="0"/>
              <a:t>والان لنستخدم بطاقات الجبر في تحليل العبارة التربيعية  </a:t>
            </a:r>
            <a:r>
              <a:rPr lang="ar-SA" altLang="ar-SA" sz="2400" b="1" dirty="0"/>
              <a:t>س2 + 4س </a:t>
            </a:r>
            <a:r>
              <a:rPr lang="ar-SA" altLang="ar-SA" sz="2400" b="1" dirty="0" smtClean="0"/>
              <a:t>+3</a:t>
            </a:r>
            <a:endParaRPr lang="ar-SA" altLang="ar-SA" sz="2400" b="1" dirty="0">
              <a:cs typeface="ZA-MATH2" pitchFamily="2" charset="0"/>
            </a:endParaRPr>
          </a:p>
        </p:txBody>
      </p:sp>
      <p:sp>
        <p:nvSpPr>
          <p:cNvPr id="39" name="سهم إلى اليسار 38">
            <a:hlinkClick r:id="rId7" action="ppaction://hlinksldjump"/>
          </p:cNvPr>
          <p:cNvSpPr/>
          <p:nvPr/>
        </p:nvSpPr>
        <p:spPr>
          <a:xfrm>
            <a:off x="1981649" y="5284501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48" name="سهم إلى اليمين 47">
            <a:hlinkClick r:id="rId8" action="ppaction://hlinksldjump"/>
          </p:cNvPr>
          <p:cNvSpPr/>
          <p:nvPr/>
        </p:nvSpPr>
        <p:spPr>
          <a:xfrm>
            <a:off x="42229" y="5270645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68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800" decel="100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decel="100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7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800" decel="100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00" decel="100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800" decel="100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00" decel="100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800" decel="100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6" dur="2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800" decel="100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00" decel="100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800" decel="100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800" decel="100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800" decel="100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800" decel="100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00" decel="100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800" decel="100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800" decel="100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800" decel="100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800" decel="100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800" decel="100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800" decel="100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800" decel="100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800" decel="100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7" dur="2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1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7" dur="1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0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500"/>
                            </p:stCondLst>
                            <p:childTnLst>
                              <p:par>
                                <p:cTn id="28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6" dur="1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3" dur="1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1" grpId="0"/>
      <p:bldP spid="2086" grpId="0"/>
      <p:bldP spid="2091" grpId="0"/>
      <p:bldP spid="2093" grpId="0"/>
      <p:bldP spid="2094" grpId="0"/>
      <p:bldP spid="38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1" y="1987550"/>
            <a:ext cx="42576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1847850" y="2032001"/>
            <a:ext cx="3384550" cy="2143125"/>
            <a:chOff x="204" y="1608"/>
            <a:chExt cx="2132" cy="1497"/>
          </a:xfrm>
        </p:grpSpPr>
        <p:sp>
          <p:nvSpPr>
            <p:cNvPr id="3125" name="Line 8"/>
            <p:cNvSpPr>
              <a:spLocks noChangeShapeType="1"/>
            </p:cNvSpPr>
            <p:nvPr/>
          </p:nvSpPr>
          <p:spPr bwMode="auto">
            <a:xfrm flipH="1">
              <a:off x="204" y="1797"/>
              <a:ext cx="21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26" name="Line 9"/>
            <p:cNvSpPr>
              <a:spLocks noChangeShapeType="1"/>
            </p:cNvSpPr>
            <p:nvPr/>
          </p:nvSpPr>
          <p:spPr bwMode="auto">
            <a:xfrm>
              <a:off x="2154" y="1608"/>
              <a:ext cx="0" cy="14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1" y="2319338"/>
            <a:ext cx="9636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650" y="3100388"/>
            <a:ext cx="13208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2319339"/>
            <a:ext cx="169545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1" y="3108325"/>
            <a:ext cx="963613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1739900" y="1341439"/>
            <a:ext cx="1835150" cy="719137"/>
          </a:xfrm>
          <a:prstGeom prst="wedgeRoundRectCallout">
            <a:avLst>
              <a:gd name="adj1" fmla="val 40829"/>
              <a:gd name="adj2" fmla="val 192824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12= 3×4 نكون مستطيل أبعاده 4،3</a:t>
            </a:r>
            <a:endParaRPr lang="ar-SA" altLang="ar-SA" b="1">
              <a:cs typeface="ZA-MATH2" pitchFamily="2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5740400" y="2082801"/>
            <a:ext cx="427038" cy="360363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2893220" y="1298459"/>
            <a:ext cx="1871663" cy="719137"/>
          </a:xfrm>
          <a:prstGeom prst="wedgeRoundRectCallout">
            <a:avLst>
              <a:gd name="adj1" fmla="val 55852"/>
              <a:gd name="adj2" fmla="val 84880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نضع س2 في زاوية لوحة الضرب</a:t>
            </a:r>
            <a:endParaRPr lang="ar-SA" altLang="ar-SA" b="1">
              <a:cs typeface="ZA-MATH2" pitchFamily="2" charset="0"/>
            </a:endParaRP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1774825" y="622300"/>
            <a:ext cx="1549400" cy="719138"/>
          </a:xfrm>
          <a:prstGeom prst="wedgeRoundRectCallout">
            <a:avLst>
              <a:gd name="adj1" fmla="val -4917"/>
              <a:gd name="adj2" fmla="val 181787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نكمل المستطيل ببطاقات س</a:t>
            </a:r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1774825" y="838200"/>
            <a:ext cx="1549400" cy="719138"/>
          </a:xfrm>
          <a:prstGeom prst="wedgeRoundRectCallout">
            <a:avLst>
              <a:gd name="adj1" fmla="val -4917"/>
              <a:gd name="adj2" fmla="val 181787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نلاحظ وجود بطاقة أضافية س</a:t>
            </a:r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1847850" y="1341439"/>
            <a:ext cx="2159000" cy="720725"/>
          </a:xfrm>
          <a:prstGeom prst="wedgeRoundRectCallout">
            <a:avLst>
              <a:gd name="adj1" fmla="val 16838"/>
              <a:gd name="adj2" fmla="val 233481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إذن نقوم بترتيب بطاقات العدد 1 بشكل آخر </a:t>
            </a:r>
          </a:p>
        </p:txBody>
      </p: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1919288" y="4495800"/>
            <a:ext cx="3313112" cy="1860550"/>
            <a:chOff x="204" y="1608"/>
            <a:chExt cx="2132" cy="1497"/>
          </a:xfrm>
        </p:grpSpPr>
        <p:sp>
          <p:nvSpPr>
            <p:cNvPr id="3123" name="Line 21"/>
            <p:cNvSpPr>
              <a:spLocks noChangeShapeType="1"/>
            </p:cNvSpPr>
            <p:nvPr/>
          </p:nvSpPr>
          <p:spPr bwMode="auto">
            <a:xfrm flipH="1">
              <a:off x="204" y="1797"/>
              <a:ext cx="21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3124" name="Line 22"/>
            <p:cNvSpPr>
              <a:spLocks noChangeShapeType="1"/>
            </p:cNvSpPr>
            <p:nvPr/>
          </p:nvSpPr>
          <p:spPr bwMode="auto">
            <a:xfrm>
              <a:off x="2154" y="1608"/>
              <a:ext cx="0" cy="14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9" y="4745038"/>
            <a:ext cx="9223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1884363" y="3862389"/>
            <a:ext cx="1835150" cy="719137"/>
          </a:xfrm>
          <a:prstGeom prst="wedgeRoundRectCallout">
            <a:avLst>
              <a:gd name="adj1" fmla="val 40829"/>
              <a:gd name="adj2" fmla="val 192824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12= 2×6 نكون مستطيل أبعاده 6،2</a:t>
            </a:r>
            <a:endParaRPr lang="ar-SA" altLang="ar-SA" b="1">
              <a:cs typeface="ZA-MATH2" pitchFamily="2" charset="0"/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5735639" y="2082801"/>
            <a:ext cx="427037" cy="360363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564188"/>
            <a:ext cx="17414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9" name="AutoShape 27"/>
          <p:cNvSpPr>
            <a:spLocks noChangeArrowheads="1"/>
          </p:cNvSpPr>
          <p:nvPr/>
        </p:nvSpPr>
        <p:spPr bwMode="auto">
          <a:xfrm>
            <a:off x="1593850" y="3048000"/>
            <a:ext cx="1549400" cy="719138"/>
          </a:xfrm>
          <a:prstGeom prst="wedgeRoundRectCallout">
            <a:avLst>
              <a:gd name="adj1" fmla="val -4917"/>
              <a:gd name="adj2" fmla="val 181787"/>
              <a:gd name="adj3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3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defRPr/>
            </a:pPr>
            <a:r>
              <a:rPr lang="ar-SA" altLang="ar-SA" b="1"/>
              <a:t>نكمل المستطيل ببطاقات س</a:t>
            </a:r>
          </a:p>
        </p:txBody>
      </p:sp>
      <p:pic>
        <p:nvPicPr>
          <p:cNvPr id="3102" name="Picture 3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013" y="4746625"/>
            <a:ext cx="17526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9" y="5576889"/>
            <a:ext cx="93027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04" name="Group 32"/>
          <p:cNvGrpSpPr>
            <a:grpSpLocks/>
          </p:cNvGrpSpPr>
          <p:nvPr/>
        </p:nvGrpSpPr>
        <p:grpSpPr bwMode="auto">
          <a:xfrm>
            <a:off x="2279650" y="3992563"/>
            <a:ext cx="2649538" cy="792162"/>
            <a:chOff x="1701" y="3588"/>
            <a:chExt cx="1406" cy="432"/>
          </a:xfrm>
        </p:grpSpPr>
        <p:sp>
          <p:nvSpPr>
            <p:cNvPr id="3121" name="AutoShape 33"/>
            <p:cNvSpPr>
              <a:spLocks/>
            </p:cNvSpPr>
            <p:nvPr/>
          </p:nvSpPr>
          <p:spPr bwMode="auto">
            <a:xfrm rot="5400000">
              <a:off x="2313" y="3227"/>
              <a:ext cx="181" cy="1406"/>
            </a:xfrm>
            <a:prstGeom prst="leftBrace">
              <a:avLst>
                <a:gd name="adj1" fmla="val 64733"/>
                <a:gd name="adj2" fmla="val 50000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ar-SA"/>
            </a:p>
          </p:txBody>
        </p:sp>
        <p:sp>
          <p:nvSpPr>
            <p:cNvPr id="3122" name="Text Box 34"/>
            <p:cNvSpPr txBox="1">
              <a:spLocks noChangeArrowheads="1"/>
            </p:cNvSpPr>
            <p:nvPr/>
          </p:nvSpPr>
          <p:spPr bwMode="auto">
            <a:xfrm>
              <a:off x="2101" y="3588"/>
              <a:ext cx="63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ar-SA" altLang="ar-SA" sz="2400" b="1"/>
                <a:t>س + 6</a:t>
              </a:r>
              <a:endParaRPr lang="en-US" altLang="ar-SA" sz="2400" b="1"/>
            </a:p>
          </p:txBody>
        </p:sp>
      </p:grp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4943475" y="4752976"/>
            <a:ext cx="1244600" cy="1412875"/>
            <a:chOff x="2472" y="2626"/>
            <a:chExt cx="771" cy="713"/>
          </a:xfrm>
        </p:grpSpPr>
        <p:sp>
          <p:nvSpPr>
            <p:cNvPr id="3119" name="AutoShape 36"/>
            <p:cNvSpPr>
              <a:spLocks/>
            </p:cNvSpPr>
            <p:nvPr/>
          </p:nvSpPr>
          <p:spPr bwMode="auto">
            <a:xfrm rot="10800000">
              <a:off x="2472" y="2626"/>
              <a:ext cx="189" cy="713"/>
            </a:xfrm>
            <a:prstGeom prst="leftBrace">
              <a:avLst>
                <a:gd name="adj1" fmla="val 31437"/>
                <a:gd name="adj2" fmla="val 50000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ar-SA"/>
            </a:p>
          </p:txBody>
        </p:sp>
        <p:sp>
          <p:nvSpPr>
            <p:cNvPr id="3120" name="Text Box 37"/>
            <p:cNvSpPr txBox="1">
              <a:spLocks noChangeArrowheads="1"/>
            </p:cNvSpPr>
            <p:nvPr/>
          </p:nvSpPr>
          <p:spPr bwMode="auto">
            <a:xfrm>
              <a:off x="2608" y="2840"/>
              <a:ext cx="63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ar-SA" altLang="ar-SA" sz="2400" b="1"/>
                <a:t>س + 2</a:t>
              </a:r>
              <a:endParaRPr lang="en-US" altLang="ar-SA" sz="2400" b="1"/>
            </a:p>
          </p:txBody>
        </p:sp>
      </p:grp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7916863" y="2640013"/>
            <a:ext cx="208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>
                <a:solidFill>
                  <a:srgbClr val="FF0000"/>
                </a:solidFill>
              </a:rPr>
              <a:t>فإن طول المستطيل</a:t>
            </a:r>
            <a:endParaRPr lang="en-US" altLang="ar-SA" sz="2400" b="1" dirty="0">
              <a:solidFill>
                <a:srgbClr val="FF0000"/>
              </a:solidFill>
            </a:endParaRPr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6959601" y="2636838"/>
            <a:ext cx="100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/>
              <a:t>س + 6</a:t>
            </a:r>
            <a:endParaRPr lang="en-US" altLang="ar-SA" sz="2400" b="1" dirty="0"/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6901217" y="3444181"/>
            <a:ext cx="1008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/>
              <a:t>س + 2</a:t>
            </a:r>
            <a:endParaRPr lang="en-US" altLang="ar-SA" sz="2400" b="1" dirty="0"/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8101012" y="3497263"/>
            <a:ext cx="194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>
                <a:solidFill>
                  <a:srgbClr val="FF0000"/>
                </a:solidFill>
              </a:rPr>
              <a:t>وعرض المستطيل</a:t>
            </a:r>
            <a:endParaRPr lang="en-US" altLang="ar-SA" sz="2400" b="1" dirty="0">
              <a:solidFill>
                <a:srgbClr val="FF0000"/>
              </a:solidFill>
            </a:endParaRP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5481638" y="3848299"/>
            <a:ext cx="61944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800" b="1" dirty="0">
                <a:solidFill>
                  <a:schemeClr val="bg1"/>
                </a:solidFill>
              </a:rPr>
              <a:t>إذن : س2 + 8س + 12 = ( س +2) ( س + 6 )</a:t>
            </a:r>
            <a:endParaRPr lang="ar-SA" altLang="ar-SA" sz="2800" b="1" dirty="0">
              <a:solidFill>
                <a:schemeClr val="bg1"/>
              </a:solidFill>
              <a:cs typeface="ZA-MATH2" pitchFamily="2" charset="0"/>
            </a:endParaRPr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6167438" y="2085976"/>
            <a:ext cx="525462" cy="360363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40" name="مربع نص 39"/>
          <p:cNvSpPr txBox="1"/>
          <p:nvPr/>
        </p:nvSpPr>
        <p:spPr>
          <a:xfrm>
            <a:off x="9440215" y="231820"/>
            <a:ext cx="235683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000" dirty="0" smtClean="0"/>
              <a:t>نشاط 4:</a:t>
            </a:r>
            <a:endParaRPr lang="ar-SA" sz="6000" dirty="0"/>
          </a:p>
        </p:txBody>
      </p:sp>
      <p:sp>
        <p:nvSpPr>
          <p:cNvPr id="39" name="سهم إلى اليسار 38">
            <a:hlinkClick r:id="rId10" action="ppaction://hlinksldjump"/>
          </p:cNvPr>
          <p:cNvSpPr/>
          <p:nvPr/>
        </p:nvSpPr>
        <p:spPr>
          <a:xfrm>
            <a:off x="9815537" y="5347856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41" name="سهم إلى اليمين 40">
            <a:hlinkClick r:id="rId10" action="ppaction://hlinksldjump"/>
          </p:cNvPr>
          <p:cNvSpPr/>
          <p:nvPr/>
        </p:nvSpPr>
        <p:spPr>
          <a:xfrm>
            <a:off x="21937" y="5368638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8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8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2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800" decel="100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800" decel="100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800" decel="100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1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800" decel="100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6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800" decel="100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1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800" decel="100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800" decel="100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800" decel="100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800" decel="100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00" decel="100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800" decel="100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800" decel="100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800" decel="100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800" decel="100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800" decel="100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00" decel="100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800" decel="100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5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8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800" decel="100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800" decel="100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800" decel="100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800" decel="100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800" decel="100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800" decel="100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800" decel="100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00" decel="100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800" decel="100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800" decel="100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1" dur="2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2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2300"/>
                            </p:stCondLst>
                            <p:childTnLst>
                              <p:par>
                                <p:cTn id="27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6" dur="1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100"/>
                            </p:stCondLst>
                            <p:childTnLst>
                              <p:par>
                                <p:cTn id="28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0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7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0" grpId="0"/>
      <p:bldP spid="3111" grpId="0"/>
      <p:bldP spid="3112" grpId="0"/>
      <p:bldP spid="3113" grpId="0"/>
      <p:bldP spid="3114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7302321" y="528034"/>
            <a:ext cx="3618963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تمارين  ومسائل </a:t>
            </a:r>
            <a:endParaRPr lang="ar-SA" sz="48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933976" y="1462308"/>
            <a:ext cx="89873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 السؤال الأول :حدد </a:t>
            </a:r>
            <a:r>
              <a:rPr lang="ar-SA" sz="2800" b="1" dirty="0" smtClean="0"/>
              <a:t>أي من المقادير الجبرية التالية يمثل عبارة تربيعية ثم اكتب للعبارة منها قيم كل من أ ، ب ، جـ </a:t>
            </a:r>
            <a:endParaRPr lang="ar-SA" sz="28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6903949" y="2519692"/>
            <a:ext cx="441570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1) </a:t>
            </a:r>
            <a:r>
              <a:rPr lang="ar-SA" sz="3200" b="1" dirty="0" smtClean="0"/>
              <a:t>س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 </a:t>
            </a:r>
            <a:r>
              <a:rPr lang="ar-SA" sz="3200" b="1" dirty="0"/>
              <a:t>+ </a:t>
            </a:r>
            <a:r>
              <a:rPr lang="ar-SA" sz="3200" b="1" dirty="0" smtClean="0"/>
              <a:t>9س - </a:t>
            </a:r>
            <a:r>
              <a:rPr lang="ar-SA" sz="3200" b="1" dirty="0" smtClean="0"/>
              <a:t>7 : </a:t>
            </a:r>
            <a:endParaRPr lang="ar-SA" sz="32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7523806" y="3207744"/>
            <a:ext cx="38894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2</a:t>
            </a:r>
            <a:r>
              <a:rPr lang="ar-SA" sz="3200" b="1" dirty="0" smtClean="0"/>
              <a:t>) 5س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 </a:t>
            </a:r>
            <a:r>
              <a:rPr lang="ar-SA" sz="3200" b="1" dirty="0"/>
              <a:t>+ </a:t>
            </a:r>
            <a:r>
              <a:rPr lang="ar-SA" sz="3200" b="1" dirty="0" smtClean="0"/>
              <a:t>س </a:t>
            </a:r>
            <a:r>
              <a:rPr lang="ar-SA" sz="3200" b="1" dirty="0"/>
              <a:t>+ </a:t>
            </a:r>
            <a:r>
              <a:rPr lang="ar-SA" sz="3200" b="1" dirty="0" smtClean="0"/>
              <a:t>10 </a:t>
            </a:r>
            <a:r>
              <a:rPr lang="ar-SA" sz="3200" b="1" dirty="0" smtClean="0"/>
              <a:t>: </a:t>
            </a:r>
            <a:endParaRPr lang="ar-SA" sz="32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7523806" y="3792519"/>
            <a:ext cx="38894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3</a:t>
            </a:r>
            <a:r>
              <a:rPr lang="ar-SA" sz="3200" b="1" dirty="0" smtClean="0"/>
              <a:t>) 2س</a:t>
            </a:r>
            <a:r>
              <a:rPr lang="ar-SA" sz="3200" b="1" baseline="30000" dirty="0" smtClean="0"/>
              <a:t>3</a:t>
            </a:r>
            <a:r>
              <a:rPr lang="ar-SA" sz="3200" b="1" dirty="0" smtClean="0"/>
              <a:t> </a:t>
            </a:r>
            <a:r>
              <a:rPr lang="ar-SA" sz="3200" b="1" dirty="0"/>
              <a:t>+ 4س </a:t>
            </a:r>
            <a:r>
              <a:rPr lang="ar-SA" sz="3200" b="1" dirty="0" smtClean="0"/>
              <a:t>- 2 </a:t>
            </a:r>
            <a:r>
              <a:rPr lang="ar-SA" sz="3200" b="1" dirty="0" smtClean="0"/>
              <a:t>: </a:t>
            </a:r>
            <a:endParaRPr lang="ar-SA" sz="32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051163" y="4377294"/>
            <a:ext cx="53620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ا</a:t>
            </a:r>
            <a:r>
              <a:rPr lang="ar-SA" sz="2400" b="1" dirty="0" smtClean="0"/>
              <a:t>حلل العبارات التربيعية الاتية الى عواملها الأولية 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7124082" y="4829217"/>
            <a:ext cx="441570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1) </a:t>
            </a:r>
            <a:r>
              <a:rPr lang="ar-SA" sz="3200" b="1" dirty="0" smtClean="0"/>
              <a:t>س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 </a:t>
            </a:r>
            <a:r>
              <a:rPr lang="ar-SA" sz="3200" b="1" dirty="0"/>
              <a:t>+ </a:t>
            </a:r>
            <a:r>
              <a:rPr lang="ar-SA" sz="3200" b="1" dirty="0" smtClean="0"/>
              <a:t>2س +1 </a:t>
            </a:r>
            <a:r>
              <a:rPr lang="ar-SA" sz="3200" b="1" dirty="0" smtClean="0"/>
              <a:t>: </a:t>
            </a:r>
            <a:endParaRPr lang="ar-SA" sz="32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124081" y="5420239"/>
            <a:ext cx="441570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2) 9س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 -6س ص + ص </a:t>
            </a:r>
            <a:r>
              <a:rPr lang="ar-SA" sz="3200" b="1" baseline="30000" dirty="0" smtClean="0"/>
              <a:t>2</a:t>
            </a:r>
            <a:r>
              <a:rPr lang="ar-SA" sz="3200" b="1" dirty="0" smtClean="0"/>
              <a:t>: 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val="151849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6"/>
          <p:cNvSpPr txBox="1">
            <a:spLocks noChangeArrowheads="1"/>
          </p:cNvSpPr>
          <p:nvPr/>
        </p:nvSpPr>
        <p:spPr bwMode="auto">
          <a:xfrm>
            <a:off x="3318933" y="2489016"/>
            <a:ext cx="75086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400" b="1" dirty="0" smtClean="0"/>
              <a:t> استخدم </a:t>
            </a:r>
            <a:r>
              <a:rPr lang="ar-SA" altLang="ar-SA" sz="2400" b="1" dirty="0" smtClean="0"/>
              <a:t>بطاقات الجبر في تحليل العبارة التربيعية  </a:t>
            </a:r>
            <a:r>
              <a:rPr lang="ar-SA" altLang="ar-SA" sz="2400" b="1" dirty="0"/>
              <a:t>س2 + </a:t>
            </a:r>
            <a:r>
              <a:rPr lang="ar-SA" altLang="ar-SA" sz="2400" b="1" smtClean="0"/>
              <a:t>3س +2</a:t>
            </a:r>
            <a:endParaRPr lang="ar-SA" altLang="ar-SA" sz="2400" b="1" dirty="0">
              <a:cs typeface="ZA-MATH2" pitchFamily="2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291032" y="900567"/>
            <a:ext cx="3618963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مهمة تعليمية </a:t>
            </a:r>
            <a:endParaRPr lang="ar-SA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3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638</Words>
  <Application>Microsoft Office PowerPoint</Application>
  <PresentationFormat>شاشة عريضة</PresentationFormat>
  <Paragraphs>99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8" baseType="lpstr">
      <vt:lpstr>AR DELANEY</vt:lpstr>
      <vt:lpstr>Arial</vt:lpstr>
      <vt:lpstr>Calibri</vt:lpstr>
      <vt:lpstr>Calibri Light</vt:lpstr>
      <vt:lpstr>Cambria Math</vt:lpstr>
      <vt:lpstr>Symbol</vt:lpstr>
      <vt:lpstr>Times New Roman</vt:lpstr>
      <vt:lpstr>ZA-MATH2</vt:lpstr>
      <vt:lpstr>نسق Office</vt:lpstr>
      <vt:lpstr>تحليل العبارة التربيعية </vt:lpstr>
      <vt:lpstr>تحليل العبارة التربيعية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تحليل العبارة التربيعية</dc:title>
  <dc:creator>Windows User</dc:creator>
  <cp:lastModifiedBy>Windows User</cp:lastModifiedBy>
  <cp:revision>2</cp:revision>
  <dcterms:created xsi:type="dcterms:W3CDTF">2020-10-18T18:24:16Z</dcterms:created>
  <dcterms:modified xsi:type="dcterms:W3CDTF">2020-10-18T18:29:58Z</dcterms:modified>
</cp:coreProperties>
</file>