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548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850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350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182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191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850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776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9060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18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504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7883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8261-06F9-4A05-92FA-D6F1C84A0AE1}" type="datetimeFigureOut">
              <a:rPr lang="ar-SA" smtClean="0"/>
              <a:t>04/03/42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E5CC6-6881-4B37-84DB-DBD5B60374D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65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154311" y="1185333"/>
            <a:ext cx="564444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تحليل العبارة </a:t>
            </a:r>
            <a:r>
              <a:rPr lang="ar-SA" sz="4800" b="1" dirty="0" smtClean="0">
                <a:solidFill>
                  <a:srgbClr val="FF0000"/>
                </a:solidFill>
              </a:rPr>
              <a:t>التربيعية(2) </a:t>
            </a:r>
            <a:endParaRPr lang="ar-SA" sz="4800" b="1" dirty="0">
              <a:solidFill>
                <a:srgbClr val="FF0000"/>
              </a:solidFill>
            </a:endParaRPr>
          </a:p>
        </p:txBody>
      </p:sp>
      <p:sp>
        <p:nvSpPr>
          <p:cNvPr id="5" name="عنوان 3"/>
          <p:cNvSpPr txBox="1">
            <a:spLocks/>
          </p:cNvSpPr>
          <p:nvPr/>
        </p:nvSpPr>
        <p:spPr>
          <a:xfrm>
            <a:off x="502276" y="2137893"/>
            <a:ext cx="11454197" cy="31553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algn="l" defTabSz="914400" rtl="1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اهداف الدرس </a:t>
            </a:r>
          </a:p>
          <a:p>
            <a:pPr algn="r"/>
            <a:r>
              <a:rPr lang="ar-SA" sz="3200" b="1" dirty="0">
                <a:solidFill>
                  <a:schemeClr val="tx1"/>
                </a:solidFill>
                <a:latin typeface="AR DELANEY" panose="02000000000000000000" pitchFamily="2" charset="0"/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1- ان نحلل العبارة التربيعية  الى عواملها الأولية اذا كان معامل س 2 = 1 </a:t>
            </a:r>
          </a:p>
          <a:p>
            <a:pPr algn="r"/>
            <a:r>
              <a:rPr lang="ar-SA" sz="3200" b="1" dirty="0">
                <a:solidFill>
                  <a:schemeClr val="tx1"/>
                </a:solidFill>
                <a:latin typeface="AR DELANEY" panose="02000000000000000000" pitchFamily="2" charset="0"/>
              </a:rPr>
              <a:t> 1- ان نحلل العبارة التربيعية  الى عواملها الأولية اذا كان معامل س 2 </a:t>
            </a:r>
            <a:r>
              <a:rPr lang="ar-SA" sz="3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≠</a:t>
            </a:r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 </a:t>
            </a:r>
            <a:r>
              <a:rPr lang="ar-SA" sz="3200" b="1" dirty="0">
                <a:solidFill>
                  <a:schemeClr val="tx1"/>
                </a:solidFill>
                <a:latin typeface="AR DELANEY" panose="02000000000000000000" pitchFamily="2" charset="0"/>
              </a:rPr>
              <a:t>1 </a:t>
            </a:r>
          </a:p>
          <a:p>
            <a:pPr algn="r"/>
            <a:r>
              <a:rPr lang="ar-SA" sz="3200" b="1" dirty="0" smtClean="0">
                <a:solidFill>
                  <a:schemeClr val="tx1"/>
                </a:solidFill>
                <a:latin typeface="AR DELANEY" panose="02000000000000000000" pitchFamily="2" charset="0"/>
              </a:rPr>
              <a:t>  </a:t>
            </a:r>
            <a:endParaRPr lang="ar-SA" sz="3200" b="1" dirty="0">
              <a:solidFill>
                <a:schemeClr val="tx1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94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/>
          <p:cNvSpPr txBox="1"/>
          <p:nvPr/>
        </p:nvSpPr>
        <p:spPr>
          <a:xfrm>
            <a:off x="2820474" y="266245"/>
            <a:ext cx="78475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   تحليل </a:t>
            </a:r>
            <a:r>
              <a:rPr lang="ar-SA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العبارة التربيعية : </a:t>
            </a:r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س</a:t>
            </a:r>
            <a:r>
              <a:rPr lang="ar-SA" sz="4000" b="1" baseline="30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2</a:t>
            </a:r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 +ب س +جـ</a:t>
            </a:r>
          </a:p>
        </p:txBody>
      </p:sp>
      <p:cxnSp>
        <p:nvCxnSpPr>
          <p:cNvPr id="16" name="رابط مستقيم 15"/>
          <p:cNvCxnSpPr/>
          <p:nvPr/>
        </p:nvCxnSpPr>
        <p:spPr>
          <a:xfrm rot="10800000">
            <a:off x="3167042" y="6000768"/>
            <a:ext cx="75009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مربع نص 16"/>
          <p:cNvSpPr txBox="1"/>
          <p:nvPr/>
        </p:nvSpPr>
        <p:spPr>
          <a:xfrm>
            <a:off x="2820474" y="4110459"/>
            <a:ext cx="7429552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2800" b="1" dirty="0"/>
          </a:p>
          <a:p>
            <a:r>
              <a:rPr lang="ar-SA" sz="2800" b="1" dirty="0" smtClean="0"/>
              <a:t>فمثلاً </a:t>
            </a:r>
            <a:r>
              <a:rPr lang="ar-SA" sz="2800" b="1" dirty="0" smtClean="0">
                <a:solidFill>
                  <a:srgbClr val="11C549"/>
                </a:solidFill>
              </a:rPr>
              <a:t>  </a:t>
            </a:r>
            <a:r>
              <a:rPr lang="ar-SA" sz="2800" b="1" dirty="0"/>
              <a:t>س </a:t>
            </a:r>
            <a:r>
              <a:rPr lang="ar-SA" sz="2800" b="1" baseline="30000" dirty="0"/>
              <a:t>٢</a:t>
            </a:r>
            <a:r>
              <a:rPr lang="ar-SA" sz="2800" b="1" dirty="0">
                <a:solidFill>
                  <a:srgbClr val="11C549"/>
                </a:solidFill>
              </a:rPr>
              <a:t>+</a:t>
            </a:r>
            <a:r>
              <a:rPr lang="ar-SA" sz="2800" b="1" dirty="0">
                <a:solidFill>
                  <a:srgbClr val="0070C0"/>
                </a:solidFill>
              </a:rPr>
              <a:t> ٦س</a:t>
            </a:r>
            <a:r>
              <a:rPr lang="ar-SA" sz="2800" b="1" dirty="0">
                <a:solidFill>
                  <a:srgbClr val="11C549"/>
                </a:solidFill>
              </a:rPr>
              <a:t>+ </a:t>
            </a:r>
            <a:r>
              <a:rPr lang="ar-SA" sz="2800" b="1" dirty="0">
                <a:solidFill>
                  <a:srgbClr val="FF0000"/>
                </a:solidFill>
              </a:rPr>
              <a:t>٨</a:t>
            </a:r>
            <a:r>
              <a:rPr lang="ar-SA" sz="2800" b="1" dirty="0">
                <a:solidFill>
                  <a:srgbClr val="11C549"/>
                </a:solidFill>
              </a:rPr>
              <a:t> </a:t>
            </a:r>
            <a:r>
              <a:rPr lang="ar-SA" sz="2800" b="1" dirty="0" smtClean="0">
                <a:solidFill>
                  <a:srgbClr val="11C549"/>
                </a:solidFill>
              </a:rPr>
              <a:t>=(       +       )(</a:t>
            </a:r>
            <a:r>
              <a:rPr lang="ar-SA" sz="2800" b="1" dirty="0" smtClean="0"/>
              <a:t>     </a:t>
            </a:r>
            <a:r>
              <a:rPr lang="ar-SA" sz="2800" b="1" dirty="0" smtClean="0">
                <a:solidFill>
                  <a:srgbClr val="11C549"/>
                </a:solidFill>
              </a:rPr>
              <a:t>  +        )</a:t>
            </a:r>
            <a:endParaRPr lang="ar-SA" sz="2800" b="1" dirty="0">
              <a:solidFill>
                <a:srgbClr val="11C549"/>
              </a:solidFill>
            </a:endParaRPr>
          </a:p>
          <a:p>
            <a:endParaRPr lang="ar-SA" sz="2800" b="1" dirty="0"/>
          </a:p>
          <a:p>
            <a:r>
              <a:rPr lang="ar-SA" sz="2800" b="1" dirty="0" smtClean="0"/>
              <a:t>لاحظ ان  </a:t>
            </a:r>
            <a:r>
              <a:rPr lang="ar-SA" sz="2800" b="1" dirty="0" smtClean="0">
                <a:solidFill>
                  <a:srgbClr val="00B050"/>
                </a:solidFill>
              </a:rPr>
              <a:t>2</a:t>
            </a:r>
            <a:r>
              <a:rPr lang="ar-SA" sz="2800" b="1" dirty="0">
                <a:solidFill>
                  <a:srgbClr val="00B050"/>
                </a:solidFill>
              </a:rPr>
              <a:t>+ ٤</a:t>
            </a:r>
            <a:r>
              <a:rPr lang="ar-SA" sz="2800" b="1" dirty="0"/>
              <a:t>= </a:t>
            </a:r>
            <a:r>
              <a:rPr lang="ar-SA" sz="2800" b="1" dirty="0">
                <a:solidFill>
                  <a:srgbClr val="0070C0"/>
                </a:solidFill>
              </a:rPr>
              <a:t>٦</a:t>
            </a:r>
            <a:r>
              <a:rPr lang="ar-SA" sz="2800" b="1" dirty="0"/>
              <a:t>، </a:t>
            </a:r>
            <a:r>
              <a:rPr lang="ar-SA" sz="2800" b="1" dirty="0">
                <a:solidFill>
                  <a:srgbClr val="00B050"/>
                </a:solidFill>
              </a:rPr>
              <a:t>٤ ×٢</a:t>
            </a:r>
            <a:r>
              <a:rPr lang="ar-SA" sz="2800" b="1" dirty="0"/>
              <a:t>=</a:t>
            </a:r>
            <a:r>
              <a:rPr lang="ar-SA" sz="2800" b="1" dirty="0">
                <a:solidFill>
                  <a:srgbClr val="FF0000"/>
                </a:solidFill>
              </a:rPr>
              <a:t>٨</a:t>
            </a:r>
            <a:r>
              <a:rPr lang="ar-SA" sz="2800" b="1" dirty="0"/>
              <a:t> </a:t>
            </a:r>
          </a:p>
          <a:p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2369712" y="1412575"/>
            <a:ext cx="79849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لتحليل العبارة التربيعية على الصورة </a:t>
            </a:r>
            <a:r>
              <a:rPr lang="ar-SA" sz="2800" b="1" dirty="0">
                <a:solidFill>
                  <a:srgbClr val="FF0000"/>
                </a:solidFill>
              </a:rPr>
              <a:t>س </a:t>
            </a:r>
            <a:r>
              <a:rPr lang="ar-SA" sz="2800" b="1" baseline="30000" dirty="0">
                <a:solidFill>
                  <a:srgbClr val="FF0000"/>
                </a:solidFill>
              </a:rPr>
              <a:t>٢</a:t>
            </a:r>
            <a:r>
              <a:rPr lang="ar-SA" sz="2800" b="1" dirty="0">
                <a:solidFill>
                  <a:srgbClr val="FF0000"/>
                </a:solidFill>
              </a:rPr>
              <a:t>+ ب س+ جـ </a:t>
            </a:r>
            <a:r>
              <a:rPr lang="ar-SA" sz="2800" b="1" dirty="0"/>
              <a:t>، </a:t>
            </a:r>
            <a:endParaRPr lang="ar-SA" sz="2800" b="1" dirty="0"/>
          </a:p>
          <a:p>
            <a:r>
              <a:rPr lang="ar-SA" sz="2800" b="1" dirty="0" smtClean="0"/>
              <a:t> </a:t>
            </a:r>
            <a:r>
              <a:rPr lang="ar-SA" sz="2800" b="1" dirty="0" smtClean="0"/>
              <a:t>أجد عددين  </a:t>
            </a:r>
            <a:r>
              <a:rPr lang="ar-SA" sz="2800" b="1" dirty="0"/>
              <a:t>م، ن مجموعهما ب وناتج ضربهما جـ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450594" y="2546073"/>
            <a:ext cx="782313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ثم </a:t>
            </a:r>
            <a:r>
              <a:rPr lang="ar-SA" sz="2800" b="1" dirty="0" smtClean="0"/>
              <a:t>أكتب </a:t>
            </a:r>
            <a:r>
              <a:rPr lang="ar-SA" sz="2800" b="1" dirty="0">
                <a:solidFill>
                  <a:srgbClr val="FF0000"/>
                </a:solidFill>
              </a:rPr>
              <a:t>س </a:t>
            </a:r>
            <a:r>
              <a:rPr lang="ar-SA" sz="2800" b="1" baseline="30000" dirty="0">
                <a:solidFill>
                  <a:srgbClr val="FF0000"/>
                </a:solidFill>
              </a:rPr>
              <a:t>٢</a:t>
            </a:r>
            <a:r>
              <a:rPr lang="ar-SA" sz="2800" b="1" dirty="0">
                <a:solidFill>
                  <a:srgbClr val="FF0000"/>
                </a:solidFill>
              </a:rPr>
              <a:t>+ ب س+ جـ </a:t>
            </a:r>
            <a:r>
              <a:rPr lang="ar-SA" sz="2800" b="1" dirty="0"/>
              <a:t>على الصورة </a:t>
            </a:r>
            <a:r>
              <a:rPr lang="ar-SA" sz="2800" b="1" dirty="0">
                <a:solidFill>
                  <a:srgbClr val="0000FF"/>
                </a:solidFill>
              </a:rPr>
              <a:t>(س+ م) (س+ ن)</a:t>
            </a:r>
          </a:p>
          <a:p>
            <a:r>
              <a:rPr lang="ar-SA" sz="2800" b="1" dirty="0">
                <a:solidFill>
                  <a:srgbClr val="11C549"/>
                </a:solidFill>
              </a:rPr>
              <a:t>س </a:t>
            </a:r>
            <a:r>
              <a:rPr lang="ar-SA" sz="2800" b="1" baseline="30000" dirty="0">
                <a:solidFill>
                  <a:srgbClr val="11C549"/>
                </a:solidFill>
              </a:rPr>
              <a:t>٢</a:t>
            </a:r>
            <a:r>
              <a:rPr lang="ar-SA" sz="2800" b="1" dirty="0">
                <a:solidFill>
                  <a:srgbClr val="11C549"/>
                </a:solidFill>
              </a:rPr>
              <a:t> + ب س+ جـ = (س+ م) (س+ ن</a:t>
            </a:r>
            <a:r>
              <a:rPr lang="ar-SA" sz="2800" b="1" dirty="0" smtClean="0">
                <a:solidFill>
                  <a:srgbClr val="11C549"/>
                </a:solidFill>
              </a:rPr>
              <a:t>)</a:t>
            </a:r>
          </a:p>
          <a:p>
            <a:r>
              <a:rPr lang="ar-SA" sz="2800" b="1" dirty="0" smtClean="0"/>
              <a:t>حيث م+ ن = ب،  م ن= جـ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6310648" y="4458623"/>
            <a:ext cx="739998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 smtClean="0">
                <a:solidFill>
                  <a:srgbClr val="00B050"/>
                </a:solidFill>
              </a:rPr>
              <a:t> </a:t>
            </a:r>
            <a:r>
              <a:rPr lang="ar-SA" sz="3200" b="1" dirty="0" smtClean="0"/>
              <a:t>س</a:t>
            </a:r>
            <a:endParaRPr lang="ar-SA" sz="3200" b="1" baseline="30000" dirty="0"/>
          </a:p>
        </p:txBody>
      </p:sp>
      <p:sp>
        <p:nvSpPr>
          <p:cNvPr id="10" name="مستطيل 9"/>
          <p:cNvSpPr/>
          <p:nvPr/>
        </p:nvSpPr>
        <p:spPr>
          <a:xfrm>
            <a:off x="4598052" y="4470838"/>
            <a:ext cx="739998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 smtClean="0"/>
              <a:t> </a:t>
            </a:r>
            <a:r>
              <a:rPr lang="ar-SA" sz="3200" b="1" dirty="0"/>
              <a:t>س</a:t>
            </a:r>
            <a:endParaRPr lang="ar-SA" sz="3200" b="1" baseline="30000" dirty="0"/>
          </a:p>
        </p:txBody>
      </p:sp>
      <p:sp>
        <p:nvSpPr>
          <p:cNvPr id="11" name="مستطيل 10"/>
          <p:cNvSpPr/>
          <p:nvPr/>
        </p:nvSpPr>
        <p:spPr>
          <a:xfrm>
            <a:off x="5446958" y="4458622"/>
            <a:ext cx="739998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 smtClean="0">
                <a:solidFill>
                  <a:srgbClr val="00B050"/>
                </a:solidFill>
              </a:rPr>
              <a:t> 2</a:t>
            </a:r>
            <a:endParaRPr lang="ar-SA" sz="3200" b="1" baseline="30000" dirty="0">
              <a:solidFill>
                <a:srgbClr val="00B050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3625454" y="4478368"/>
            <a:ext cx="739998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 smtClean="0">
                <a:solidFill>
                  <a:srgbClr val="00B050"/>
                </a:solidFill>
              </a:rPr>
              <a:t> 4</a:t>
            </a:r>
            <a:endParaRPr lang="ar-SA" sz="3200" b="1" baseline="30000" dirty="0">
              <a:solidFill>
                <a:srgbClr val="00B050"/>
              </a:solidFill>
            </a:endParaRPr>
          </a:p>
        </p:txBody>
      </p:sp>
      <p:sp>
        <p:nvSpPr>
          <p:cNvPr id="13" name="سهم إلى اليسار 12">
            <a:hlinkClick r:id="rId2" action="ppaction://hlinksldjump"/>
          </p:cNvPr>
          <p:cNvSpPr/>
          <p:nvPr/>
        </p:nvSpPr>
        <p:spPr>
          <a:xfrm>
            <a:off x="9033057" y="6072207"/>
            <a:ext cx="1981511" cy="92012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4" name="سهم إلى اليمين 13">
            <a:hlinkClick r:id="rId3" action="ppaction://hlinksldjump"/>
          </p:cNvPr>
          <p:cNvSpPr/>
          <p:nvPr/>
        </p:nvSpPr>
        <p:spPr>
          <a:xfrm>
            <a:off x="0" y="6072207"/>
            <a:ext cx="1717963" cy="789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54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رابط مستقيم 15"/>
          <p:cNvCxnSpPr/>
          <p:nvPr/>
        </p:nvCxnSpPr>
        <p:spPr>
          <a:xfrm rot="10800000">
            <a:off x="3167042" y="6000768"/>
            <a:ext cx="75009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مربع نص 16"/>
          <p:cNvSpPr txBox="1"/>
          <p:nvPr/>
        </p:nvSpPr>
        <p:spPr>
          <a:xfrm>
            <a:off x="2871989" y="657884"/>
            <a:ext cx="80324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1- حلل </a:t>
            </a:r>
            <a:r>
              <a:rPr lang="ar-SA" sz="2800" b="1" dirty="0" smtClean="0">
                <a:solidFill>
                  <a:srgbClr val="FF0000"/>
                </a:solidFill>
              </a:rPr>
              <a:t>العبارة التربيعية س</a:t>
            </a:r>
            <a:r>
              <a:rPr lang="ar-SA" sz="2800" b="1" baseline="30000" dirty="0" smtClean="0">
                <a:solidFill>
                  <a:srgbClr val="FF0000"/>
                </a:solidFill>
              </a:rPr>
              <a:t>2 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r>
              <a:rPr lang="ar-SA" sz="2800" b="1" dirty="0">
                <a:solidFill>
                  <a:srgbClr val="FF0000"/>
                </a:solidFill>
              </a:rPr>
              <a:t>+</a:t>
            </a:r>
            <a:r>
              <a:rPr lang="ar-SA" sz="2800" b="1" dirty="0" smtClean="0">
                <a:solidFill>
                  <a:srgbClr val="FF0000"/>
                </a:solidFill>
              </a:rPr>
              <a:t>9س+20 الى عواملها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6167438" y="1357298"/>
            <a:ext cx="1643074" cy="500066"/>
          </a:xfrm>
          <a:prstGeom prst="ellipse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360718" y="2000240"/>
            <a:ext cx="7286644" cy="30777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بما أن جـ ، ب موجبان في </a:t>
            </a:r>
            <a:r>
              <a:rPr lang="ar-SA" sz="2400" b="1" dirty="0" smtClean="0"/>
              <a:t>العبارة </a:t>
            </a:r>
            <a:r>
              <a:rPr lang="ar-SA" sz="2400" b="1" dirty="0" smtClean="0"/>
              <a:t>التربيعية  </a:t>
            </a:r>
            <a:r>
              <a:rPr lang="ar-SA" sz="2400" b="1" dirty="0"/>
              <a:t>، ب= ٩، جـ = ٢٠ . </a:t>
            </a:r>
          </a:p>
          <a:p>
            <a:r>
              <a:rPr lang="ar-SA" sz="2000" b="1" dirty="0" smtClean="0"/>
              <a:t>يتوجب علينا </a:t>
            </a:r>
            <a:r>
              <a:rPr lang="ar-SA" sz="2000" b="1" dirty="0"/>
              <a:t>إيجاد </a:t>
            </a:r>
            <a:r>
              <a:rPr lang="ar-SA" sz="2000" b="1" dirty="0" smtClean="0"/>
              <a:t>عددين موجبين </a:t>
            </a:r>
            <a:r>
              <a:rPr lang="ar-SA" sz="2000" b="1" dirty="0"/>
              <a:t>مجموعهما٩ وناتج ضربهما </a:t>
            </a:r>
            <a:r>
              <a:rPr lang="ar-SA" sz="2000" b="1" dirty="0" smtClean="0"/>
              <a:t>٢٠</a:t>
            </a:r>
            <a:r>
              <a:rPr lang="ar-SA" b="1" dirty="0" smtClean="0"/>
              <a:t>.</a:t>
            </a:r>
            <a:endParaRPr lang="ar-SA" b="1" dirty="0"/>
          </a:p>
          <a:p>
            <a:endParaRPr lang="ar-SA" b="1" dirty="0" smtClean="0"/>
          </a:p>
          <a:p>
            <a:r>
              <a:rPr lang="ar-SA" b="1" dirty="0" smtClean="0"/>
              <a:t>  </a:t>
            </a:r>
          </a:p>
          <a:p>
            <a:endParaRPr lang="ar-SA" b="1" dirty="0"/>
          </a:p>
          <a:p>
            <a:endParaRPr lang="ar-SA" b="1" dirty="0" smtClean="0"/>
          </a:p>
          <a:p>
            <a:r>
              <a:rPr lang="ar-SA" b="1" dirty="0" smtClean="0"/>
              <a:t>                    </a:t>
            </a:r>
          </a:p>
          <a:p>
            <a:endParaRPr lang="ar-SA" b="1" dirty="0" smtClean="0"/>
          </a:p>
          <a:p>
            <a:r>
              <a:rPr lang="ar-SA" b="1" dirty="0" smtClean="0"/>
              <a:t>= </a:t>
            </a:r>
            <a:r>
              <a:rPr lang="ar-SA" sz="2400" b="1" dirty="0"/>
              <a:t>(س + ٤)(س + ٥) </a:t>
            </a:r>
            <a:r>
              <a:rPr lang="ar-SA" sz="2400" b="1" dirty="0" smtClean="0"/>
              <a:t>  </a:t>
            </a:r>
            <a:endParaRPr lang="ar-SA" sz="2400" b="1" dirty="0"/>
          </a:p>
          <a:p>
            <a:r>
              <a:rPr lang="ar-SA" b="1" dirty="0"/>
              <a:t>يمكنك التحقق من هذه النتيجة بضرب العاملين. لتحصل على العبارة الأصلية</a:t>
            </a:r>
            <a:r>
              <a:rPr lang="ar-SA" b="1" dirty="0" smtClean="0"/>
              <a:t>.</a:t>
            </a:r>
            <a:endParaRPr lang="ar-SA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6346033" y="2964792"/>
            <a:ext cx="29289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العددان  هما </a:t>
            </a:r>
            <a:r>
              <a:rPr lang="ar-SA" sz="3200" b="1" dirty="0">
                <a:solidFill>
                  <a:srgbClr val="FF0000"/>
                </a:solidFill>
              </a:rPr>
              <a:t>4 ، 5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5373511" y="3488272"/>
            <a:ext cx="413115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وعليه يكون التحليل هو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9" name="سهم إلى اليسار 8">
            <a:hlinkClick r:id="" action="ppaction://noaction"/>
          </p:cNvPr>
          <p:cNvSpPr/>
          <p:nvPr/>
        </p:nvSpPr>
        <p:spPr>
          <a:xfrm>
            <a:off x="8284235" y="5278585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0" name="سهم إلى اليمين 9">
            <a:hlinkClick r:id="rId2" action="ppaction://hlinksldjump"/>
          </p:cNvPr>
          <p:cNvSpPr/>
          <p:nvPr/>
        </p:nvSpPr>
        <p:spPr>
          <a:xfrm>
            <a:off x="2964874" y="5125160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2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3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4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7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/>
          <p:cNvSpPr txBox="1"/>
          <p:nvPr/>
        </p:nvSpPr>
        <p:spPr>
          <a:xfrm>
            <a:off x="3702756" y="295120"/>
            <a:ext cx="702831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3- </a:t>
            </a:r>
            <a:r>
              <a:rPr lang="ar-SA" sz="3200" b="1" dirty="0" smtClean="0">
                <a:solidFill>
                  <a:srgbClr val="FF0000"/>
                </a:solidFill>
              </a:rPr>
              <a:t>حلل العبارة  </a:t>
            </a:r>
            <a:r>
              <a:rPr lang="ar-SA" sz="3200" b="1" dirty="0">
                <a:solidFill>
                  <a:srgbClr val="FF0000"/>
                </a:solidFill>
              </a:rPr>
              <a:t>س</a:t>
            </a:r>
            <a:r>
              <a:rPr lang="ar-SA" sz="3200" b="1" baseline="30000" dirty="0">
                <a:solidFill>
                  <a:srgbClr val="FF0000"/>
                </a:solidFill>
              </a:rPr>
              <a:t>2 </a:t>
            </a:r>
            <a:r>
              <a:rPr lang="ar-SA" sz="3200" b="1" dirty="0">
                <a:solidFill>
                  <a:srgbClr val="FF0000"/>
                </a:solidFill>
              </a:rPr>
              <a:t> -</a:t>
            </a:r>
            <a:r>
              <a:rPr lang="ar-SA" sz="3200" b="1" dirty="0" smtClean="0">
                <a:solidFill>
                  <a:srgbClr val="FF0000"/>
                </a:solidFill>
              </a:rPr>
              <a:t>8س+12 الى عواملها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8279573" y="1285861"/>
            <a:ext cx="1643074" cy="500066"/>
          </a:xfrm>
          <a:prstGeom prst="ellipse">
            <a:avLst/>
          </a:prstGeom>
          <a:solidFill>
            <a:schemeClr val="accent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1025235" y="1785927"/>
            <a:ext cx="10771653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/>
              <a:t>بما أن جـ موجبة، ب سالبة في </a:t>
            </a:r>
            <a:r>
              <a:rPr lang="ar-SA" sz="3600" b="1" dirty="0" smtClean="0"/>
              <a:t>العبارة </a:t>
            </a:r>
            <a:r>
              <a:rPr lang="ar-SA" sz="3600" b="1" dirty="0" smtClean="0"/>
              <a:t>التربيعية  </a:t>
            </a:r>
            <a:r>
              <a:rPr lang="ar-SA" sz="3600" b="1" dirty="0"/>
              <a:t>، ب= -8، جـ = 12. </a:t>
            </a:r>
          </a:p>
          <a:p>
            <a:r>
              <a:rPr lang="ar-SA" sz="3200" b="1" dirty="0" smtClean="0"/>
              <a:t>يتوجب علينا ايجاد عددين سالبين  </a:t>
            </a:r>
            <a:r>
              <a:rPr lang="ar-SA" sz="3200" b="1" dirty="0"/>
              <a:t>مجموعهما -8 وناتج ضربهما 12  </a:t>
            </a:r>
          </a:p>
          <a:p>
            <a:endParaRPr lang="ar-SA" sz="2800" b="1" dirty="0"/>
          </a:p>
          <a:p>
            <a:r>
              <a:rPr lang="ar-SA" sz="2800" b="1" dirty="0" smtClean="0"/>
              <a:t>                </a:t>
            </a:r>
            <a:endParaRPr lang="ar-SA" sz="2800" b="1" dirty="0"/>
          </a:p>
          <a:p>
            <a:r>
              <a:rPr lang="ar-SA" sz="2800" b="1" dirty="0" smtClean="0"/>
              <a:t>             </a:t>
            </a:r>
            <a:endParaRPr lang="ar-SA" sz="2800" b="1" dirty="0"/>
          </a:p>
          <a:p>
            <a:r>
              <a:rPr lang="ar-SA" sz="2800" b="1" dirty="0" smtClean="0"/>
              <a:t>س</a:t>
            </a:r>
            <a:r>
              <a:rPr lang="ar-SA" sz="2800" b="1" baseline="30000" dirty="0" smtClean="0"/>
              <a:t>2</a:t>
            </a:r>
            <a:r>
              <a:rPr lang="ar-SA" sz="2800" b="1" dirty="0" smtClean="0"/>
              <a:t> -8س +12= </a:t>
            </a:r>
            <a:r>
              <a:rPr lang="ar-SA" sz="2800" b="1" dirty="0"/>
              <a:t>(س -2)(س -6)     </a:t>
            </a:r>
          </a:p>
          <a:p>
            <a:endParaRPr lang="ar-SA" sz="28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095972" y="3201698"/>
            <a:ext cx="39167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العددان الصحيحان هما </a:t>
            </a:r>
            <a:r>
              <a:rPr lang="ar-SA" sz="2400" b="1" dirty="0">
                <a:solidFill>
                  <a:srgbClr val="FF0000"/>
                </a:solidFill>
              </a:rPr>
              <a:t>-2 ، -6</a:t>
            </a:r>
          </a:p>
        </p:txBody>
      </p:sp>
      <p:sp>
        <p:nvSpPr>
          <p:cNvPr id="7" name="سهم إلى اليسار 6">
            <a:hlinkClick r:id="rId2" action="ppaction://hlinksldjump"/>
          </p:cNvPr>
          <p:cNvSpPr/>
          <p:nvPr/>
        </p:nvSpPr>
        <p:spPr>
          <a:xfrm>
            <a:off x="10210489" y="5579202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8" name="سهم إلى اليمين 7">
            <a:hlinkClick r:id="rId3" action="ppaction://hlinksldjump"/>
          </p:cNvPr>
          <p:cNvSpPr/>
          <p:nvPr/>
        </p:nvSpPr>
        <p:spPr>
          <a:xfrm>
            <a:off x="0" y="5599984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6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2537139" y="928671"/>
            <a:ext cx="777370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3- </a:t>
            </a:r>
            <a:r>
              <a:rPr lang="ar-SA" sz="3600" b="1" dirty="0" smtClean="0">
                <a:solidFill>
                  <a:srgbClr val="FF0000"/>
                </a:solidFill>
              </a:rPr>
              <a:t>حلل العبارة  </a:t>
            </a:r>
            <a:r>
              <a:rPr lang="ar-SA" sz="3600" b="1" dirty="0">
                <a:solidFill>
                  <a:srgbClr val="FF0000"/>
                </a:solidFill>
              </a:rPr>
              <a:t>س</a:t>
            </a:r>
            <a:r>
              <a:rPr lang="ar-SA" sz="3600" b="1" baseline="30000" dirty="0">
                <a:solidFill>
                  <a:srgbClr val="FF0000"/>
                </a:solidFill>
              </a:rPr>
              <a:t>2 </a:t>
            </a:r>
            <a:r>
              <a:rPr lang="ar-SA" sz="3600" b="1" dirty="0">
                <a:solidFill>
                  <a:srgbClr val="FF0000"/>
                </a:solidFill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</a:rPr>
              <a:t>+3س – 10 الى عواملها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326554" y="2040166"/>
            <a:ext cx="10583223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     </a:t>
            </a:r>
          </a:p>
          <a:p>
            <a:r>
              <a:rPr lang="ar-SA" sz="2800" b="1" dirty="0" smtClean="0"/>
              <a:t> </a:t>
            </a:r>
            <a:r>
              <a:rPr lang="ar-SA" sz="2800" b="1" dirty="0"/>
              <a:t>نلاحظ هنا أن جـ سالبة ، ب موجبة حيث جـ = -10 ، ب= 3</a:t>
            </a:r>
          </a:p>
          <a:p>
            <a:r>
              <a:rPr lang="ar-SA" sz="2800" b="1" dirty="0"/>
              <a:t>لذا يتوجب علينا إيجاد عاملين احدهما موجب والأخر سالب  بحيث يكون مجموعهما 3 وناتج ضربهما -10 </a:t>
            </a:r>
          </a:p>
          <a:p>
            <a:r>
              <a:rPr lang="ar-SA" sz="2800" b="1" dirty="0"/>
              <a:t>بما ان ب موجبة فالعدد الأكبر موجب والعددان هنا هما  5 ، -2</a:t>
            </a:r>
          </a:p>
          <a:p>
            <a:r>
              <a:rPr lang="ar-SA" sz="2800" b="1" dirty="0" smtClean="0"/>
              <a:t>  </a:t>
            </a:r>
            <a:endParaRPr lang="ar-SA" sz="2800" b="1" dirty="0" smtClean="0"/>
          </a:p>
          <a:p>
            <a:r>
              <a:rPr lang="ar-SA" sz="2800" b="1" dirty="0" smtClean="0"/>
              <a:t>س </a:t>
            </a:r>
            <a:r>
              <a:rPr lang="ar-SA" sz="2800" b="1" dirty="0"/>
              <a:t>٢ +3س - 10</a:t>
            </a:r>
          </a:p>
          <a:p>
            <a:endParaRPr lang="ar-SA" sz="2800" b="1" dirty="0"/>
          </a:p>
          <a:p>
            <a:endParaRPr lang="ar-SA" sz="2800" b="1" dirty="0"/>
          </a:p>
        </p:txBody>
      </p:sp>
      <p:sp>
        <p:nvSpPr>
          <p:cNvPr id="6" name="سهم إلى اليسار 5">
            <a:hlinkClick r:id="rId2" action="ppaction://hlinksldjump"/>
          </p:cNvPr>
          <p:cNvSpPr/>
          <p:nvPr/>
        </p:nvSpPr>
        <p:spPr>
          <a:xfrm>
            <a:off x="9413065" y="5526764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7" name="سهم إلى اليمين 6">
            <a:hlinkClick r:id="" action="ppaction://noaction"/>
          </p:cNvPr>
          <p:cNvSpPr/>
          <p:nvPr/>
        </p:nvSpPr>
        <p:spPr>
          <a:xfrm>
            <a:off x="212611" y="5797696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5746045" y="4586628"/>
            <a:ext cx="337343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= (         )(        )  </a:t>
            </a:r>
            <a:endParaRPr lang="en-US" sz="32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6311749" y="4678958"/>
            <a:ext cx="21900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س               </a:t>
            </a:r>
            <a:r>
              <a:rPr lang="ar-SA" b="1" dirty="0" err="1" smtClean="0"/>
              <a:t>س</a:t>
            </a:r>
            <a:r>
              <a:rPr lang="ar-SA" b="1" dirty="0" smtClean="0"/>
              <a:t>      </a:t>
            </a:r>
            <a:endParaRPr lang="en-US" dirty="0"/>
          </a:p>
        </p:txBody>
      </p:sp>
      <p:sp>
        <p:nvSpPr>
          <p:cNvPr id="8" name="مربع نص 7"/>
          <p:cNvSpPr txBox="1"/>
          <p:nvPr/>
        </p:nvSpPr>
        <p:spPr>
          <a:xfrm>
            <a:off x="6062134" y="4678958"/>
            <a:ext cx="2123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 </a:t>
            </a:r>
            <a:r>
              <a:rPr lang="ar-SA" b="1" dirty="0" smtClean="0"/>
              <a:t>-  2             +</a:t>
            </a:r>
            <a:r>
              <a:rPr lang="ar-SA" b="1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3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/>
          <p:cNvSpPr txBox="1"/>
          <p:nvPr/>
        </p:nvSpPr>
        <p:spPr>
          <a:xfrm>
            <a:off x="4667240" y="68026"/>
            <a:ext cx="60007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  <a:cs typeface="ae_Ostorah" pitchFamily="18" charset="-78"/>
              </a:rPr>
              <a:t>   ملاحظات هامة</a:t>
            </a:r>
          </a:p>
        </p:txBody>
      </p:sp>
      <p:cxnSp>
        <p:nvCxnSpPr>
          <p:cNvPr id="16" name="رابط مستقيم 15"/>
          <p:cNvCxnSpPr/>
          <p:nvPr/>
        </p:nvCxnSpPr>
        <p:spPr>
          <a:xfrm rot="10800000">
            <a:off x="3167042" y="6000768"/>
            <a:ext cx="75009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مجموعة 22"/>
          <p:cNvGrpSpPr/>
          <p:nvPr/>
        </p:nvGrpSpPr>
        <p:grpSpPr>
          <a:xfrm>
            <a:off x="2990828" y="1285860"/>
            <a:ext cx="7424790" cy="1446550"/>
            <a:chOff x="1466828" y="1285860"/>
            <a:chExt cx="7424790" cy="1446550"/>
          </a:xfrm>
        </p:grpSpPr>
        <p:sp>
          <p:nvSpPr>
            <p:cNvPr id="17" name="مربع نص 16"/>
            <p:cNvSpPr txBox="1"/>
            <p:nvPr/>
          </p:nvSpPr>
          <p:spPr>
            <a:xfrm>
              <a:off x="1466828" y="1285860"/>
              <a:ext cx="6858048" cy="144655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 contourW="171450">
              <a:bevelT/>
              <a:contourClr>
                <a:schemeClr val="accent5">
                  <a:lumMod val="75000"/>
                </a:schemeClr>
              </a:contourClr>
            </a:sp3d>
          </p:spPr>
          <p:txBody>
            <a:bodyPr wrap="square" rtlCol="1">
              <a:spAutoFit/>
            </a:bodyPr>
            <a:lstStyle/>
            <a:p>
              <a:r>
                <a:rPr lang="ar-SA" sz="4400" b="1" dirty="0"/>
                <a:t>إذا كانت جـ موجبة فإن  </a:t>
              </a:r>
              <a:r>
                <a:rPr lang="ar-SA" sz="4400" b="1" dirty="0" err="1"/>
                <a:t>م</a:t>
              </a:r>
              <a:r>
                <a:rPr lang="ar-SA" sz="4400" b="1" dirty="0"/>
                <a:t> ، </a:t>
              </a:r>
              <a:r>
                <a:rPr lang="ar-SA" sz="4400" b="1" dirty="0" err="1"/>
                <a:t>ن</a:t>
              </a:r>
              <a:r>
                <a:rPr lang="ar-SA" sz="4400" b="1" dirty="0"/>
                <a:t> لهما نفس إشارة </a:t>
              </a:r>
              <a:r>
                <a:rPr lang="ar-SA" sz="4400" b="1" dirty="0" err="1"/>
                <a:t>ب</a:t>
              </a:r>
              <a:endParaRPr lang="ar-SA" sz="4400" b="1" dirty="0"/>
            </a:p>
          </p:txBody>
        </p:sp>
        <p:sp>
          <p:nvSpPr>
            <p:cNvPr id="20" name="شكل بيضاوي 19"/>
            <p:cNvSpPr/>
            <p:nvPr/>
          </p:nvSpPr>
          <p:spPr>
            <a:xfrm>
              <a:off x="8391552" y="1643050"/>
              <a:ext cx="500066" cy="6429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b="1" dirty="0"/>
                <a:t>1</a:t>
              </a:r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3024166" y="3162730"/>
            <a:ext cx="7429552" cy="2123658"/>
            <a:chOff x="1500166" y="3162730"/>
            <a:chExt cx="7429552" cy="2123658"/>
          </a:xfrm>
        </p:grpSpPr>
        <p:sp>
          <p:nvSpPr>
            <p:cNvPr id="19" name="مربع نص 18"/>
            <p:cNvSpPr txBox="1"/>
            <p:nvPr/>
          </p:nvSpPr>
          <p:spPr>
            <a:xfrm>
              <a:off x="1500166" y="3162730"/>
              <a:ext cx="6858048" cy="212365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 contourW="171450">
              <a:bevelT/>
              <a:contourClr>
                <a:schemeClr val="accent5">
                  <a:lumMod val="75000"/>
                </a:schemeClr>
              </a:contourClr>
            </a:sp3d>
          </p:spPr>
          <p:txBody>
            <a:bodyPr wrap="square" rtlCol="1">
              <a:spAutoFit/>
            </a:bodyPr>
            <a:lstStyle/>
            <a:p>
              <a:r>
                <a:rPr lang="ar-SA" sz="4400" b="1" dirty="0"/>
                <a:t>إذا كانت جـ سالبة فإن  </a:t>
              </a:r>
              <a:r>
                <a:rPr lang="ar-SA" sz="4400" b="1" dirty="0" err="1"/>
                <a:t>م</a:t>
              </a:r>
              <a:r>
                <a:rPr lang="ar-SA" sz="4400" b="1" dirty="0"/>
                <a:t> ، </a:t>
              </a:r>
              <a:r>
                <a:rPr lang="ar-SA" sz="4400" b="1" dirty="0" err="1"/>
                <a:t>ن</a:t>
              </a:r>
              <a:r>
                <a:rPr lang="ar-SA" sz="4400" b="1" dirty="0"/>
                <a:t> مختلفان فى الإشارة وأكبرهما له نفس إشارة </a:t>
              </a:r>
              <a:r>
                <a:rPr lang="ar-SA" sz="4400" b="1" dirty="0" err="1"/>
                <a:t>ب</a:t>
              </a:r>
              <a:endParaRPr lang="ar-SA" sz="4400" b="1" dirty="0"/>
            </a:p>
          </p:txBody>
        </p:sp>
        <p:sp>
          <p:nvSpPr>
            <p:cNvPr id="21" name="شكل بيضاوي 20"/>
            <p:cNvSpPr/>
            <p:nvPr/>
          </p:nvSpPr>
          <p:spPr>
            <a:xfrm>
              <a:off x="8429652" y="3786190"/>
              <a:ext cx="500066" cy="64294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b="1" dirty="0"/>
                <a:t>2</a:t>
              </a:r>
            </a:p>
          </p:txBody>
        </p:sp>
      </p:grpSp>
      <p:sp>
        <p:nvSpPr>
          <p:cNvPr id="10" name="سهم إلى اليسار 9">
            <a:hlinkClick r:id="rId2" action="ppaction://hlinksldjump"/>
          </p:cNvPr>
          <p:cNvSpPr/>
          <p:nvPr/>
        </p:nvSpPr>
        <p:spPr>
          <a:xfrm>
            <a:off x="9993510" y="5230971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1" name="سهم إلى اليمين 10">
            <a:hlinkClick r:id="rId3" action="ppaction://hlinksldjump"/>
          </p:cNvPr>
          <p:cNvSpPr/>
          <p:nvPr/>
        </p:nvSpPr>
        <p:spPr>
          <a:xfrm>
            <a:off x="410626" y="5272535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73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2820474" y="266245"/>
            <a:ext cx="78475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  </a:t>
            </a:r>
            <a:r>
              <a:rPr lang="ar-SA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 </a:t>
            </a:r>
            <a:r>
              <a:rPr lang="ar-SA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تحليل </a:t>
            </a:r>
            <a:r>
              <a:rPr lang="ar-SA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Ostorah" pitchFamily="18" charset="-78"/>
              </a:rPr>
              <a:t>العبارة التربيعية اذا كانت أ ≠ 1</a:t>
            </a:r>
            <a:endParaRPr lang="ar-SA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Ostorah" pitchFamily="18" charset="-78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7184266" y="1806095"/>
            <a:ext cx="48145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نشاط : حلل العبارة التربيعية 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4700088" y="5865407"/>
            <a:ext cx="72987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ومنها يكون تحليل : 3س</a:t>
            </a:r>
            <a:r>
              <a:rPr lang="ar-SA" sz="2800" b="1" baseline="30000" dirty="0" smtClean="0">
                <a:solidFill>
                  <a:srgbClr val="FF0000"/>
                </a:solidFill>
              </a:rPr>
              <a:t>2</a:t>
            </a:r>
            <a:r>
              <a:rPr lang="ar-SA" sz="2800" b="1" dirty="0" smtClean="0">
                <a:solidFill>
                  <a:srgbClr val="FF0000"/>
                </a:solidFill>
              </a:rPr>
              <a:t> -16س +21= (</a:t>
            </a:r>
            <a:r>
              <a:rPr lang="ar-SA" sz="2800" b="1" dirty="0" smtClean="0">
                <a:solidFill>
                  <a:srgbClr val="FF0000"/>
                </a:solidFill>
              </a:rPr>
              <a:t>س-3)(</a:t>
            </a:r>
            <a:r>
              <a:rPr lang="ar-SA" sz="2800" b="1" dirty="0" smtClean="0">
                <a:solidFill>
                  <a:srgbClr val="FF0000"/>
                </a:solidFill>
              </a:rPr>
              <a:t>3س-7)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9" name="سهم إلى اليسار 8">
            <a:hlinkClick r:id="rId2" action="ppaction://hlinksldjump"/>
          </p:cNvPr>
          <p:cNvSpPr/>
          <p:nvPr/>
        </p:nvSpPr>
        <p:spPr>
          <a:xfrm>
            <a:off x="10165644" y="6247533"/>
            <a:ext cx="1981511" cy="752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10" name="سهم إلى اليمين 9">
            <a:hlinkClick r:id="rId3" action="ppaction://hlinksldjump"/>
          </p:cNvPr>
          <p:cNvSpPr/>
          <p:nvPr/>
        </p:nvSpPr>
        <p:spPr>
          <a:xfrm>
            <a:off x="0" y="6388627"/>
            <a:ext cx="1717963" cy="5981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8884356" y="2641600"/>
            <a:ext cx="25625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3س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-16س +21</a:t>
            </a:r>
            <a:endParaRPr lang="ar-SA" sz="24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820474" y="2619022"/>
            <a:ext cx="498014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نشطب معامل س</a:t>
            </a:r>
            <a:r>
              <a:rPr lang="ar-SA" sz="2000" b="1" baseline="30000" dirty="0" smtClean="0"/>
              <a:t>2</a:t>
            </a:r>
            <a:r>
              <a:rPr lang="ar-SA" sz="2000" b="1" dirty="0" smtClean="0"/>
              <a:t> ونضربه بالعدد الثابت فتصبح العبارة </a:t>
            </a:r>
            <a:endParaRPr lang="ar-SA" sz="20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9036756" y="3276681"/>
            <a:ext cx="256257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-16س +63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972874" y="3263972"/>
            <a:ext cx="498014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أصبحت عبارة تربيعية  معامل س</a:t>
            </a:r>
            <a:r>
              <a:rPr lang="ar-SA" sz="2000" b="1" baseline="30000" dirty="0" smtClean="0"/>
              <a:t>2   </a:t>
            </a:r>
            <a:r>
              <a:rPr lang="ar-SA" sz="2000" b="1" dirty="0" smtClean="0"/>
              <a:t>= 1  والان نحللها بالطريقة السابقة </a:t>
            </a:r>
            <a:endParaRPr lang="ar-SA" sz="20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4312356" y="4120444"/>
            <a:ext cx="728697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ما هما العددان اللذان حاصل ضربهما =63 ومجموعهما -16 العددان هما   -9 و -7 </a:t>
            </a:r>
            <a:endParaRPr lang="ar-SA" sz="2000" b="1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4831644" y="4571044"/>
            <a:ext cx="676768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 اذن  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-16س +63= (س-9)(س-7) </a:t>
            </a:r>
            <a:endParaRPr lang="ar-SA" sz="24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5743977" y="5083199"/>
            <a:ext cx="611499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والان 9÷3=3 عدد صحيح اذن  العامل الأول هو س -3</a:t>
            </a:r>
          </a:p>
          <a:p>
            <a:r>
              <a:rPr lang="ar-SA" sz="2000" b="1" dirty="0" smtClean="0"/>
              <a:t> لكن  7÷ 3 ليس عددا صحيحا اذن  العامل الثاني هو (3س – 7)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419336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7" grpId="0"/>
      <p:bldP spid="3" grpId="0"/>
      <p:bldP spid="5" grpId="0"/>
      <p:bldP spid="11" grpId="0"/>
      <p:bldP spid="12" grpId="0"/>
      <p:bldP spid="6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7302321" y="528034"/>
            <a:ext cx="3618963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00"/>
                </a:solidFill>
              </a:rPr>
              <a:t>تمارين  ومسائل </a:t>
            </a:r>
            <a:endParaRPr lang="ar-SA" sz="48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302321" y="2476377"/>
            <a:ext cx="3571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1-  </a:t>
            </a:r>
            <a:r>
              <a:rPr lang="ar-SA" sz="2400" b="1" dirty="0">
                <a:solidFill>
                  <a:srgbClr val="FF0000"/>
                </a:solidFill>
              </a:rPr>
              <a:t>س</a:t>
            </a:r>
            <a:r>
              <a:rPr lang="ar-SA" sz="2400" b="1" baseline="30000" dirty="0">
                <a:solidFill>
                  <a:srgbClr val="FF0000"/>
                </a:solidFill>
              </a:rPr>
              <a:t>2 </a:t>
            </a:r>
            <a:r>
              <a:rPr lang="ar-SA" sz="2400" b="1" dirty="0">
                <a:solidFill>
                  <a:srgbClr val="FF0000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-7س +10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512158" y="1802288"/>
            <a:ext cx="53620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ا</a:t>
            </a:r>
            <a:r>
              <a:rPr lang="ar-SA" sz="2400" b="1" dirty="0" smtClean="0"/>
              <a:t>حلل العبارات التربيعية الاتية الى عواملها الأولية 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5679583" y="3186123"/>
            <a:ext cx="524170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2-  </a:t>
            </a:r>
            <a:r>
              <a:rPr lang="ar-SA" sz="2400" b="1" dirty="0">
                <a:solidFill>
                  <a:srgbClr val="FF0000"/>
                </a:solidFill>
              </a:rPr>
              <a:t>س</a:t>
            </a:r>
            <a:r>
              <a:rPr lang="ar-SA" sz="2400" b="1" baseline="30000" dirty="0">
                <a:solidFill>
                  <a:srgbClr val="FF0000"/>
                </a:solidFill>
              </a:rPr>
              <a:t>2 </a:t>
            </a:r>
            <a:r>
              <a:rPr lang="ar-SA" sz="2400" b="1" dirty="0">
                <a:solidFill>
                  <a:srgbClr val="FF0000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-12س+24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7454721" y="4129355"/>
            <a:ext cx="3571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3-  9س</a:t>
            </a:r>
            <a:r>
              <a:rPr lang="ar-SA" sz="2400" b="1" baseline="30000" dirty="0" smtClean="0">
                <a:solidFill>
                  <a:srgbClr val="FF0000"/>
                </a:solidFill>
              </a:rPr>
              <a:t>2 </a:t>
            </a:r>
            <a:r>
              <a:rPr lang="ar-SA" sz="2400" b="1" dirty="0" smtClean="0">
                <a:solidFill>
                  <a:srgbClr val="FF0000"/>
                </a:solidFill>
              </a:rPr>
              <a:t> -6س ص + ص2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454721" y="5044915"/>
            <a:ext cx="3571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4-  6س</a:t>
            </a:r>
            <a:r>
              <a:rPr lang="ar-SA" sz="2400" b="1" baseline="30000" dirty="0" smtClean="0">
                <a:solidFill>
                  <a:srgbClr val="FF0000"/>
                </a:solidFill>
              </a:rPr>
              <a:t>2 </a:t>
            </a:r>
            <a:r>
              <a:rPr lang="ar-SA" sz="2400" b="1" dirty="0" smtClean="0">
                <a:solidFill>
                  <a:srgbClr val="FF0000"/>
                </a:solidFill>
              </a:rPr>
              <a:t> +</a:t>
            </a:r>
            <a:r>
              <a:rPr lang="ar-SA" sz="2400" b="1" smtClean="0">
                <a:solidFill>
                  <a:srgbClr val="FF0000"/>
                </a:solidFill>
              </a:rPr>
              <a:t>11س -10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0" name="سهم إلى اليمين 9">
            <a:hlinkClick r:id="rId2" action="ppaction://hlinksldjump"/>
          </p:cNvPr>
          <p:cNvSpPr/>
          <p:nvPr/>
        </p:nvSpPr>
        <p:spPr>
          <a:xfrm>
            <a:off x="0" y="5695489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السابق</a:t>
            </a:r>
            <a:endParaRPr lang="ar-SA" sz="4000" b="1" dirty="0">
              <a:solidFill>
                <a:schemeClr val="tx1"/>
              </a:solidFill>
            </a:endParaRPr>
          </a:p>
        </p:txBody>
      </p:sp>
      <p:sp>
        <p:nvSpPr>
          <p:cNvPr id="2" name="سهم إلى اليسار 1">
            <a:hlinkClick r:id="rId3" action="ppaction://hlinksldjump"/>
          </p:cNvPr>
          <p:cNvSpPr/>
          <p:nvPr/>
        </p:nvSpPr>
        <p:spPr>
          <a:xfrm>
            <a:off x="10210489" y="5638800"/>
            <a:ext cx="1981511" cy="1219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التالي </a:t>
            </a:r>
            <a:endParaRPr lang="ar-SA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45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860" y="1646282"/>
            <a:ext cx="10058400" cy="3132735"/>
          </a:xfrm>
          <a:prstGeom prst="rect">
            <a:avLst/>
          </a:prstGeom>
        </p:spPr>
      </p:pic>
      <p:sp>
        <p:nvSpPr>
          <p:cNvPr id="2" name="سهم إلى اليمين 1">
            <a:hlinkClick r:id="rId3" action="ppaction://hlinksldjump"/>
          </p:cNvPr>
          <p:cNvSpPr/>
          <p:nvPr/>
        </p:nvSpPr>
        <p:spPr>
          <a:xfrm>
            <a:off x="5112328" y="5361711"/>
            <a:ext cx="1717963" cy="11776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السابق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65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568</Words>
  <Application>Microsoft Office PowerPoint</Application>
  <PresentationFormat>شاشة عريضة</PresentationFormat>
  <Paragraphs>89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6" baseType="lpstr">
      <vt:lpstr>ae_Ostorah</vt:lpstr>
      <vt:lpstr>AR DELANEY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Windows User</cp:lastModifiedBy>
  <cp:revision>16</cp:revision>
  <dcterms:created xsi:type="dcterms:W3CDTF">2020-10-18T18:06:25Z</dcterms:created>
  <dcterms:modified xsi:type="dcterms:W3CDTF">2020-10-20T06:12:23Z</dcterms:modified>
</cp:coreProperties>
</file>