
<file path=[Content_Types].xml><?xml version="1.0" encoding="utf-8"?>
<Types xmlns="http://schemas.openxmlformats.org/package/2006/content-types">
  <Default Extension="tmp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62" r:id="rId2"/>
    <p:sldId id="256" r:id="rId3"/>
    <p:sldId id="257" r:id="rId4"/>
    <p:sldId id="258" r:id="rId5"/>
    <p:sldId id="259" r:id="rId6"/>
    <p:sldId id="260" r:id="rId7"/>
    <p:sldId id="261" r:id="rId8"/>
    <p:sldId id="263" r:id="rId9"/>
    <p:sldId id="264" r:id="rId10"/>
    <p:sldId id="268" r:id="rId11"/>
    <p:sldId id="265" r:id="rId12"/>
    <p:sldId id="266" r:id="rId13"/>
    <p:sldId id="267" r:id="rId14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971" autoAdjust="0"/>
    <p:restoredTop sz="94660"/>
  </p:normalViewPr>
  <p:slideViewPr>
    <p:cSldViewPr snapToGrid="0">
      <p:cViewPr varScale="1">
        <p:scale>
          <a:sx n="85" d="100"/>
          <a:sy n="85" d="100"/>
        </p:scale>
        <p:origin x="138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25.wmf"/><Relationship Id="rId2" Type="http://schemas.openxmlformats.org/officeDocument/2006/relationships/image" Target="../media/image24.wmf"/><Relationship Id="rId1" Type="http://schemas.openxmlformats.org/officeDocument/2006/relationships/image" Target="../media/image9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03205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80806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1498788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732798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7645884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9124646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534537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44950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44674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561189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 smtClean="0"/>
              <a:t>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43404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4C5016-8C20-4877-854D-5D36DA7F40FD}" type="datetimeFigureOut">
              <a:rPr lang="ar-SA" smtClean="0"/>
              <a:t>11/03/1442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E37A46-B43E-4DA3-A530-A9074F4025E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403834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tmp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oleObject" Target="../embeddings/oleObject4.bin"/><Relationship Id="rId7" Type="http://schemas.openxmlformats.org/officeDocument/2006/relationships/oleObject" Target="../embeddings/oleObject6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24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9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tmp"/><Relationship Id="rId2" Type="http://schemas.openxmlformats.org/officeDocument/2006/relationships/image" Target="../media/image26.tmp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mp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tmp"/><Relationship Id="rId2" Type="http://schemas.openxmlformats.org/officeDocument/2006/relationships/image" Target="../media/image3.tmp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tmp"/><Relationship Id="rId2" Type="http://schemas.openxmlformats.org/officeDocument/2006/relationships/image" Target="../media/image5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tmp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.bin"/><Relationship Id="rId3" Type="http://schemas.openxmlformats.org/officeDocument/2006/relationships/oleObject" Target="../embeddings/oleObject1.bin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1.tmp"/><Relationship Id="rId4" Type="http://schemas.openxmlformats.org/officeDocument/2006/relationships/image" Target="../media/image8.wmf"/><Relationship Id="rId9" Type="http://schemas.openxmlformats.org/officeDocument/2006/relationships/image" Target="../media/image10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tmp"/><Relationship Id="rId2" Type="http://schemas.openxmlformats.org/officeDocument/2006/relationships/image" Target="../media/image12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tmp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tmp"/><Relationship Id="rId2" Type="http://schemas.openxmlformats.org/officeDocument/2006/relationships/image" Target="../media/image15.tmp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8.tmp"/><Relationship Id="rId4" Type="http://schemas.openxmlformats.org/officeDocument/2006/relationships/image" Target="../media/image17.tm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tmp"/><Relationship Id="rId2" Type="http://schemas.openxmlformats.org/officeDocument/2006/relationships/image" Target="../media/image19.tm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tmp"/><Relationship Id="rId2" Type="http://schemas.openxmlformats.org/officeDocument/2006/relationships/image" Target="../media/image21.tmp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3.tm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99889" y="1162756"/>
            <a:ext cx="8037443" cy="291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5973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قوس متوسط مزدوج 3"/>
          <p:cNvSpPr/>
          <p:nvPr/>
        </p:nvSpPr>
        <p:spPr>
          <a:xfrm>
            <a:off x="8850490" y="530578"/>
            <a:ext cx="1456266" cy="116275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0651065" y="957955"/>
            <a:ext cx="719669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 = </a:t>
            </a:r>
            <a:endParaRPr lang="ar-SA" sz="32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9657643" y="1074888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8 </a:t>
            </a:r>
            <a:endParaRPr lang="ar-SA" sz="20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8946444" y="1072444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</a:t>
            </a:r>
            <a:endParaRPr lang="ar-SA" sz="20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9623778" y="605556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-4</a:t>
            </a:r>
            <a:endParaRPr lang="ar-SA" sz="20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8940800" y="616845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-2</a:t>
            </a:r>
            <a:endParaRPr lang="ar-SA" sz="20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3956760" y="903588"/>
            <a:ext cx="3640667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فجد نظير المصفوفة أ   (ان امكن )</a:t>
            </a:r>
            <a:endParaRPr lang="ar-SA" sz="2000" b="1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10651065" y="270933"/>
            <a:ext cx="12474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نشاط اذا كانت</a:t>
            </a:r>
            <a:endParaRPr lang="ar-SA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9674576" y="2087040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نجد |أ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   =  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7837311" y="2004367"/>
            <a:ext cx="220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-4× 3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8× -2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5445477" y="2004366"/>
            <a:ext cx="220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-12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-16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3183467" y="2004365"/>
            <a:ext cx="288572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-12  +16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r>
              <a:rPr lang="ar-SA" sz="2400" b="1" dirty="0"/>
              <a:t>4</a:t>
            </a:r>
            <a:endParaRPr lang="ar-SA" sz="2400" b="1" dirty="0"/>
          </a:p>
        </p:txBody>
      </p:sp>
      <p:sp>
        <p:nvSpPr>
          <p:cNvPr id="25" name="مربع نص 24"/>
          <p:cNvSpPr txBox="1"/>
          <p:nvPr/>
        </p:nvSpPr>
        <p:spPr>
          <a:xfrm>
            <a:off x="7199488" y="2859737"/>
            <a:ext cx="45212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اذن يوجد للمصفوفة أ نظير ضربي </a:t>
            </a:r>
            <a:endParaRPr lang="ar-SA" sz="2400" b="1" dirty="0"/>
          </a:p>
        </p:txBody>
      </p:sp>
      <p:sp>
        <p:nvSpPr>
          <p:cNvPr id="26" name="مربع نص 25"/>
          <p:cNvSpPr txBox="1"/>
          <p:nvPr/>
        </p:nvSpPr>
        <p:spPr>
          <a:xfrm>
            <a:off x="10419645" y="3703092"/>
            <a:ext cx="1199444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أ </a:t>
            </a:r>
            <a:r>
              <a:rPr lang="ar-SA" sz="3200" b="1" baseline="62000" dirty="0" smtClean="0"/>
              <a:t>-1</a:t>
            </a:r>
            <a:r>
              <a:rPr lang="ar-SA" sz="3200" b="1" dirty="0" smtClean="0"/>
              <a:t>= </a:t>
            </a:r>
            <a:endParaRPr lang="ar-SA" sz="3200" b="1" dirty="0"/>
          </a:p>
        </p:txBody>
      </p:sp>
      <p:graphicFrame>
        <p:nvGraphicFramePr>
          <p:cNvPr id="27" name="كائن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87332527"/>
              </p:ext>
            </p:extLst>
          </p:nvPr>
        </p:nvGraphicFramePr>
        <p:xfrm>
          <a:off x="10176932" y="3557286"/>
          <a:ext cx="595489" cy="876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3" imgW="126720" imgH="241200" progId="Equation.DSMT4">
                  <p:embed/>
                </p:oleObj>
              </mc:Choice>
              <mc:Fallback>
                <p:oleObj name="Equation" r:id="rId3" imgW="126720" imgH="241200" progId="Equation.DSMT4">
                  <p:embed/>
                  <p:pic>
                    <p:nvPicPr>
                      <p:cNvPr id="25" name="كائن 24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0176932" y="3557286"/>
                        <a:ext cx="595489" cy="87638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8" name="مربع نص 27"/>
          <p:cNvSpPr txBox="1"/>
          <p:nvPr/>
        </p:nvSpPr>
        <p:spPr>
          <a:xfrm>
            <a:off x="9674575" y="3719628"/>
            <a:ext cx="50518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×</a:t>
            </a:r>
            <a:endParaRPr lang="ar-SA" sz="3200" b="1" dirty="0"/>
          </a:p>
        </p:txBody>
      </p:sp>
      <p:sp>
        <p:nvSpPr>
          <p:cNvPr id="29" name="قوس متوسط مزدوج 28"/>
          <p:cNvSpPr/>
          <p:nvPr/>
        </p:nvSpPr>
        <p:spPr>
          <a:xfrm>
            <a:off x="8037678" y="3485678"/>
            <a:ext cx="1645011" cy="1199825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0" name="مربع نص 29"/>
          <p:cNvSpPr txBox="1"/>
          <p:nvPr/>
        </p:nvSpPr>
        <p:spPr>
          <a:xfrm>
            <a:off x="8308618" y="4103201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-4</a:t>
            </a:r>
            <a:endParaRPr lang="ar-SA" sz="20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9033929" y="4119737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-8</a:t>
            </a:r>
            <a:r>
              <a:rPr lang="ar-SA" sz="2000" b="1" dirty="0" smtClean="0"/>
              <a:t> </a:t>
            </a:r>
            <a:endParaRPr lang="ar-SA" sz="2000" b="1" dirty="0"/>
          </a:p>
        </p:txBody>
      </p:sp>
      <p:sp>
        <p:nvSpPr>
          <p:cNvPr id="32" name="مربع نص 31"/>
          <p:cNvSpPr txBox="1"/>
          <p:nvPr/>
        </p:nvSpPr>
        <p:spPr>
          <a:xfrm>
            <a:off x="8263458" y="3569591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2</a:t>
            </a:r>
            <a:endParaRPr lang="ar-SA" sz="2000" b="1" dirty="0"/>
          </a:p>
        </p:txBody>
      </p:sp>
      <p:sp>
        <p:nvSpPr>
          <p:cNvPr id="33" name="مربع نص 32"/>
          <p:cNvSpPr txBox="1"/>
          <p:nvPr/>
        </p:nvSpPr>
        <p:spPr>
          <a:xfrm>
            <a:off x="8991597" y="3543474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3</a:t>
            </a:r>
            <a:endParaRPr lang="ar-SA" sz="2000" b="1" dirty="0"/>
          </a:p>
        </p:txBody>
      </p:sp>
      <p:sp>
        <p:nvSpPr>
          <p:cNvPr id="34" name="مربع نص 33"/>
          <p:cNvSpPr txBox="1"/>
          <p:nvPr/>
        </p:nvSpPr>
        <p:spPr>
          <a:xfrm>
            <a:off x="7411138" y="3719628"/>
            <a:ext cx="505183" cy="58477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200" b="1" dirty="0" smtClean="0"/>
              <a:t>=</a:t>
            </a:r>
            <a:endParaRPr lang="ar-SA" sz="3200" b="1" dirty="0"/>
          </a:p>
        </p:txBody>
      </p:sp>
      <p:sp>
        <p:nvSpPr>
          <p:cNvPr id="35" name="قوس متوسط مزدوج 34"/>
          <p:cNvSpPr/>
          <p:nvPr/>
        </p:nvSpPr>
        <p:spPr>
          <a:xfrm>
            <a:off x="5445477" y="3357544"/>
            <a:ext cx="1752598" cy="1290891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graphicFrame>
        <p:nvGraphicFramePr>
          <p:cNvPr id="36" name="كائن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75792088"/>
              </p:ext>
            </p:extLst>
          </p:nvPr>
        </p:nvGraphicFramePr>
        <p:xfrm>
          <a:off x="6473825" y="3357545"/>
          <a:ext cx="561974" cy="58137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Equation" r:id="rId5" imgW="139680" imgH="241200" progId="Equation.DSMT4">
                  <p:embed/>
                </p:oleObj>
              </mc:Choice>
              <mc:Fallback>
                <p:oleObj name="Equation" r:id="rId5" imgW="139680" imgH="241200" progId="Equation.DSMT4">
                  <p:embed/>
                  <p:pic>
                    <p:nvPicPr>
                      <p:cNvPr id="27" name="كائن 26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73825" y="3357545"/>
                        <a:ext cx="561974" cy="581378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7" name="كائن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2770910"/>
              </p:ext>
            </p:extLst>
          </p:nvPr>
        </p:nvGraphicFramePr>
        <p:xfrm>
          <a:off x="5649913" y="3357563"/>
          <a:ext cx="511175" cy="581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Equation" r:id="rId7" imgW="126720" imgH="241200" progId="Equation.DSMT4">
                  <p:embed/>
                </p:oleObj>
              </mc:Choice>
              <mc:Fallback>
                <p:oleObj name="Equation" r:id="rId7" imgW="126720" imgH="241200" progId="Equation.DSMT4">
                  <p:embed/>
                  <p:pic>
                    <p:nvPicPr>
                      <p:cNvPr id="36" name="كائن 35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649913" y="3357563"/>
                        <a:ext cx="511175" cy="58102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38" name="مربع نص 37"/>
          <p:cNvSpPr txBox="1"/>
          <p:nvPr/>
        </p:nvSpPr>
        <p:spPr>
          <a:xfrm>
            <a:off x="6445935" y="4073320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-2</a:t>
            </a:r>
            <a:r>
              <a:rPr lang="ar-SA" sz="2000" b="1" dirty="0" smtClean="0"/>
              <a:t> </a:t>
            </a:r>
            <a:endParaRPr lang="ar-SA" sz="2000" b="1" dirty="0"/>
          </a:p>
        </p:txBody>
      </p:sp>
      <p:sp>
        <p:nvSpPr>
          <p:cNvPr id="39" name="مربع نص 38"/>
          <p:cNvSpPr txBox="1"/>
          <p:nvPr/>
        </p:nvSpPr>
        <p:spPr>
          <a:xfrm>
            <a:off x="5462406" y="4073320"/>
            <a:ext cx="519289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-1</a:t>
            </a:r>
            <a:r>
              <a:rPr lang="ar-SA" sz="2000" b="1" dirty="0" smtClean="0"/>
              <a:t> 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26530261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6" fill="hold">
                      <p:stCondLst>
                        <p:cond delay="indefinite"/>
                      </p:stCondLst>
                      <p:childTnLst>
                        <p:par>
                          <p:cTn id="87" fill="hold">
                            <p:stCondLst>
                              <p:cond delay="0"/>
                            </p:stCondLst>
                            <p:childTnLst>
                              <p:par>
                                <p:cTn id="8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0" fill="hold">
                      <p:stCondLst>
                        <p:cond delay="indefinite"/>
                      </p:stCondLst>
                      <p:childTnLst>
                        <p:par>
                          <p:cTn id="91" fill="hold">
                            <p:stCondLst>
                              <p:cond delay="0"/>
                            </p:stCondLst>
                            <p:childTnLst>
                              <p:par>
                                <p:cTn id="9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6" dur="2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7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99" dur="20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4" fill="hold">
                      <p:stCondLst>
                        <p:cond delay="indefinite"/>
                      </p:stCondLst>
                      <p:childTnLst>
                        <p:par>
                          <p:cTn id="105" fill="hold">
                            <p:stCondLst>
                              <p:cond delay="0"/>
                            </p:stCondLst>
                            <p:childTnLst>
                              <p:par>
                                <p:cTn id="10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3" grpId="0"/>
      <p:bldP spid="18" grpId="0"/>
      <p:bldP spid="21" grpId="0"/>
      <p:bldP spid="22" grpId="0"/>
      <p:bldP spid="23" grpId="0"/>
      <p:bldP spid="24" grpId="0"/>
      <p:bldP spid="25" grpId="0"/>
      <p:bldP spid="26" grpId="0"/>
      <p:bldP spid="28" grpId="0"/>
      <p:bldP spid="29" grpId="0" animBg="1"/>
      <p:bldP spid="30" grpId="0"/>
      <p:bldP spid="31" grpId="0"/>
      <p:bldP spid="32" grpId="0"/>
      <p:bldP spid="33" grpId="0"/>
      <p:bldP spid="34" grpId="0"/>
      <p:bldP spid="35" grpId="0" animBg="1"/>
      <p:bldP spid="38" grpId="0"/>
      <p:bldP spid="3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10216" y="448502"/>
            <a:ext cx="5906324" cy="790685"/>
          </a:xfrm>
          <a:prstGeom prst="rect">
            <a:avLst/>
          </a:prstGeom>
        </p:spPr>
      </p:pic>
      <p:pic>
        <p:nvPicPr>
          <p:cNvPr id="5" name="صورة 4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4178" y="1642812"/>
            <a:ext cx="9053689" cy="47354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30547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52912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214821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قوس متوسط مزدوج 3"/>
          <p:cNvSpPr/>
          <p:nvPr/>
        </p:nvSpPr>
        <p:spPr>
          <a:xfrm>
            <a:off x="8850490" y="530578"/>
            <a:ext cx="1456266" cy="116275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5" name="مربع نص 4"/>
          <p:cNvSpPr txBox="1"/>
          <p:nvPr/>
        </p:nvSpPr>
        <p:spPr>
          <a:xfrm>
            <a:off x="10851445" y="1011956"/>
            <a:ext cx="5192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أ = </a:t>
            </a:r>
            <a:endParaRPr lang="ar-SA" dirty="0"/>
          </a:p>
        </p:txBody>
      </p:sp>
      <p:sp>
        <p:nvSpPr>
          <p:cNvPr id="6" name="مربع نص 5"/>
          <p:cNvSpPr txBox="1"/>
          <p:nvPr/>
        </p:nvSpPr>
        <p:spPr>
          <a:xfrm>
            <a:off x="9657643" y="1074888"/>
            <a:ext cx="5192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5 </a:t>
            </a:r>
            <a:endParaRPr lang="ar-SA" dirty="0"/>
          </a:p>
        </p:txBody>
      </p:sp>
      <p:sp>
        <p:nvSpPr>
          <p:cNvPr id="7" name="مربع نص 6"/>
          <p:cNvSpPr txBox="1"/>
          <p:nvPr/>
        </p:nvSpPr>
        <p:spPr>
          <a:xfrm>
            <a:off x="8946444" y="1072444"/>
            <a:ext cx="5192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1</a:t>
            </a:r>
          </a:p>
        </p:txBody>
      </p:sp>
      <p:sp>
        <p:nvSpPr>
          <p:cNvPr id="8" name="مربع نص 7"/>
          <p:cNvSpPr txBox="1"/>
          <p:nvPr/>
        </p:nvSpPr>
        <p:spPr>
          <a:xfrm>
            <a:off x="9623778" y="605556"/>
            <a:ext cx="5192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-3</a:t>
            </a:r>
            <a:endParaRPr lang="ar-SA" dirty="0"/>
          </a:p>
        </p:txBody>
      </p:sp>
      <p:sp>
        <p:nvSpPr>
          <p:cNvPr id="9" name="مربع نص 8"/>
          <p:cNvSpPr txBox="1"/>
          <p:nvPr/>
        </p:nvSpPr>
        <p:spPr>
          <a:xfrm>
            <a:off x="8940800" y="616845"/>
            <a:ext cx="5192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2</a:t>
            </a:r>
            <a:endParaRPr lang="ar-SA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10611557" y="2494844"/>
            <a:ext cx="999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فان أ</a:t>
            </a:r>
            <a:r>
              <a:rPr lang="ar-SA" baseline="-30000" dirty="0" smtClean="0"/>
              <a:t>11</a:t>
            </a:r>
            <a:r>
              <a:rPr lang="ar-SA" dirty="0" smtClean="0"/>
              <a:t> = </a:t>
            </a:r>
            <a:endParaRPr lang="ar-SA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6090357" y="2494844"/>
            <a:ext cx="999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فان أ</a:t>
            </a:r>
            <a:r>
              <a:rPr lang="ar-SA" baseline="-30000" dirty="0" smtClean="0"/>
              <a:t>21</a:t>
            </a:r>
            <a:r>
              <a:rPr lang="ar-SA" dirty="0" smtClean="0"/>
              <a:t> = </a:t>
            </a:r>
            <a:endParaRPr lang="ar-SA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8350957" y="2510176"/>
            <a:ext cx="999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فان أ</a:t>
            </a:r>
            <a:r>
              <a:rPr lang="ar-SA" baseline="-30000" dirty="0" smtClean="0"/>
              <a:t>21</a:t>
            </a:r>
            <a:r>
              <a:rPr lang="ar-SA" dirty="0" smtClean="0"/>
              <a:t> = </a:t>
            </a:r>
            <a:endParaRPr lang="ar-SA" dirty="0"/>
          </a:p>
        </p:txBody>
      </p:sp>
      <p:sp>
        <p:nvSpPr>
          <p:cNvPr id="2" name="مربع نص 1"/>
          <p:cNvSpPr txBox="1"/>
          <p:nvPr/>
        </p:nvSpPr>
        <p:spPr>
          <a:xfrm>
            <a:off x="4289778" y="801511"/>
            <a:ext cx="3160889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ما رتبة المصفوفة أ </a:t>
            </a:r>
            <a:endParaRPr lang="ar-SA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1253067" y="780534"/>
            <a:ext cx="3640667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هي مصفوفة  مربعة من الرتبة الثانية  (2×2)</a:t>
            </a:r>
            <a:endParaRPr lang="ar-SA" dirty="0"/>
          </a:p>
        </p:txBody>
      </p:sp>
      <p:sp>
        <p:nvSpPr>
          <p:cNvPr id="3" name="مربع نص 2"/>
          <p:cNvSpPr txBox="1"/>
          <p:nvPr/>
        </p:nvSpPr>
        <p:spPr>
          <a:xfrm>
            <a:off x="10199510" y="2494844"/>
            <a:ext cx="4515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-3</a:t>
            </a:r>
            <a:endParaRPr lang="ar-SA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5468058" y="2494844"/>
            <a:ext cx="4515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5</a:t>
            </a:r>
          </a:p>
        </p:txBody>
      </p:sp>
      <p:sp>
        <p:nvSpPr>
          <p:cNvPr id="15" name="مربع نص 14"/>
          <p:cNvSpPr txBox="1"/>
          <p:nvPr/>
        </p:nvSpPr>
        <p:spPr>
          <a:xfrm>
            <a:off x="7899402" y="2510176"/>
            <a:ext cx="4515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/>
              <a:t>2</a:t>
            </a:r>
          </a:p>
        </p:txBody>
      </p:sp>
      <p:sp>
        <p:nvSpPr>
          <p:cNvPr id="16" name="مربع نص 15"/>
          <p:cNvSpPr txBox="1"/>
          <p:nvPr/>
        </p:nvSpPr>
        <p:spPr>
          <a:xfrm>
            <a:off x="3706991" y="2494844"/>
            <a:ext cx="999066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 أ</a:t>
            </a:r>
            <a:r>
              <a:rPr lang="ar-SA" baseline="-30000" dirty="0" smtClean="0"/>
              <a:t>22</a:t>
            </a:r>
            <a:r>
              <a:rPr lang="ar-SA" dirty="0" smtClean="0"/>
              <a:t> = </a:t>
            </a:r>
            <a:endParaRPr lang="ar-SA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3461459" y="2473867"/>
            <a:ext cx="45155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1</a:t>
            </a:r>
            <a:endParaRPr lang="ar-SA" dirty="0"/>
          </a:p>
        </p:txBody>
      </p:sp>
      <p:pic>
        <p:nvPicPr>
          <p:cNvPr id="20" name="صورة 19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52889" y="3399622"/>
            <a:ext cx="8624711" cy="2583489"/>
          </a:xfrm>
          <a:prstGeom prst="rect">
            <a:avLst/>
          </a:prstGeom>
        </p:spPr>
      </p:pic>
      <p:sp>
        <p:nvSpPr>
          <p:cNvPr id="18" name="مربع نص 17"/>
          <p:cNvSpPr txBox="1"/>
          <p:nvPr/>
        </p:nvSpPr>
        <p:spPr>
          <a:xfrm>
            <a:off x="10651065" y="270933"/>
            <a:ext cx="1247424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نشاط :1</a:t>
            </a:r>
            <a:endParaRPr lang="ar-SA" dirty="0"/>
          </a:p>
        </p:txBody>
      </p:sp>
    </p:spTree>
    <p:extLst>
      <p:ext uri="{BB962C8B-B14F-4D97-AF65-F5344CB8AC3E}">
        <p14:creationId xmlns:p14="http://schemas.microsoft.com/office/powerpoint/2010/main" val="28881822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3932 -0.27685 L 3.75E-6 1.11111E-6 " pathEditMode="relative" rAng="0" ptsTypes="AA">
                                      <p:cBhvr>
                                        <p:cTn id="42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89" y="125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166 -0.27893 L -3.75E-6 -4.44444E-6 " pathEditMode="relative" rAng="0" ptsTypes="AA">
                                      <p:cBhvr>
                                        <p:cTn id="50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4036" y="1277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35364 -0.20741 L 3.125E-6 -4.44444E-6 " pathEditMode="relative" rAng="0" ptsTypes="AA">
                                      <p:cBhvr>
                                        <p:cTn id="5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6758" y="930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45547 -0.21667 L 4.79167E-6 -2.22222E-6 " pathEditMode="relative" rAng="0" ptsTypes="AA">
                                      <p:cBhvr>
                                        <p:cTn id="66" dur="2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2109" y="9745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/>
      <p:bldP spid="6" grpId="0"/>
      <p:bldP spid="7" grpId="0"/>
      <p:bldP spid="8" grpId="0"/>
      <p:bldP spid="9" grpId="0"/>
      <p:bldP spid="10" grpId="0"/>
      <p:bldP spid="11" grpId="0"/>
      <p:bldP spid="12" grpId="0"/>
      <p:bldP spid="2" grpId="0"/>
      <p:bldP spid="13" grpId="0"/>
      <p:bldP spid="3" grpId="0"/>
      <p:bldP spid="14" grpId="0"/>
      <p:bldP spid="15" grpId="0"/>
      <p:bldP spid="16" grpId="0"/>
      <p:bldP spid="1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51504" y="529443"/>
            <a:ext cx="6078482" cy="1457402"/>
          </a:xfrm>
          <a:prstGeom prst="rect">
            <a:avLst/>
          </a:prstGeom>
        </p:spPr>
      </p:pic>
      <p:pic>
        <p:nvPicPr>
          <p:cNvPr id="8" name="صورة 7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21601" y="2158600"/>
            <a:ext cx="3894666" cy="900689"/>
          </a:xfrm>
          <a:prstGeom prst="rect">
            <a:avLst/>
          </a:prstGeom>
        </p:spPr>
      </p:pic>
      <p:sp>
        <p:nvSpPr>
          <p:cNvPr id="10" name="مربع نص 9"/>
          <p:cNvSpPr txBox="1"/>
          <p:nvPr/>
        </p:nvSpPr>
        <p:spPr>
          <a:xfrm>
            <a:off x="9764889" y="3465689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|أ |    =  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8348134" y="3465689"/>
            <a:ext cx="220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3× -3  -  1× 9   =  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6141156" y="3465689"/>
            <a:ext cx="240453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-9  -   9   =   -18  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9885014" y="4389946"/>
            <a:ext cx="2261393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/>
              <a:t>مثال 2 :  اذا كانت ب =</a:t>
            </a:r>
            <a:endParaRPr lang="ar-SA" sz="2000" b="1" dirty="0"/>
          </a:p>
        </p:txBody>
      </p:sp>
      <p:sp>
        <p:nvSpPr>
          <p:cNvPr id="14" name="قوس متوسط مزدوج 13"/>
          <p:cNvSpPr/>
          <p:nvPr/>
        </p:nvSpPr>
        <p:spPr>
          <a:xfrm>
            <a:off x="8188376" y="4141421"/>
            <a:ext cx="1456266" cy="1162756"/>
          </a:xfrm>
          <a:prstGeom prst="bracketPair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ربع نص 14"/>
          <p:cNvSpPr txBox="1"/>
          <p:nvPr/>
        </p:nvSpPr>
        <p:spPr>
          <a:xfrm>
            <a:off x="8959918" y="4205280"/>
            <a:ext cx="4967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endParaRPr lang="ar-SA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9033637" y="4722799"/>
            <a:ext cx="4967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endParaRPr lang="ar-SA" dirty="0"/>
          </a:p>
        </p:txBody>
      </p:sp>
      <p:sp>
        <p:nvSpPr>
          <p:cNvPr id="17" name="مربع نص 16"/>
          <p:cNvSpPr txBox="1"/>
          <p:nvPr/>
        </p:nvSpPr>
        <p:spPr>
          <a:xfrm>
            <a:off x="8359797" y="4759867"/>
            <a:ext cx="4967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-2  </a:t>
            </a:r>
            <a:endParaRPr lang="ar-SA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8428748" y="4168801"/>
            <a:ext cx="496711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-1</a:t>
            </a:r>
            <a:endParaRPr lang="ar-SA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5809913" y="4538133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جد | ب |    =  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9890252" y="5629953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| ب |    =  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8105423" y="5610577"/>
            <a:ext cx="244969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4× -2  -  2× -1   =  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5418667" y="5610577"/>
            <a:ext cx="260268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-8 -   -2   =   -8 + 2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3381615" y="5610576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 =   -6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391343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1" grpId="0"/>
      <p:bldP spid="13" grpId="0"/>
      <p:bldP spid="15" grpId="0"/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8178" y="531573"/>
            <a:ext cx="7554266" cy="1477849"/>
          </a:xfrm>
          <a:prstGeom prst="rect">
            <a:avLst/>
          </a:prstGeom>
        </p:spPr>
      </p:pic>
      <p:pic>
        <p:nvPicPr>
          <p:cNvPr id="5" name="صورة 4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9511" y="2314169"/>
            <a:ext cx="5352933" cy="762106"/>
          </a:xfrm>
          <a:prstGeom prst="rect">
            <a:avLst/>
          </a:prstGeom>
        </p:spPr>
      </p:pic>
      <p:pic>
        <p:nvPicPr>
          <p:cNvPr id="6" name="صورة 5" descr="لقطة الشاشة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89600" y="3364088"/>
            <a:ext cx="5434680" cy="807156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0331333" y="3936693"/>
            <a:ext cx="14111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الحل :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8" name="مربع نص 7"/>
          <p:cNvSpPr txBox="1"/>
          <p:nvPr/>
        </p:nvSpPr>
        <p:spPr>
          <a:xfrm>
            <a:off x="7382933" y="4572000"/>
            <a:ext cx="35164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|5 أ |    = 25 × | </a:t>
            </a:r>
            <a:r>
              <a:rPr lang="ar-SA" sz="2800" dirty="0">
                <a:latin typeface="Calibri" panose="020F0502020204030204" pitchFamily="34" charset="0"/>
                <a:cs typeface="Calibri" panose="020F0502020204030204" pitchFamily="34" charset="0"/>
              </a:rPr>
              <a:t>أ |</a:t>
            </a:r>
            <a:r>
              <a:rPr lang="ar-SA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sz="2800" dirty="0"/>
          </a:p>
        </p:txBody>
      </p:sp>
      <p:sp>
        <p:nvSpPr>
          <p:cNvPr id="9" name="مربع نص 8"/>
          <p:cNvSpPr txBox="1"/>
          <p:nvPr/>
        </p:nvSpPr>
        <p:spPr>
          <a:xfrm>
            <a:off x="4631266" y="4572000"/>
            <a:ext cx="35164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=  -50 </a:t>
            </a:r>
            <a:endParaRPr lang="ar-SA" sz="2800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3668889" y="4572000"/>
            <a:ext cx="239324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/>
              <a:t>بالقسمة على 25 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1622777" y="4572000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|أ |    =  -2  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9354844" y="5576049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7|أ |    = 7×  -2  </a:t>
            </a:r>
            <a:endParaRPr lang="ar-SA" sz="2400" b="1" dirty="0"/>
          </a:p>
        </p:txBody>
      </p:sp>
      <p:sp>
        <p:nvSpPr>
          <p:cNvPr id="13" name="مربع نص 12"/>
          <p:cNvSpPr txBox="1"/>
          <p:nvPr/>
        </p:nvSpPr>
        <p:spPr>
          <a:xfrm>
            <a:off x="5549488" y="5514494"/>
            <a:ext cx="3516489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 smtClean="0">
                <a:latin typeface="Calibri" panose="020F0502020204030204" pitchFamily="34" charset="0"/>
                <a:cs typeface="Calibri" panose="020F0502020204030204" pitchFamily="34" charset="0"/>
              </a:rPr>
              <a:t>    = -14 </a:t>
            </a:r>
            <a:endParaRPr lang="ar-SA" sz="2800" dirty="0"/>
          </a:p>
        </p:txBody>
      </p:sp>
    </p:spTree>
    <p:extLst>
      <p:ext uri="{BB962C8B-B14F-4D97-AF65-F5344CB8AC3E}">
        <p14:creationId xmlns:p14="http://schemas.microsoft.com/office/powerpoint/2010/main" val="20592045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9" grpId="0"/>
      <p:bldP spid="10" grpId="0"/>
      <p:bldP spid="11" grpId="0"/>
      <p:bldP spid="12" grpId="0"/>
      <p:bldP spid="1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مربع نص 3"/>
          <p:cNvSpPr txBox="1"/>
          <p:nvPr/>
        </p:nvSpPr>
        <p:spPr>
          <a:xfrm>
            <a:off x="7919155" y="349602"/>
            <a:ext cx="33337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نشاط 2 اذا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كانت |أ |    =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ar-SA" sz="2400" b="1" dirty="0"/>
          </a:p>
        </p:txBody>
      </p:sp>
      <p:sp>
        <p:nvSpPr>
          <p:cNvPr id="5" name="مربع نص 4"/>
          <p:cNvSpPr txBox="1"/>
          <p:nvPr/>
        </p:nvSpPr>
        <p:spPr>
          <a:xfrm>
            <a:off x="9138356" y="1050765"/>
            <a:ext cx="2136422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/>
              <a:t>فجد ما يلي </a:t>
            </a:r>
            <a:endParaRPr lang="ar-SA" sz="2800" b="1" dirty="0"/>
          </a:p>
        </p:txBody>
      </p:sp>
      <p:sp>
        <p:nvSpPr>
          <p:cNvPr id="6" name="مربع نص 5"/>
          <p:cNvSpPr txBox="1"/>
          <p:nvPr/>
        </p:nvSpPr>
        <p:spPr>
          <a:xfrm>
            <a:off x="9287933" y="1815377"/>
            <a:ext cx="23057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1- |2أ |    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4423833" y="2858103"/>
            <a:ext cx="23057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4- |        أ |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endParaRPr lang="ar-SA" sz="24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9287933" y="2904624"/>
            <a:ext cx="23057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3- |-4أ |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 </a:t>
            </a:r>
            <a:endParaRPr lang="ar-SA" sz="24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4154309" y="1744184"/>
            <a:ext cx="23057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2- |-أ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=     </a:t>
            </a:r>
            <a:endParaRPr lang="ar-SA" sz="2400" b="1" dirty="0"/>
          </a:p>
        </p:txBody>
      </p:sp>
      <p:graphicFrame>
        <p:nvGraphicFramePr>
          <p:cNvPr id="12" name="كائن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10956459"/>
              </p:ext>
            </p:extLst>
          </p:nvPr>
        </p:nvGraphicFramePr>
        <p:xfrm>
          <a:off x="5576711" y="2697263"/>
          <a:ext cx="595489" cy="876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3" imgW="126720" imgH="241200" progId="Equation.DSMT4">
                  <p:embed/>
                </p:oleObj>
              </mc:Choice>
              <mc:Fallback>
                <p:oleObj name="Equation" r:id="rId3" imgW="126720" imgH="241200" progId="Equation.DSMT4">
                  <p:embed/>
                  <p:pic>
                    <p:nvPicPr>
                      <p:cNvPr id="19" name="كائن 18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576711" y="2697263"/>
                        <a:ext cx="595489" cy="87638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" name="صورة 9" descr="لقطة الشاشة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26222" y="4081725"/>
            <a:ext cx="2467663" cy="1254280"/>
          </a:xfrm>
          <a:prstGeom prst="rect">
            <a:avLst/>
          </a:prstGeom>
        </p:spPr>
      </p:pic>
      <p:sp>
        <p:nvSpPr>
          <p:cNvPr id="11" name="مربع نص 10"/>
          <p:cNvSpPr txBox="1"/>
          <p:nvPr/>
        </p:nvSpPr>
        <p:spPr>
          <a:xfrm>
            <a:off x="7919155" y="4612368"/>
            <a:ext cx="14111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الحل :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9617092" y="5336005"/>
            <a:ext cx="19529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3×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5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2× س 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endParaRPr lang="ar-SA" dirty="0"/>
          </a:p>
        </p:txBody>
      </p:sp>
      <p:sp>
        <p:nvSpPr>
          <p:cNvPr id="14" name="مربع نص 13"/>
          <p:cNvSpPr txBox="1"/>
          <p:nvPr/>
        </p:nvSpPr>
        <p:spPr>
          <a:xfrm>
            <a:off x="6942666" y="5336005"/>
            <a:ext cx="195297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5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2 س 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7 </a:t>
            </a:r>
            <a:endParaRPr lang="ar-SA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7461955" y="6090792"/>
            <a:ext cx="159173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2 س 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-8</a:t>
            </a:r>
            <a:endParaRPr lang="ar-SA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8926689" y="6206445"/>
            <a:ext cx="2957688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5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2 س   -15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7 -15</a:t>
            </a:r>
            <a:endParaRPr lang="ar-SA" dirty="0"/>
          </a:p>
        </p:txBody>
      </p:sp>
      <p:sp>
        <p:nvSpPr>
          <p:cNvPr id="2" name="سهم إلى اليسار 1"/>
          <p:cNvSpPr/>
          <p:nvPr/>
        </p:nvSpPr>
        <p:spPr>
          <a:xfrm>
            <a:off x="5576711" y="6206445"/>
            <a:ext cx="1670756" cy="45719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مربع نص 16"/>
          <p:cNvSpPr txBox="1"/>
          <p:nvPr/>
        </p:nvSpPr>
        <p:spPr>
          <a:xfrm>
            <a:off x="3934177" y="6021779"/>
            <a:ext cx="1591733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س   </a:t>
            </a:r>
            <a:r>
              <a:rPr lang="ar-SA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ar-SA" dirty="0"/>
          </a:p>
        </p:txBody>
      </p:sp>
      <p:sp>
        <p:nvSpPr>
          <p:cNvPr id="18" name="مربع نص 17"/>
          <p:cNvSpPr txBox="1"/>
          <p:nvPr/>
        </p:nvSpPr>
        <p:spPr>
          <a:xfrm>
            <a:off x="7497230" y="1816766"/>
            <a:ext cx="16580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4×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4 =16    </a:t>
            </a:r>
            <a:endParaRPr lang="ar-SA" sz="2400" b="1" dirty="0"/>
          </a:p>
        </p:txBody>
      </p:sp>
      <p:sp>
        <p:nvSpPr>
          <p:cNvPr id="19" name="مربع نص 18"/>
          <p:cNvSpPr txBox="1"/>
          <p:nvPr/>
        </p:nvSpPr>
        <p:spPr>
          <a:xfrm>
            <a:off x="8976078" y="1836701"/>
            <a:ext cx="14647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4×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|أ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   </a:t>
            </a:r>
            <a:endParaRPr lang="ar-SA" sz="2400" b="1" dirty="0"/>
          </a:p>
        </p:txBody>
      </p:sp>
      <p:sp>
        <p:nvSpPr>
          <p:cNvPr id="20" name="مربع نص 19"/>
          <p:cNvSpPr txBox="1"/>
          <p:nvPr/>
        </p:nvSpPr>
        <p:spPr>
          <a:xfrm>
            <a:off x="3678770" y="1744184"/>
            <a:ext cx="15931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(-1) </a:t>
            </a:r>
            <a:r>
              <a:rPr lang="ar-SA" sz="24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|أ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   </a:t>
            </a:r>
            <a:endParaRPr lang="ar-SA" sz="2400" b="1" dirty="0"/>
          </a:p>
        </p:txBody>
      </p:sp>
      <p:sp>
        <p:nvSpPr>
          <p:cNvPr id="21" name="مربع نص 20"/>
          <p:cNvSpPr txBox="1"/>
          <p:nvPr/>
        </p:nvSpPr>
        <p:spPr>
          <a:xfrm>
            <a:off x="1135590" y="1753978"/>
            <a:ext cx="80010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sz="2400" b="1" dirty="0"/>
          </a:p>
        </p:txBody>
      </p:sp>
      <p:sp>
        <p:nvSpPr>
          <p:cNvPr id="22" name="مربع نص 21"/>
          <p:cNvSpPr txBox="1"/>
          <p:nvPr/>
        </p:nvSpPr>
        <p:spPr>
          <a:xfrm>
            <a:off x="1359251" y="1729867"/>
            <a:ext cx="2305756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=|أ | =           </a:t>
            </a:r>
            <a:endParaRPr lang="ar-SA" sz="2400" b="1" dirty="0"/>
          </a:p>
        </p:txBody>
      </p:sp>
      <p:sp>
        <p:nvSpPr>
          <p:cNvPr id="23" name="مربع نص 22"/>
          <p:cNvSpPr txBox="1"/>
          <p:nvPr/>
        </p:nvSpPr>
        <p:spPr>
          <a:xfrm>
            <a:off x="8463845" y="2914371"/>
            <a:ext cx="173284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(- 4) </a:t>
            </a:r>
            <a:r>
              <a:rPr lang="ar-SA" sz="2400" b="1" baseline="30000" dirty="0" smtClean="0">
                <a:latin typeface="Calibri" panose="020F0502020204030204" pitchFamily="34" charset="0"/>
                <a:cs typeface="Calibri" panose="020F0502020204030204" pitchFamily="34" charset="0"/>
              </a:rPr>
              <a:t>2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|أ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   </a:t>
            </a:r>
            <a:endParaRPr lang="ar-SA" sz="2400" b="1" dirty="0"/>
          </a:p>
        </p:txBody>
      </p:sp>
      <p:sp>
        <p:nvSpPr>
          <p:cNvPr id="24" name="مربع نص 23"/>
          <p:cNvSpPr txBox="1"/>
          <p:nvPr/>
        </p:nvSpPr>
        <p:spPr>
          <a:xfrm>
            <a:off x="6996288" y="2932866"/>
            <a:ext cx="165805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16×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4 =64    </a:t>
            </a:r>
            <a:endParaRPr lang="ar-SA" sz="2400" b="1" dirty="0"/>
          </a:p>
        </p:txBody>
      </p:sp>
      <p:graphicFrame>
        <p:nvGraphicFramePr>
          <p:cNvPr id="25" name="كائن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55112890"/>
              </p:ext>
            </p:extLst>
          </p:nvPr>
        </p:nvGraphicFramePr>
        <p:xfrm>
          <a:off x="4376557" y="2697262"/>
          <a:ext cx="595489" cy="876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4" name="Equation" r:id="rId6" imgW="126720" imgH="241200" progId="Equation.DSMT4">
                  <p:embed/>
                </p:oleObj>
              </mc:Choice>
              <mc:Fallback>
                <p:oleObj name="Equation" r:id="rId6" imgW="126720" imgH="241200" progId="Equation.DSMT4">
                  <p:embed/>
                  <p:pic>
                    <p:nvPicPr>
                      <p:cNvPr id="12" name="كائن 1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4376557" y="2697262"/>
                        <a:ext cx="595489" cy="87638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6" name="مربع نص 25"/>
          <p:cNvSpPr txBox="1"/>
          <p:nvPr/>
        </p:nvSpPr>
        <p:spPr>
          <a:xfrm>
            <a:off x="2908296" y="2820253"/>
            <a:ext cx="1464733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×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|أ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 </a:t>
            </a:r>
            <a:endParaRPr lang="ar-SA" sz="2400" b="1" dirty="0"/>
          </a:p>
        </p:txBody>
      </p:sp>
      <p:graphicFrame>
        <p:nvGraphicFramePr>
          <p:cNvPr id="27" name="كائن 2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193565"/>
              </p:ext>
            </p:extLst>
          </p:nvPr>
        </p:nvGraphicFramePr>
        <p:xfrm>
          <a:off x="2759778" y="2612892"/>
          <a:ext cx="595489" cy="87638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5" name="Equation" r:id="rId8" imgW="126720" imgH="241200" progId="Equation.DSMT4">
                  <p:embed/>
                </p:oleObj>
              </mc:Choice>
              <mc:Fallback>
                <p:oleObj name="Equation" r:id="rId8" imgW="126720" imgH="241200" progId="Equation.DSMT4">
                  <p:embed/>
                  <p:pic>
                    <p:nvPicPr>
                      <p:cNvPr id="25" name="كائن 24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2759778" y="2612892"/>
                        <a:ext cx="595489" cy="876385"/>
                      </a:xfrm>
                      <a:prstGeom prst="rect">
                        <a:avLst/>
                      </a:prstGeom>
                      <a:ln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9" name="مربع نص 28"/>
          <p:cNvSpPr txBox="1"/>
          <p:nvPr/>
        </p:nvSpPr>
        <p:spPr>
          <a:xfrm>
            <a:off x="1710268" y="2809522"/>
            <a:ext cx="10406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×4 =</a:t>
            </a:r>
            <a:endParaRPr lang="ar-SA" sz="2400" b="1" dirty="0"/>
          </a:p>
        </p:txBody>
      </p:sp>
      <p:sp>
        <p:nvSpPr>
          <p:cNvPr id="30" name="مربع نص 29"/>
          <p:cNvSpPr txBox="1"/>
          <p:nvPr/>
        </p:nvSpPr>
        <p:spPr>
          <a:xfrm>
            <a:off x="894995" y="2827321"/>
            <a:ext cx="1040695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</a:t>
            </a:r>
            <a:endParaRPr lang="ar-SA" sz="2400" b="1" dirty="0"/>
          </a:p>
        </p:txBody>
      </p:sp>
      <p:sp>
        <p:nvSpPr>
          <p:cNvPr id="31" name="مربع نص 30"/>
          <p:cNvSpPr txBox="1"/>
          <p:nvPr/>
        </p:nvSpPr>
        <p:spPr>
          <a:xfrm>
            <a:off x="8654343" y="3494879"/>
            <a:ext cx="3333750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نشاط 3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18660620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6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8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7" fill="hold">
                      <p:stCondLst>
                        <p:cond delay="indefinite"/>
                      </p:stCondLst>
                      <p:childTnLst>
                        <p:par>
                          <p:cTn id="98" fill="hold">
                            <p:stCondLst>
                              <p:cond delay="0"/>
                            </p:stCondLst>
                            <p:childTnLst>
                              <p:par>
                                <p:cTn id="9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1" fill="hold">
                      <p:stCondLst>
                        <p:cond delay="indefinite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9" fill="hold">
                      <p:stCondLst>
                        <p:cond delay="indefinite"/>
                      </p:stCondLst>
                      <p:childTnLst>
                        <p:par>
                          <p:cTn id="110" fill="hold">
                            <p:stCondLst>
                              <p:cond delay="0"/>
                            </p:stCondLst>
                            <p:childTnLst>
                              <p:par>
                                <p:cTn id="1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  <p:bldP spid="8" grpId="0"/>
      <p:bldP spid="9" grpId="0"/>
      <p:bldP spid="11" grpId="0"/>
      <p:bldP spid="13" grpId="0"/>
      <p:bldP spid="14" grpId="0"/>
      <p:bldP spid="15" grpId="0"/>
      <p:bldP spid="16" grpId="0"/>
      <p:bldP spid="2" grpId="0" animBg="1"/>
      <p:bldP spid="17" grpId="0"/>
      <p:bldP spid="18" grpId="0"/>
      <p:bldP spid="19" grpId="0"/>
      <p:bldP spid="20" grpId="0"/>
      <p:bldP spid="21" grpId="0"/>
      <p:bldP spid="22" grpId="0"/>
      <p:bldP spid="23" grpId="0"/>
      <p:bldP spid="24" grpId="0"/>
      <p:bldP spid="26" grpId="0"/>
      <p:bldP spid="29" grpId="0"/>
      <p:bldP spid="30" grpId="0"/>
      <p:bldP spid="31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صورة 7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3019" y="1055511"/>
            <a:ext cx="2772162" cy="847843"/>
          </a:xfrm>
          <a:prstGeom prst="rect">
            <a:avLst/>
          </a:prstGeom>
        </p:spPr>
      </p:pic>
      <p:pic>
        <p:nvPicPr>
          <p:cNvPr id="10" name="صورة 9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290" y="2121847"/>
            <a:ext cx="4143021" cy="578520"/>
          </a:xfrm>
          <a:prstGeom prst="rect">
            <a:avLst/>
          </a:prstGeom>
        </p:spPr>
      </p:pic>
      <p:sp>
        <p:nvSpPr>
          <p:cNvPr id="11" name="مربع نص 10"/>
          <p:cNvSpPr txBox="1"/>
          <p:nvPr/>
        </p:nvSpPr>
        <p:spPr>
          <a:xfrm>
            <a:off x="8997244" y="327378"/>
            <a:ext cx="2494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smtClean="0"/>
              <a:t>أسئلة </a:t>
            </a:r>
            <a:endParaRPr lang="ar-SA" dirty="0"/>
          </a:p>
        </p:txBody>
      </p:sp>
      <p:pic>
        <p:nvPicPr>
          <p:cNvPr id="13" name="صورة 12" descr="لقطة الشاشة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1290" y="3725334"/>
            <a:ext cx="4330382" cy="1365954"/>
          </a:xfrm>
          <a:prstGeom prst="rect">
            <a:avLst/>
          </a:prstGeom>
        </p:spPr>
      </p:pic>
      <p:sp>
        <p:nvSpPr>
          <p:cNvPr id="14" name="مربع نص 13"/>
          <p:cNvSpPr txBox="1"/>
          <p:nvPr/>
        </p:nvSpPr>
        <p:spPr>
          <a:xfrm>
            <a:off x="9500694" y="1294766"/>
            <a:ext cx="2494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err="1" smtClean="0"/>
              <a:t>ألسؤال</a:t>
            </a:r>
            <a:r>
              <a:rPr lang="ar-SA" dirty="0" smtClean="0"/>
              <a:t> الأول:</a:t>
            </a:r>
            <a:endParaRPr lang="ar-SA" dirty="0"/>
          </a:p>
        </p:txBody>
      </p:sp>
      <p:sp>
        <p:nvSpPr>
          <p:cNvPr id="15" name="مربع نص 14"/>
          <p:cNvSpPr txBox="1"/>
          <p:nvPr/>
        </p:nvSpPr>
        <p:spPr>
          <a:xfrm>
            <a:off x="9500693" y="3116746"/>
            <a:ext cx="2494845" cy="369332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dirty="0" err="1" smtClean="0"/>
              <a:t>ألسؤال</a:t>
            </a:r>
            <a:r>
              <a:rPr lang="ar-SA" dirty="0" smtClean="0"/>
              <a:t> الأول:</a:t>
            </a:r>
            <a:endParaRPr lang="ar-SA" dirty="0"/>
          </a:p>
        </p:txBody>
      </p:sp>
      <p:sp>
        <p:nvSpPr>
          <p:cNvPr id="16" name="مربع نص 15"/>
          <p:cNvSpPr txBox="1"/>
          <p:nvPr/>
        </p:nvSpPr>
        <p:spPr>
          <a:xfrm>
            <a:off x="4301067" y="2121846"/>
            <a:ext cx="2750844" cy="40011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0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4)|2أ - ب|     </a:t>
            </a:r>
            <a:endParaRPr lang="ar-SA" sz="2000" b="1" dirty="0"/>
          </a:p>
        </p:txBody>
      </p:sp>
    </p:spTree>
    <p:extLst>
      <p:ext uri="{BB962C8B-B14F-4D97-AF65-F5344CB8AC3E}">
        <p14:creationId xmlns:p14="http://schemas.microsoft.com/office/powerpoint/2010/main" val="25156380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4" grpId="0"/>
      <p:bldP spid="15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43022" y="377431"/>
            <a:ext cx="6999111" cy="728879"/>
          </a:xfrm>
          <a:prstGeom prst="rect">
            <a:avLst/>
          </a:prstGeom>
        </p:spPr>
      </p:pic>
      <p:pic>
        <p:nvPicPr>
          <p:cNvPr id="5" name="صورة 4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9385" y="1286167"/>
            <a:ext cx="7626384" cy="876422"/>
          </a:xfrm>
          <a:prstGeom prst="rect">
            <a:avLst/>
          </a:prstGeom>
        </p:spPr>
      </p:pic>
      <p:pic>
        <p:nvPicPr>
          <p:cNvPr id="6" name="صورة 5" descr="لقطة الشاشة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689" y="2342446"/>
            <a:ext cx="5712236" cy="1148260"/>
          </a:xfrm>
          <a:prstGeom prst="rect">
            <a:avLst/>
          </a:prstGeom>
        </p:spPr>
      </p:pic>
      <p:sp>
        <p:nvSpPr>
          <p:cNvPr id="7" name="مربع نص 6"/>
          <p:cNvSpPr txBox="1"/>
          <p:nvPr/>
        </p:nvSpPr>
        <p:spPr>
          <a:xfrm>
            <a:off x="10764366" y="2707484"/>
            <a:ext cx="124024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مثال :</a:t>
            </a:r>
            <a:endParaRPr lang="ar-SA" sz="2400" b="1" dirty="0"/>
          </a:p>
        </p:txBody>
      </p:sp>
      <p:pic>
        <p:nvPicPr>
          <p:cNvPr id="8" name="صورة 7" descr="لقطة الشاشة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3956" y="3412219"/>
            <a:ext cx="4718049" cy="822430"/>
          </a:xfrm>
          <a:prstGeom prst="rect">
            <a:avLst/>
          </a:prstGeom>
        </p:spPr>
      </p:pic>
      <p:sp>
        <p:nvSpPr>
          <p:cNvPr id="9" name="مربع نص 8"/>
          <p:cNvSpPr txBox="1"/>
          <p:nvPr/>
        </p:nvSpPr>
        <p:spPr>
          <a:xfrm>
            <a:off x="6671733" y="4447822"/>
            <a:ext cx="47840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ومنها فان :  (س-1) ×2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2× 3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صفر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6776607" y="5152556"/>
            <a:ext cx="47840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2س-2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6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صفر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sz="2400" b="1" dirty="0"/>
          </a:p>
        </p:txBody>
      </p:sp>
      <p:sp>
        <p:nvSpPr>
          <p:cNvPr id="11" name="مربع نص 10"/>
          <p:cNvSpPr txBox="1"/>
          <p:nvPr/>
        </p:nvSpPr>
        <p:spPr>
          <a:xfrm>
            <a:off x="3068207" y="5122661"/>
            <a:ext cx="4784037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2س  -8 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صفر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endParaRPr lang="ar-SA" sz="2400" b="1" dirty="0"/>
          </a:p>
        </p:txBody>
      </p:sp>
      <p:sp>
        <p:nvSpPr>
          <p:cNvPr id="12" name="مربع نص 11"/>
          <p:cNvSpPr txBox="1"/>
          <p:nvPr/>
        </p:nvSpPr>
        <p:spPr>
          <a:xfrm>
            <a:off x="7359533" y="5827395"/>
            <a:ext cx="1897354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س  </a:t>
            </a:r>
            <a:r>
              <a:rPr lang="ar-SA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sz="2800" b="1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4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13" name="مربع نص 12"/>
          <p:cNvSpPr txBox="1"/>
          <p:nvPr/>
        </p:nvSpPr>
        <p:spPr>
          <a:xfrm>
            <a:off x="9815689" y="5979795"/>
            <a:ext cx="1897354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  2س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8</a:t>
            </a:r>
            <a:endParaRPr lang="ar-SA" sz="2400" b="1" dirty="0"/>
          </a:p>
        </p:txBody>
      </p:sp>
    </p:spTree>
    <p:extLst>
      <p:ext uri="{BB962C8B-B14F-4D97-AF65-F5344CB8AC3E}">
        <p14:creationId xmlns:p14="http://schemas.microsoft.com/office/powerpoint/2010/main" val="612718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9" grpId="0"/>
      <p:bldP spid="10" grpId="0"/>
      <p:bldP spid="11" grpId="0"/>
      <p:bldP spid="12" grpId="0"/>
      <p:bldP spid="1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8267" y="202390"/>
            <a:ext cx="11073062" cy="2563388"/>
          </a:xfrm>
          <a:prstGeom prst="rect">
            <a:avLst/>
          </a:prstGeom>
        </p:spPr>
      </p:pic>
      <p:pic>
        <p:nvPicPr>
          <p:cNvPr id="5" name="صورة 4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8137" y="3205424"/>
            <a:ext cx="10633321" cy="25293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19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صورة 3" descr="لقطة الشاشة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6246" y="270934"/>
            <a:ext cx="4862241" cy="1579805"/>
          </a:xfrm>
          <a:prstGeom prst="rect">
            <a:avLst/>
          </a:prstGeom>
        </p:spPr>
      </p:pic>
      <p:sp>
        <p:nvSpPr>
          <p:cNvPr id="5" name="مربع نص 4"/>
          <p:cNvSpPr txBox="1"/>
          <p:nvPr/>
        </p:nvSpPr>
        <p:spPr>
          <a:xfrm>
            <a:off x="5228755" y="1170915"/>
            <a:ext cx="1411111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b="1" dirty="0" smtClean="0">
                <a:solidFill>
                  <a:srgbClr val="FF0000"/>
                </a:solidFill>
              </a:rPr>
              <a:t>الحل :  </a:t>
            </a:r>
            <a:endParaRPr lang="ar-SA" sz="2800" b="1" dirty="0">
              <a:solidFill>
                <a:srgbClr val="FF0000"/>
              </a:solidFill>
            </a:endParaRPr>
          </a:p>
        </p:txBody>
      </p:sp>
      <p:sp>
        <p:nvSpPr>
          <p:cNvPr id="6" name="مربع نص 5"/>
          <p:cNvSpPr txBox="1"/>
          <p:nvPr/>
        </p:nvSpPr>
        <p:spPr>
          <a:xfrm>
            <a:off x="9467366" y="2393882"/>
            <a:ext cx="1952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نجد |أ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|    =  </a:t>
            </a:r>
            <a:endParaRPr lang="ar-SA" sz="2400" b="1" dirty="0"/>
          </a:p>
        </p:txBody>
      </p:sp>
      <p:sp>
        <p:nvSpPr>
          <p:cNvPr id="7" name="مربع نص 6"/>
          <p:cNvSpPr txBox="1"/>
          <p:nvPr/>
        </p:nvSpPr>
        <p:spPr>
          <a:xfrm>
            <a:off x="7366001" y="2393883"/>
            <a:ext cx="220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1× -4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 1×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-2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endParaRPr lang="ar-SA" sz="2400" b="1" dirty="0"/>
          </a:p>
        </p:txBody>
      </p:sp>
      <p:sp>
        <p:nvSpPr>
          <p:cNvPr id="8" name="مربع نص 7"/>
          <p:cNvSpPr txBox="1"/>
          <p:nvPr/>
        </p:nvSpPr>
        <p:spPr>
          <a:xfrm>
            <a:off x="4933245" y="2393881"/>
            <a:ext cx="220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-4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-2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endParaRPr lang="ar-SA" sz="2400" b="1" dirty="0"/>
          </a:p>
        </p:txBody>
      </p:sp>
      <p:sp>
        <p:nvSpPr>
          <p:cNvPr id="9" name="مربع نص 8"/>
          <p:cNvSpPr txBox="1"/>
          <p:nvPr/>
        </p:nvSpPr>
        <p:spPr>
          <a:xfrm>
            <a:off x="7546622" y="3167857"/>
            <a:ext cx="2206978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-4  +2 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=  </a:t>
            </a:r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-2</a:t>
            </a:r>
            <a:endParaRPr lang="ar-SA" sz="2400" b="1" dirty="0"/>
          </a:p>
        </p:txBody>
      </p:sp>
      <p:sp>
        <p:nvSpPr>
          <p:cNvPr id="10" name="مربع نص 9"/>
          <p:cNvSpPr txBox="1"/>
          <p:nvPr/>
        </p:nvSpPr>
        <p:spPr>
          <a:xfrm>
            <a:off x="2585156" y="3167857"/>
            <a:ext cx="4521202" cy="461665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400" b="1" dirty="0" smtClean="0">
                <a:latin typeface="Calibri" panose="020F0502020204030204" pitchFamily="34" charset="0"/>
                <a:cs typeface="Calibri" panose="020F0502020204030204" pitchFamily="34" charset="0"/>
              </a:rPr>
              <a:t>اذن يوجد للمصفوفة أ نظير ضربي </a:t>
            </a:r>
            <a:endParaRPr lang="ar-SA" sz="2400" b="1" dirty="0"/>
          </a:p>
        </p:txBody>
      </p:sp>
      <p:pic>
        <p:nvPicPr>
          <p:cNvPr id="11" name="صورة 10" descr="لقطة الشاشة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68267" y="3860800"/>
            <a:ext cx="3330219" cy="1546577"/>
          </a:xfrm>
          <a:prstGeom prst="rect">
            <a:avLst/>
          </a:prstGeom>
        </p:spPr>
      </p:pic>
      <p:pic>
        <p:nvPicPr>
          <p:cNvPr id="12" name="صورة 11" descr="لقطة الشاشة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05757" y="3860800"/>
            <a:ext cx="2460977" cy="1625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108844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164</TotalTime>
  <Words>418</Words>
  <Application>Microsoft Office PowerPoint</Application>
  <PresentationFormat>شاشة عريضة</PresentationFormat>
  <Paragraphs>96</Paragraphs>
  <Slides>13</Slides>
  <Notes>0</Notes>
  <HiddenSlides>0</HiddenSlides>
  <MMClips>0</MMClips>
  <ScaleCrop>false</ScaleCrop>
  <HeadingPairs>
    <vt:vector size="8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خوادم OLE مضمنة</vt:lpstr>
      </vt:variant>
      <vt:variant>
        <vt:i4>2</vt:i4>
      </vt:variant>
      <vt:variant>
        <vt:lpstr>عناوين الشرائح</vt:lpstr>
      </vt:variant>
      <vt:variant>
        <vt:i4>13</vt:i4>
      </vt:variant>
    </vt:vector>
  </HeadingPairs>
  <TitlesOfParts>
    <vt:vector size="20" baseType="lpstr">
      <vt:lpstr>Arial</vt:lpstr>
      <vt:lpstr>Calibri</vt:lpstr>
      <vt:lpstr>Calibri Light</vt:lpstr>
      <vt:lpstr>Times New Roman</vt:lpstr>
      <vt:lpstr>نسق Office</vt:lpstr>
      <vt:lpstr>Equation</vt:lpstr>
      <vt:lpstr>MathType 6.0 Equation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Windows User</dc:creator>
  <cp:lastModifiedBy>Windows User</cp:lastModifiedBy>
  <cp:revision>18</cp:revision>
  <dcterms:created xsi:type="dcterms:W3CDTF">2020-10-24T18:29:23Z</dcterms:created>
  <dcterms:modified xsi:type="dcterms:W3CDTF">2020-10-27T19:58:46Z</dcterms:modified>
</cp:coreProperties>
</file>