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E3A5B8-691B-4A4A-8823-0F228CA74E7F}">
          <p14:sldIdLst>
            <p14:sldId id="256"/>
          </p14:sldIdLst>
        </p14:section>
        <p14:section name="Untitled Section" id="{7FED15C7-E652-4AF4-ADD9-478F78D306F7}">
          <p14:sldIdLst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DE1C6F"/>
    <a:srgbClr val="FF33CC"/>
    <a:srgbClr val="00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BB2043-D09D-4AA1-9E11-2BEC1C31BE5D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440B42-7096-41F5-9CE5-D1C4C8C8D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3454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40B42-7096-41F5-9CE5-D1C4C8C8DFB6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2036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08F450-6368-4A21-A401-FC237AD139FB}" type="datetimeFigureOut">
              <a:rPr lang="ar-AE" smtClean="0"/>
              <a:t>11/06/1440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78C9FF-430D-4468-8FB1-9B4BAA419928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400800" cy="129540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الاتحاد والتقاطع </a:t>
            </a:r>
            <a:endParaRPr lang="ar-A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152128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اهداف الدرس</a:t>
            </a:r>
            <a:endParaRPr lang="ar-AE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7584" y="3429000"/>
            <a:ext cx="7056784" cy="194421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يتعرف الطاللب على خاصية التبديل على الاتحاد والتقاطع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يتعرف الطالب على مفهوم المجموعات المنفصلة</a:t>
            </a:r>
          </a:p>
        </p:txBody>
      </p:sp>
    </p:spTree>
    <p:extLst>
      <p:ext uri="{BB962C8B-B14F-4D97-AF65-F5344CB8AC3E}">
        <p14:creationId xmlns:p14="http://schemas.microsoft.com/office/powerpoint/2010/main" val="3319290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0"/>
            <a:ext cx="9115425" cy="42930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574" y="4293096"/>
            <a:ext cx="9115425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 , مجموعة الحيوانات البرية =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بقرة , كلب , خروف , اسد , دب , قيل , حمار وحشي , ثعلب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661248"/>
            <a:ext cx="9115425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 , مجموعة الحيوانات البحرية =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قنديل البحر  ,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سمكة , اخطبوط , حوت , قرش , سرطان البحر  , حصان البحر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0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4" y="116632"/>
            <a:ext cx="9115425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 =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بقرة , كلب , خروف , اسد , دب , قيل , حمار وحشي , ثعلب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8062" y="1273299"/>
            <a:ext cx="9115425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 =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قنديل البحر  ,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سمكة , اخطبوط , حوت , قرش , سرطان البحر  , حصان البحر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endParaRPr lang="ar-AE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2492896"/>
            <a:ext cx="444214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س      ص  = </a:t>
            </a:r>
            <a:endParaRPr lang="ar-AE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3933056"/>
            <a:ext cx="4478782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ص      س  = </a:t>
            </a:r>
            <a:endParaRPr lang="ar-AE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44879"/>
              </p:ext>
            </p:extLst>
          </p:nvPr>
        </p:nvGraphicFramePr>
        <p:xfrm>
          <a:off x="4549650" y="2645944"/>
          <a:ext cx="1429346" cy="77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215640" imgH="215640" progId="Equation.DSMT4">
                  <p:embed/>
                </p:oleObj>
              </mc:Choice>
              <mc:Fallback>
                <p:oleObj name="Equation" r:id="rId3" imgW="215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9650" y="2645944"/>
                        <a:ext cx="1429346" cy="77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91777"/>
              </p:ext>
            </p:extLst>
          </p:nvPr>
        </p:nvGraphicFramePr>
        <p:xfrm>
          <a:off x="4424536" y="4086560"/>
          <a:ext cx="14287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5" imgW="215640" imgH="215640" progId="Equation.DSMT4">
                  <p:embed/>
                </p:oleObj>
              </mc:Choice>
              <mc:Fallback>
                <p:oleObj name="Equation" r:id="rId5" imgW="215640" imgH="215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536" y="4086560"/>
                        <a:ext cx="14287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02871"/>
              </p:ext>
            </p:extLst>
          </p:nvPr>
        </p:nvGraphicFramePr>
        <p:xfrm>
          <a:off x="6948264" y="2576905"/>
          <a:ext cx="720080" cy="91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8264" y="2576905"/>
                        <a:ext cx="720080" cy="91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47506"/>
              </p:ext>
            </p:extLst>
          </p:nvPr>
        </p:nvGraphicFramePr>
        <p:xfrm>
          <a:off x="6948264" y="3933056"/>
          <a:ext cx="7191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933056"/>
                        <a:ext cx="71913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16399"/>
              </p:ext>
            </p:extLst>
          </p:nvPr>
        </p:nvGraphicFramePr>
        <p:xfrm>
          <a:off x="1907704" y="5995118"/>
          <a:ext cx="360040" cy="457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995118"/>
                        <a:ext cx="360040" cy="457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12401"/>
              </p:ext>
            </p:extLst>
          </p:nvPr>
        </p:nvGraphicFramePr>
        <p:xfrm>
          <a:off x="179512" y="5995020"/>
          <a:ext cx="360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2" imgW="190417" imgH="241195" progId="Equation.DSMT4">
                  <p:embed/>
                </p:oleObj>
              </mc:Choice>
              <mc:Fallback>
                <p:oleObj name="Equation" r:id="rId12" imgW="190417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995020"/>
                        <a:ext cx="3603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5589240"/>
            <a:ext cx="9144000" cy="98129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195736" y="2492896"/>
            <a:ext cx="1800200" cy="266429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endParaRPr lang="ar-AE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9512" y="2496889"/>
            <a:ext cx="1800200" cy="266429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</a:t>
            </a:r>
            <a:endParaRPr lang="ar-AE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9422"/>
            <a:ext cx="9144000" cy="6838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371703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1 , 2 , 3 , 4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ar-A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0528" y="3624699"/>
            <a:ext cx="5688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10 , 20 , 30 , 40 , 50 , 60 , 70 , 80 , 90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ar-A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5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9418" y="4614"/>
            <a:ext cx="5832648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   س= </a:t>
            </a:r>
            <a:r>
              <a:rPr lang="en-US" sz="4000" b="1" dirty="0" smtClean="0">
                <a:solidFill>
                  <a:schemeClr val="tx1"/>
                </a:solidFill>
              </a:rPr>
              <a:t>}</a:t>
            </a:r>
            <a:r>
              <a:rPr lang="ar-SA" sz="4000" b="1" dirty="0" smtClean="0">
                <a:solidFill>
                  <a:schemeClr val="tx1"/>
                </a:solidFill>
              </a:rPr>
              <a:t>2 , 3 , 5 , 7 </a:t>
            </a:r>
            <a:r>
              <a:rPr lang="en-US" sz="4000" b="1" dirty="0" smtClean="0">
                <a:solidFill>
                  <a:schemeClr val="tx1"/>
                </a:solidFill>
              </a:rPr>
              <a:t>{</a:t>
            </a:r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endParaRPr lang="ar-AE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6376" y="1012726"/>
            <a:ext cx="5674096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  ص= </a:t>
            </a:r>
            <a:r>
              <a:rPr lang="en-US" sz="4000" b="1" dirty="0" smtClean="0">
                <a:solidFill>
                  <a:schemeClr val="tx1"/>
                </a:solidFill>
              </a:rPr>
              <a:t>}</a:t>
            </a:r>
            <a:r>
              <a:rPr lang="ar-SA" sz="4000" b="1" dirty="0" smtClean="0">
                <a:solidFill>
                  <a:schemeClr val="tx1"/>
                </a:solidFill>
              </a:rPr>
              <a:t>1 , 2 , 3 , 4 </a:t>
            </a:r>
            <a:r>
              <a:rPr lang="en-US" sz="4000" b="1" dirty="0" smtClean="0">
                <a:solidFill>
                  <a:schemeClr val="tx1"/>
                </a:solidFill>
              </a:rPr>
              <a:t>{</a:t>
            </a:r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endParaRPr lang="ar-AE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333" y="2041996"/>
            <a:ext cx="8424936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tx1"/>
                </a:solidFill>
              </a:rPr>
              <a:t>   ل= </a:t>
            </a:r>
            <a:r>
              <a:rPr lang="en-US" sz="3200" b="1" dirty="0" smtClean="0">
                <a:solidFill>
                  <a:schemeClr val="tx1"/>
                </a:solidFill>
              </a:rPr>
              <a:t>}</a:t>
            </a:r>
            <a:r>
              <a:rPr lang="ar-SA" sz="3200" b="1" dirty="0" smtClean="0">
                <a:solidFill>
                  <a:schemeClr val="tx1"/>
                </a:solidFill>
              </a:rPr>
              <a:t>10 , 20 , 30 , 40 , 50 , 60 , 70 , 80 , 90 </a:t>
            </a:r>
            <a:r>
              <a:rPr lang="en-US" sz="3200" b="1" dirty="0" smtClean="0">
                <a:solidFill>
                  <a:schemeClr val="tx1"/>
                </a:solidFill>
              </a:rPr>
              <a:t>{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54" y="3051249"/>
            <a:ext cx="2114845" cy="781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589" y="3050108"/>
            <a:ext cx="6642822" cy="78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 } </a:t>
            </a:r>
            <a:r>
              <a:rPr lang="ar-SA" sz="4000" b="1" dirty="0" smtClean="0">
                <a:solidFill>
                  <a:schemeClr val="tx1"/>
                </a:solidFill>
              </a:rPr>
              <a:t>2 , 3 , 5 , 7 , 1 , 4 </a:t>
            </a:r>
            <a:r>
              <a:rPr lang="en-US" sz="4000" b="1" dirty="0" smtClean="0">
                <a:solidFill>
                  <a:schemeClr val="tx1"/>
                </a:solidFill>
              </a:rPr>
              <a:t>{</a:t>
            </a:r>
            <a:endParaRPr lang="ar-AE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71" y="3831267"/>
            <a:ext cx="2181529" cy="685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332" y="3783635"/>
            <a:ext cx="6642822" cy="78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   { }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ar-SA" sz="4000" b="1" dirty="0" smtClean="0">
                <a:solidFill>
                  <a:schemeClr val="tx1"/>
                </a:solidFill>
              </a:rPr>
              <a:t>او   </a:t>
            </a:r>
            <a:endParaRPr lang="ar-AE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8853"/>
              </p:ext>
            </p:extLst>
          </p:nvPr>
        </p:nvGraphicFramePr>
        <p:xfrm>
          <a:off x="4061606" y="3881730"/>
          <a:ext cx="635433" cy="63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215640" imgH="215640" progId="Equation.DSMT4">
                  <p:embed/>
                </p:oleObj>
              </mc:Choice>
              <mc:Fallback>
                <p:oleObj name="Equation" r:id="rId5" imgW="215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1606" y="3881730"/>
                        <a:ext cx="635433" cy="63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56" y="4515703"/>
            <a:ext cx="2084643" cy="8575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6534" y="4547058"/>
            <a:ext cx="6642822" cy="78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   { }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ar-SA" sz="4000" b="1" dirty="0" smtClean="0">
                <a:solidFill>
                  <a:schemeClr val="tx1"/>
                </a:solidFill>
              </a:rPr>
              <a:t>او   </a:t>
            </a:r>
            <a:endParaRPr lang="ar-AE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3160"/>
              </p:ext>
            </p:extLst>
          </p:nvPr>
        </p:nvGraphicFramePr>
        <p:xfrm>
          <a:off x="4139952" y="4620137"/>
          <a:ext cx="6365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8" imgW="215640" imgH="215640" progId="Equation.DSMT4">
                  <p:embed/>
                </p:oleObj>
              </mc:Choice>
              <mc:Fallback>
                <p:oleObj name="Equation" r:id="rId8" imgW="21564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620137"/>
                        <a:ext cx="6365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36" y="5357468"/>
            <a:ext cx="2006546" cy="6638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6618" y="5240128"/>
            <a:ext cx="6642822" cy="78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   { }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ar-SA" sz="4000" b="1" dirty="0" smtClean="0">
                <a:solidFill>
                  <a:schemeClr val="tx1"/>
                </a:solidFill>
              </a:rPr>
              <a:t>او   </a:t>
            </a:r>
            <a:endParaRPr lang="ar-AE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461731"/>
              </p:ext>
            </p:extLst>
          </p:nvPr>
        </p:nvGraphicFramePr>
        <p:xfrm>
          <a:off x="4067944" y="5328217"/>
          <a:ext cx="737234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1" imgW="215619" imgH="215619" progId="Equation.DSMT4">
                  <p:embed/>
                </p:oleObj>
              </mc:Choice>
              <mc:Fallback>
                <p:oleObj name="Equation" r:id="rId11" imgW="215619" imgH="21561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328217"/>
                        <a:ext cx="737234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33" y="6021286"/>
            <a:ext cx="2140149" cy="648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0123" y="5888200"/>
            <a:ext cx="6642822" cy="78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   { }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ar-SA" sz="4000" b="1" dirty="0" smtClean="0">
                <a:solidFill>
                  <a:schemeClr val="tx1"/>
                </a:solidFill>
              </a:rPr>
              <a:t>او   </a:t>
            </a:r>
            <a:endParaRPr lang="ar-AE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01341"/>
              </p:ext>
            </p:extLst>
          </p:nvPr>
        </p:nvGraphicFramePr>
        <p:xfrm>
          <a:off x="4067944" y="5961279"/>
          <a:ext cx="736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3" imgW="215619" imgH="215619" progId="Equation.DSMT4">
                  <p:embed/>
                </p:oleObj>
              </mc:Choice>
              <mc:Fallback>
                <p:oleObj name="Equation" r:id="rId13" imgW="215619" imgH="21561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961279"/>
                        <a:ext cx="736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0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2250738" cy="94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136" y="404664"/>
            <a:ext cx="5674096" cy="94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}</a:t>
            </a:r>
            <a:r>
              <a:rPr lang="ar-SA" sz="4000" b="1" dirty="0" smtClean="0">
                <a:solidFill>
                  <a:schemeClr val="tx1"/>
                </a:solidFill>
              </a:rPr>
              <a:t>1 , 2 , 3 , 4 </a:t>
            </a:r>
            <a:r>
              <a:rPr lang="en-US" sz="4000" b="1" dirty="0" smtClean="0">
                <a:solidFill>
                  <a:schemeClr val="tx1"/>
                </a:solidFill>
              </a:rPr>
              <a:t>{</a:t>
            </a:r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endParaRPr lang="ar-AE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97" y="1350627"/>
            <a:ext cx="2062373" cy="710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6135" y="1279689"/>
            <a:ext cx="5862461" cy="78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tx1"/>
                </a:solidFill>
              </a:rPr>
              <a:t>= </a:t>
            </a:r>
            <a:r>
              <a:rPr lang="en-US" sz="4000" b="1" dirty="0" smtClean="0">
                <a:solidFill>
                  <a:schemeClr val="tx1"/>
                </a:solidFill>
              </a:rPr>
              <a:t>   { }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ar-SA" sz="4000" b="1" dirty="0" smtClean="0">
                <a:solidFill>
                  <a:schemeClr val="tx1"/>
                </a:solidFill>
              </a:rPr>
              <a:t>او   </a:t>
            </a:r>
            <a:endParaRPr lang="ar-AE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701275"/>
              </p:ext>
            </p:extLst>
          </p:nvPr>
        </p:nvGraphicFramePr>
        <p:xfrm>
          <a:off x="3824325" y="1388237"/>
          <a:ext cx="6365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215619" imgH="215619" progId="Equation.DSMT4">
                  <p:embed/>
                </p:oleObj>
              </mc:Choice>
              <mc:Fallback>
                <p:oleObj name="Equation" r:id="rId5" imgW="215619" imgH="21561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325" y="1388237"/>
                        <a:ext cx="6365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5" y="3356992"/>
            <a:ext cx="71305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04048" y="35471"/>
            <a:ext cx="3844378" cy="756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تمهيد</a:t>
            </a:r>
            <a:r>
              <a:rPr lang="ar-SA" sz="1200" dirty="0" smtClean="0">
                <a:solidFill>
                  <a:schemeClr val="tx1"/>
                </a:solidFill>
              </a:rPr>
              <a:t> </a:t>
            </a:r>
            <a:r>
              <a:rPr lang="ar-SA" sz="6000" dirty="0" smtClean="0">
                <a:solidFill>
                  <a:schemeClr val="tx1"/>
                </a:solidFill>
              </a:rPr>
              <a:t>: </a:t>
            </a:r>
            <a:endParaRPr lang="ar-AE" sz="6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04048" y="1304218"/>
            <a:ext cx="3844378" cy="5221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4" name="Oval 3"/>
          <p:cNvSpPr/>
          <p:nvPr/>
        </p:nvSpPr>
        <p:spPr>
          <a:xfrm>
            <a:off x="809836" y="1421974"/>
            <a:ext cx="3958208" cy="51033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Oval Callout 5"/>
          <p:cNvSpPr/>
          <p:nvPr/>
        </p:nvSpPr>
        <p:spPr>
          <a:xfrm flipH="1">
            <a:off x="154252" y="843588"/>
            <a:ext cx="1619672" cy="921260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العواصم </a:t>
            </a:r>
            <a:endParaRPr lang="ar-AE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459568" y="1038552"/>
            <a:ext cx="1733872" cy="69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الدول </a:t>
            </a:r>
            <a:endParaRPr lang="ar-A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2526" y="1823903"/>
            <a:ext cx="936104" cy="460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مصر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9973" y="4733028"/>
            <a:ext cx="936104" cy="460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القاهرة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10674" y="2772795"/>
            <a:ext cx="936104" cy="460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سوريا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73924" y="2054218"/>
            <a:ext cx="936104" cy="460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دمشق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0031" y="4931343"/>
            <a:ext cx="936104" cy="4606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لبنان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1297" y="2412957"/>
            <a:ext cx="936104" cy="4606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بيروت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53248" y="5069768"/>
            <a:ext cx="112790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فلسطين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9973" y="3879732"/>
            <a:ext cx="112790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القدس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16849" y="3233425"/>
            <a:ext cx="876591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الاردن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6077" y="5391973"/>
            <a:ext cx="97739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عمان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6690" y="4039765"/>
            <a:ext cx="1004937" cy="60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الجزائر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1297" y="4767830"/>
            <a:ext cx="1004937" cy="60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الجزائر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74819" y="3343086"/>
            <a:ext cx="876591" cy="46063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تونس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51361" y="3753940"/>
            <a:ext cx="876591" cy="46063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تونس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44978" y="4039765"/>
            <a:ext cx="936104" cy="460630"/>
          </a:xfrm>
          <a:prstGeom prst="roundRect">
            <a:avLst/>
          </a:prstGeom>
          <a:solidFill>
            <a:srgbClr val="00A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الكويت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05872" y="3108963"/>
            <a:ext cx="936104" cy="460630"/>
          </a:xfrm>
          <a:prstGeom prst="roundRect">
            <a:avLst/>
          </a:prstGeom>
          <a:solidFill>
            <a:srgbClr val="00A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الكويت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7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71250" y="263024"/>
            <a:ext cx="4786480" cy="64063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4" name="Oval 3"/>
          <p:cNvSpPr/>
          <p:nvPr/>
        </p:nvSpPr>
        <p:spPr>
          <a:xfrm>
            <a:off x="614583" y="263024"/>
            <a:ext cx="5017773" cy="61183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Oval Callout 5"/>
          <p:cNvSpPr/>
          <p:nvPr/>
        </p:nvSpPr>
        <p:spPr>
          <a:xfrm flipH="1">
            <a:off x="0" y="70115"/>
            <a:ext cx="1773924" cy="982621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العواصم </a:t>
            </a:r>
            <a:endParaRPr lang="ar-AE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722742" y="-18813"/>
            <a:ext cx="1334988" cy="69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الدول </a:t>
            </a:r>
            <a:endParaRPr lang="ar-A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64582" y="762089"/>
            <a:ext cx="936104" cy="460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مصر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5656" y="3466192"/>
            <a:ext cx="936104" cy="460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القاهرة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10674" y="2772795"/>
            <a:ext cx="936104" cy="460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سوريا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4084" y="1052736"/>
            <a:ext cx="936104" cy="460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دمشق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4132" y="3721038"/>
            <a:ext cx="936104" cy="4606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لبنان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1297" y="2412957"/>
            <a:ext cx="936104" cy="4606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بيروت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53248" y="5069768"/>
            <a:ext cx="112790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فلسطين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4073" y="2249326"/>
            <a:ext cx="112790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القدس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70031" y="1628800"/>
            <a:ext cx="876591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الاردن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02779" y="4571861"/>
            <a:ext cx="97739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عمان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31307" y="3879732"/>
            <a:ext cx="1004937" cy="60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الجزائر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1307" y="3879731"/>
            <a:ext cx="1004937" cy="60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الجزائر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6657" y="2412957"/>
            <a:ext cx="876591" cy="46063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تونس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6656" y="2449351"/>
            <a:ext cx="876591" cy="46063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تونس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25763" y="3091861"/>
            <a:ext cx="936104" cy="460630"/>
          </a:xfrm>
          <a:prstGeom prst="roundRect">
            <a:avLst/>
          </a:prstGeom>
          <a:solidFill>
            <a:srgbClr val="00A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الكويت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00140" y="3108963"/>
            <a:ext cx="936104" cy="460630"/>
          </a:xfrm>
          <a:prstGeom prst="roundRect">
            <a:avLst/>
          </a:prstGeom>
          <a:solidFill>
            <a:srgbClr val="00A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الكويت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6103" y="58812"/>
            <a:ext cx="2256787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تقاطع المجموعتين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9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4628"/>
            <a:ext cx="8954516" cy="602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2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04048" y="35471"/>
            <a:ext cx="3844378" cy="756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تمهيد</a:t>
            </a:r>
            <a:r>
              <a:rPr lang="ar-SA" sz="1200" dirty="0" smtClean="0">
                <a:solidFill>
                  <a:schemeClr val="tx1"/>
                </a:solidFill>
              </a:rPr>
              <a:t> </a:t>
            </a:r>
            <a:r>
              <a:rPr lang="ar-SA" sz="6000" dirty="0" smtClean="0">
                <a:solidFill>
                  <a:schemeClr val="tx1"/>
                </a:solidFill>
              </a:rPr>
              <a:t>: </a:t>
            </a:r>
            <a:endParaRPr lang="ar-AE" sz="6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84092" y="1089676"/>
            <a:ext cx="4084476" cy="5328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4" name="Oval 3"/>
          <p:cNvSpPr/>
          <p:nvPr/>
        </p:nvSpPr>
        <p:spPr>
          <a:xfrm>
            <a:off x="592535" y="1294695"/>
            <a:ext cx="4084476" cy="53012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Oval Callout 5"/>
          <p:cNvSpPr/>
          <p:nvPr/>
        </p:nvSpPr>
        <p:spPr>
          <a:xfrm flipH="1">
            <a:off x="2492775" y="843588"/>
            <a:ext cx="1619672" cy="921260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العواصم </a:t>
            </a:r>
            <a:endParaRPr lang="ar-AE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459568" y="1038552"/>
            <a:ext cx="1733872" cy="69094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الدول </a:t>
            </a:r>
            <a:endParaRPr lang="ar-A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9568" y="1892158"/>
            <a:ext cx="936104" cy="460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مصر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9040" y="2472262"/>
            <a:ext cx="936104" cy="460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القاهرة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672" y="1936578"/>
            <a:ext cx="936104" cy="460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سوريا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6402" y="1857218"/>
            <a:ext cx="936104" cy="460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دمشق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85371" y="3784539"/>
            <a:ext cx="936104" cy="4606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لبنان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91438" y="2472262"/>
            <a:ext cx="936104" cy="4606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بيروت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971" y="4838873"/>
            <a:ext cx="112790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فلسطين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0503" y="4618729"/>
            <a:ext cx="112790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القدس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16849" y="3233425"/>
            <a:ext cx="876591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الاردن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794" y="3122305"/>
            <a:ext cx="977393" cy="4606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عمان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38715" y="4014854"/>
            <a:ext cx="1004937" cy="60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الجزائر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24876" y="4014854"/>
            <a:ext cx="1004937" cy="60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الجزائر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89050" y="3108963"/>
            <a:ext cx="876591" cy="46063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تونس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89431" y="3108963"/>
            <a:ext cx="876591" cy="46063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تونس 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02611" y="3753940"/>
            <a:ext cx="936104" cy="460630"/>
          </a:xfrm>
          <a:prstGeom prst="roundRect">
            <a:avLst/>
          </a:prstGeom>
          <a:solidFill>
            <a:srgbClr val="00A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الكويت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14895" y="3753940"/>
            <a:ext cx="936104" cy="460630"/>
          </a:xfrm>
          <a:prstGeom prst="roundRect">
            <a:avLst/>
          </a:prstGeom>
          <a:solidFill>
            <a:srgbClr val="00A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الكويت </a:t>
            </a:r>
            <a:endParaRPr lang="ar-A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1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0.02639 L -0.22899 0.02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316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673969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1 , 2 , 3 , 4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{</a:t>
            </a:r>
            <a:endParaRPr lang="ar-A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141364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2 , 3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ar-A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31814"/>
            <a:ext cx="9144000" cy="37261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6452" y="4365104"/>
            <a:ext cx="720080" cy="151216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Pie 17"/>
          <p:cNvSpPr/>
          <p:nvPr/>
        </p:nvSpPr>
        <p:spPr>
          <a:xfrm>
            <a:off x="1165374" y="4058801"/>
            <a:ext cx="2304256" cy="2016223"/>
          </a:xfrm>
          <a:prstGeom prst="pie">
            <a:avLst>
              <a:gd name="adj1" fmla="val 3210324"/>
              <a:gd name="adj2" fmla="val 183934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 flipH="1">
            <a:off x="1895735" y="4058801"/>
            <a:ext cx="2283693" cy="1962485"/>
          </a:xfrm>
          <a:prstGeom prst="pie">
            <a:avLst>
              <a:gd name="adj1" fmla="val 3671300"/>
              <a:gd name="adj2" fmla="val 1761382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90972" y="4085670"/>
            <a:ext cx="841845" cy="196248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10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96" y="-6515"/>
            <a:ext cx="5184576" cy="576064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3" name="TextBox 2"/>
          <p:cNvSpPr txBox="1"/>
          <p:nvPr/>
        </p:nvSpPr>
        <p:spPr>
          <a:xfrm>
            <a:off x="2169468" y="332656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- 1</a:t>
            </a:r>
            <a:endParaRPr lang="ar-AE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30364" y="4509120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6</a:t>
            </a:r>
            <a:endParaRPr lang="ar-A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3324" y="4265592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10</a:t>
            </a:r>
            <a:endParaRPr lang="ar-A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66950" y="2521926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-5 </a:t>
            </a:r>
            <a:endParaRPr lang="ar-A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7489" y="1954915"/>
            <a:ext cx="1178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-2</a:t>
            </a:r>
            <a:endParaRPr lang="ar-A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45" y="1693305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4</a:t>
            </a:r>
            <a:endParaRPr lang="ar-AE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1345" y="2368187"/>
            <a:ext cx="1296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0</a:t>
            </a:r>
            <a:endParaRPr lang="ar-AE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2877" y="2521926"/>
            <a:ext cx="1169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× 8</a:t>
            </a:r>
            <a:endParaRPr lang="ar-AE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437184" y="1700808"/>
            <a:ext cx="2071390" cy="202171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Rectangle 11"/>
          <p:cNvSpPr/>
          <p:nvPr/>
        </p:nvSpPr>
        <p:spPr>
          <a:xfrm>
            <a:off x="873324" y="1379096"/>
            <a:ext cx="2339106" cy="208181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ectangle 12"/>
          <p:cNvSpPr/>
          <p:nvPr/>
        </p:nvSpPr>
        <p:spPr>
          <a:xfrm>
            <a:off x="572443" y="5032315"/>
            <a:ext cx="853132" cy="801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 smtClean="0">
                <a:solidFill>
                  <a:srgbClr val="FF0000"/>
                </a:solidFill>
              </a:rPr>
              <a:t>ع</a:t>
            </a:r>
            <a:endParaRPr lang="ar-AE" sz="8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0364" y="3697326"/>
            <a:ext cx="1204567" cy="801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ه</a:t>
            </a:r>
            <a:endParaRPr lang="ar-AE" sz="6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9009" y="3279851"/>
            <a:ext cx="853132" cy="801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و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16016" y="35042"/>
            <a:ext cx="4427984" cy="1118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 =</a:t>
            </a:r>
            <a:r>
              <a:rPr lang="en-US" sz="2000" b="1" dirty="0" smtClean="0">
                <a:solidFill>
                  <a:schemeClr val="tx1"/>
                </a:solidFill>
              </a:rPr>
              <a:t> } </a:t>
            </a:r>
            <a:r>
              <a:rPr lang="ar-SA" sz="2000" b="1" dirty="0" smtClean="0">
                <a:solidFill>
                  <a:schemeClr val="tx1"/>
                </a:solidFill>
              </a:rPr>
              <a:t> -5 . 4 . -2 , 0 , 8 , 6 , 10 , -1 </a:t>
            </a:r>
            <a:r>
              <a:rPr lang="en-US" sz="2000" b="1" dirty="0" smtClean="0">
                <a:solidFill>
                  <a:schemeClr val="tx1"/>
                </a:solidFill>
              </a:rPr>
              <a:t>{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08104" y="1153490"/>
            <a:ext cx="3635896" cy="1118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ه =</a:t>
            </a:r>
            <a:r>
              <a:rPr lang="en-US" sz="3200" b="1" dirty="0" smtClean="0">
                <a:solidFill>
                  <a:schemeClr val="tx1"/>
                </a:solidFill>
              </a:rPr>
              <a:t> } </a:t>
            </a:r>
            <a:r>
              <a:rPr lang="ar-SA" sz="3200" b="1" dirty="0" smtClean="0">
                <a:solidFill>
                  <a:schemeClr val="tx1"/>
                </a:solidFill>
              </a:rPr>
              <a:t> -5. -2 , 8 </a:t>
            </a:r>
            <a:r>
              <a:rPr lang="en-US" sz="3200" b="1" dirty="0" smtClean="0">
                <a:solidFill>
                  <a:schemeClr val="tx1"/>
                </a:solidFill>
              </a:rPr>
              <a:t>{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08104" y="2271938"/>
            <a:ext cx="3635896" cy="1118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و =</a:t>
            </a:r>
            <a:r>
              <a:rPr lang="en-US" sz="3200" b="1" dirty="0" smtClean="0">
                <a:solidFill>
                  <a:schemeClr val="tx1"/>
                </a:solidFill>
              </a:rPr>
              <a:t> } </a:t>
            </a:r>
            <a:r>
              <a:rPr lang="ar-SA" sz="3200" b="1" dirty="0" smtClean="0">
                <a:solidFill>
                  <a:schemeClr val="tx1"/>
                </a:solidFill>
              </a:rPr>
              <a:t> 4. -2 , 8 , 0 </a:t>
            </a:r>
            <a:r>
              <a:rPr lang="en-US" sz="3200" b="1" dirty="0" smtClean="0">
                <a:solidFill>
                  <a:schemeClr val="tx1"/>
                </a:solidFill>
              </a:rPr>
              <a:t>{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861048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ه       و   = </a:t>
            </a:r>
            <a:r>
              <a:rPr lang="en-US" sz="2800" b="1" dirty="0" smtClean="0">
                <a:solidFill>
                  <a:srgbClr val="0070C0"/>
                </a:solidFill>
              </a:rPr>
              <a:t>- } </a:t>
            </a:r>
            <a:r>
              <a:rPr lang="ar-SA" sz="2800" b="1" dirty="0" smtClean="0">
                <a:solidFill>
                  <a:srgbClr val="0070C0"/>
                </a:solidFill>
              </a:rPr>
              <a:t>2 , 8 </a:t>
            </a:r>
            <a:r>
              <a:rPr lang="en-US" sz="2800" b="1" dirty="0" smtClean="0">
                <a:solidFill>
                  <a:srgbClr val="0070C0"/>
                </a:solidFill>
              </a:rPr>
              <a:t> { </a:t>
            </a:r>
            <a:endParaRPr lang="ar-AE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20935"/>
              </p:ext>
            </p:extLst>
          </p:nvPr>
        </p:nvGraphicFramePr>
        <p:xfrm>
          <a:off x="8172400" y="3825250"/>
          <a:ext cx="576064" cy="59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190440" imgH="241200" progId="Equation.DSMT4">
                  <p:embed/>
                </p:oleObj>
              </mc:Choice>
              <mc:Fallback>
                <p:oleObj name="Equation" r:id="rId3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2400" y="3825250"/>
                        <a:ext cx="576064" cy="59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68577" y="4536668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و       ه   = </a:t>
            </a:r>
            <a:r>
              <a:rPr lang="en-US" sz="2800" b="1" dirty="0" smtClean="0">
                <a:solidFill>
                  <a:srgbClr val="0070C0"/>
                </a:solidFill>
              </a:rPr>
              <a:t>- } </a:t>
            </a:r>
            <a:r>
              <a:rPr lang="ar-SA" sz="2800" b="1" dirty="0" smtClean="0">
                <a:solidFill>
                  <a:srgbClr val="0070C0"/>
                </a:solidFill>
              </a:rPr>
              <a:t>2 , 8 </a:t>
            </a:r>
            <a:r>
              <a:rPr lang="en-US" sz="2800" b="1" dirty="0" smtClean="0">
                <a:solidFill>
                  <a:srgbClr val="0070C0"/>
                </a:solidFill>
              </a:rPr>
              <a:t> { </a:t>
            </a:r>
            <a:endParaRPr lang="ar-AE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0138"/>
              </p:ext>
            </p:extLst>
          </p:nvPr>
        </p:nvGraphicFramePr>
        <p:xfrm>
          <a:off x="8100392" y="4509120"/>
          <a:ext cx="576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4509120"/>
                        <a:ext cx="5762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95936" y="5251122"/>
            <a:ext cx="49813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ه       و   = </a:t>
            </a:r>
            <a:r>
              <a:rPr lang="en-US" sz="2800" b="1" dirty="0" smtClean="0">
                <a:solidFill>
                  <a:srgbClr val="0070C0"/>
                </a:solidFill>
              </a:rPr>
              <a:t>- } </a:t>
            </a:r>
            <a:r>
              <a:rPr lang="ar-SA" sz="2800" b="1" dirty="0" smtClean="0">
                <a:solidFill>
                  <a:srgbClr val="0070C0"/>
                </a:solidFill>
              </a:rPr>
              <a:t>2 ,  8 , -5 , 4 , 0 </a:t>
            </a:r>
            <a:r>
              <a:rPr lang="en-US" sz="2800" b="1" dirty="0" smtClean="0">
                <a:solidFill>
                  <a:srgbClr val="0070C0"/>
                </a:solidFill>
              </a:rPr>
              <a:t> { </a:t>
            </a:r>
            <a:endParaRPr lang="ar-AE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42670"/>
              </p:ext>
            </p:extLst>
          </p:nvPr>
        </p:nvGraphicFramePr>
        <p:xfrm>
          <a:off x="8244408" y="5241197"/>
          <a:ext cx="428739" cy="54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4408" y="5241197"/>
                        <a:ext cx="428739" cy="54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081609" y="6093296"/>
            <a:ext cx="49813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و       ه   = </a:t>
            </a:r>
            <a:r>
              <a:rPr lang="en-US" sz="2800" b="1" dirty="0" smtClean="0">
                <a:solidFill>
                  <a:srgbClr val="0070C0"/>
                </a:solidFill>
              </a:rPr>
              <a:t>- } </a:t>
            </a:r>
            <a:r>
              <a:rPr lang="ar-SA" sz="2800" b="1" dirty="0" smtClean="0">
                <a:solidFill>
                  <a:srgbClr val="0070C0"/>
                </a:solidFill>
              </a:rPr>
              <a:t>2 ,  8 , -5 , 4 , 0 </a:t>
            </a:r>
            <a:r>
              <a:rPr lang="en-US" sz="2800" b="1" dirty="0" smtClean="0">
                <a:solidFill>
                  <a:srgbClr val="0070C0"/>
                </a:solidFill>
              </a:rPr>
              <a:t> { </a:t>
            </a:r>
            <a:endParaRPr lang="ar-AE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45825"/>
              </p:ext>
            </p:extLst>
          </p:nvPr>
        </p:nvGraphicFramePr>
        <p:xfrm>
          <a:off x="8316416" y="6083443"/>
          <a:ext cx="428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6083443"/>
                        <a:ext cx="428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7" grpId="0"/>
      <p:bldP spid="18" grpId="0" animBg="1"/>
      <p:bldP spid="19" grpId="0" animBg="1"/>
      <p:bldP spid="20" grpId="0" animBg="1"/>
      <p:bldP spid="21" grpId="0" animBg="1"/>
      <p:bldP spid="25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06"/>
            <a:ext cx="9127976" cy="36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297</TotalTime>
  <Words>430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Couture</vt:lpstr>
      <vt:lpstr>MathType 6.0 Equation</vt:lpstr>
      <vt:lpstr>الاتحاد والتقاطع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الاتحاد والتقاطع</dc:title>
  <dc:creator>أ . عبد عمار</dc:creator>
  <cp:lastModifiedBy>أ . عبد عمار</cp:lastModifiedBy>
  <cp:revision>30</cp:revision>
  <dcterms:created xsi:type="dcterms:W3CDTF">2019-02-16T10:56:25Z</dcterms:created>
  <dcterms:modified xsi:type="dcterms:W3CDTF">2019-02-16T15:54:15Z</dcterms:modified>
</cp:coreProperties>
</file>