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3" r:id="rId13"/>
    <p:sldId id="269" r:id="rId14"/>
    <p:sldId id="270" r:id="rId15"/>
    <p:sldId id="271" r:id="rId16"/>
    <p:sldId id="272" r:id="rId17"/>
    <p:sldId id="274" r:id="rId18"/>
    <p:sldId id="276" r:id="rId19"/>
    <p:sldId id="278" r:id="rId20"/>
    <p:sldId id="279" r:id="rId21"/>
    <p:sldId id="275" r:id="rId22"/>
    <p:sldId id="277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5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F35E-31CC-4611-B0E7-C8B244552428}" type="datetimeFigureOut">
              <a:rPr lang="ar-SA" smtClean="0"/>
              <a:pPr/>
              <a:t>22/05/40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96BC-FD71-49C4-B8DB-A5CADF257A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F35E-31CC-4611-B0E7-C8B244552428}" type="datetimeFigureOut">
              <a:rPr lang="ar-SA" smtClean="0"/>
              <a:pPr/>
              <a:t>22/05/40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96BC-FD71-49C4-B8DB-A5CADF257A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F35E-31CC-4611-B0E7-C8B244552428}" type="datetimeFigureOut">
              <a:rPr lang="ar-SA" smtClean="0"/>
              <a:pPr/>
              <a:t>22/05/40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96BC-FD71-49C4-B8DB-A5CADF257A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F35E-31CC-4611-B0E7-C8B244552428}" type="datetimeFigureOut">
              <a:rPr lang="ar-SA" smtClean="0"/>
              <a:pPr/>
              <a:t>22/05/40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96BC-FD71-49C4-B8DB-A5CADF257A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F35E-31CC-4611-B0E7-C8B244552428}" type="datetimeFigureOut">
              <a:rPr lang="ar-SA" smtClean="0"/>
              <a:pPr/>
              <a:t>22/05/40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96BC-FD71-49C4-B8DB-A5CADF257A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F35E-31CC-4611-B0E7-C8B244552428}" type="datetimeFigureOut">
              <a:rPr lang="ar-SA" smtClean="0"/>
              <a:pPr/>
              <a:t>22/05/40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96BC-FD71-49C4-B8DB-A5CADF257A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F35E-31CC-4611-B0E7-C8B244552428}" type="datetimeFigureOut">
              <a:rPr lang="ar-SA" smtClean="0"/>
              <a:pPr/>
              <a:t>22/05/40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96BC-FD71-49C4-B8DB-A5CADF257A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F35E-31CC-4611-B0E7-C8B244552428}" type="datetimeFigureOut">
              <a:rPr lang="ar-SA" smtClean="0"/>
              <a:pPr/>
              <a:t>22/05/40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96BC-FD71-49C4-B8DB-A5CADF257A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F35E-31CC-4611-B0E7-C8B244552428}" type="datetimeFigureOut">
              <a:rPr lang="ar-SA" smtClean="0"/>
              <a:pPr/>
              <a:t>22/05/40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96BC-FD71-49C4-B8DB-A5CADF257A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F35E-31CC-4611-B0E7-C8B244552428}" type="datetimeFigureOut">
              <a:rPr lang="ar-SA" smtClean="0"/>
              <a:pPr/>
              <a:t>22/05/40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96BC-FD71-49C4-B8DB-A5CADF257A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F35E-31CC-4611-B0E7-C8B244552428}" type="datetimeFigureOut">
              <a:rPr lang="ar-SA" smtClean="0"/>
              <a:pPr/>
              <a:t>22/05/40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96BC-FD71-49C4-B8DB-A5CADF257A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9F35E-31CC-4611-B0E7-C8B244552428}" type="datetimeFigureOut">
              <a:rPr lang="ar-SA" smtClean="0"/>
              <a:pPr/>
              <a:t>22/05/40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6BC-FD71-49C4-B8DB-A5CADF257A4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/>
          <a:lstStyle/>
          <a:p>
            <a:r>
              <a:rPr lang="ar-SA" dirty="0" smtClean="0"/>
              <a:t>أنسجة </a:t>
            </a:r>
            <a:r>
              <a:rPr lang="ar-SA" dirty="0" smtClean="0"/>
              <a:t>جسم </a:t>
            </a:r>
            <a:r>
              <a:rPr lang="ar-SA" dirty="0" smtClean="0"/>
              <a:t>الإنسان </a:t>
            </a:r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sp>
        <p:nvSpPr>
          <p:cNvPr id="6" name="عنوان فرعي 5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400800" cy="3067056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مقدمة :-</a:t>
            </a:r>
          </a:p>
          <a:p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قال تعالى : </a:t>
            </a:r>
          </a:p>
          <a:p>
            <a:r>
              <a:rPr lang="ar-SA" b="1" dirty="0" smtClean="0">
                <a:solidFill>
                  <a:schemeClr val="tx1"/>
                </a:solidFill>
              </a:rPr>
              <a:t>(وَلَقَدْ خَلَقْنَا الْإِنسَانَ مِن سُلَالَةٍ مِّن طِينٍ (12) ثُمَّ جَعَلْنَاهُ نُطْفَةً فِي قَرَارٍ مَّكِينٍ (13) ثُمَّ خَلَقْنَا النُّطْفَةَ عَلَقَةً فَخَلَقْنَا الْعَلَقَةَ مُضْغَةً فَخَلَقْنَا الْمُضْغَةَ عِظَامًا فَكَسَوْنَا الْعِظَامَ لَحْمًا ثُمَّ </a:t>
            </a:r>
            <a:r>
              <a:rPr lang="ar-SA" b="1" dirty="0" err="1" smtClean="0">
                <a:solidFill>
                  <a:schemeClr val="tx1"/>
                </a:solidFill>
              </a:rPr>
              <a:t>أَنشَأْنَاهُ</a:t>
            </a:r>
            <a:r>
              <a:rPr lang="ar-SA" b="1" dirty="0" smtClean="0">
                <a:solidFill>
                  <a:schemeClr val="tx1"/>
                </a:solidFill>
              </a:rPr>
              <a:t> خَلْقًا آخَرَ ۚ فَتَبَارَكَ اللَّهُ أَحْسَنُ الْخَالِقِينَ (14)</a:t>
            </a:r>
          </a:p>
          <a:p>
            <a:r>
              <a:rPr lang="ar-SA" b="1" dirty="0" smtClean="0">
                <a:solidFill>
                  <a:schemeClr val="tx1"/>
                </a:solidFill>
              </a:rPr>
              <a:t>المؤمنون (12-14)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err="1" smtClean="0"/>
              <a:t>اهمية</a:t>
            </a:r>
            <a:r>
              <a:rPr lang="ar-SA" dirty="0" smtClean="0"/>
              <a:t> </a:t>
            </a:r>
            <a:r>
              <a:rPr lang="ar-SA" dirty="0" err="1" smtClean="0"/>
              <a:t>الانسجة</a:t>
            </a:r>
            <a:r>
              <a:rPr lang="ar-SA" dirty="0" smtClean="0"/>
              <a:t> </a:t>
            </a:r>
            <a:r>
              <a:rPr lang="ar-SA" dirty="0" err="1" smtClean="0"/>
              <a:t>الطلائية</a:t>
            </a:r>
            <a:r>
              <a:rPr lang="ar-SA" dirty="0" smtClean="0"/>
              <a:t> ووظائفها العامة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يمكن استنتاج بعض وظائف </a:t>
            </a:r>
            <a:r>
              <a:rPr lang="ar-SA" dirty="0" err="1" smtClean="0"/>
              <a:t>الانسجة</a:t>
            </a:r>
            <a:r>
              <a:rPr lang="ar-SA" dirty="0" smtClean="0"/>
              <a:t> </a:t>
            </a:r>
            <a:r>
              <a:rPr lang="ar-SA" dirty="0" err="1" smtClean="0"/>
              <a:t>الطلائية</a:t>
            </a:r>
            <a:r>
              <a:rPr lang="ar-SA" dirty="0" smtClean="0"/>
              <a:t> عند معرفة بعض المواقع التي تتواجد فيها مثل : </a:t>
            </a:r>
          </a:p>
          <a:p>
            <a:r>
              <a:rPr lang="ar-SA" dirty="0" smtClean="0"/>
              <a:t>الجلد .</a:t>
            </a:r>
          </a:p>
          <a:p>
            <a:r>
              <a:rPr lang="ar-SA" dirty="0" smtClean="0"/>
              <a:t>المعدة.</a:t>
            </a:r>
          </a:p>
          <a:p>
            <a:r>
              <a:rPr lang="ar-SA" dirty="0" err="1" smtClean="0"/>
              <a:t>الامعاء</a:t>
            </a:r>
            <a:r>
              <a:rPr lang="ar-SA" dirty="0" smtClean="0"/>
              <a:t> .</a:t>
            </a:r>
          </a:p>
          <a:p>
            <a:r>
              <a:rPr lang="ar-SA" dirty="0" smtClean="0"/>
              <a:t>القنوات التنفسية 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err="1" smtClean="0"/>
              <a:t>اهمية</a:t>
            </a:r>
            <a:r>
              <a:rPr lang="ar-SA" dirty="0" smtClean="0"/>
              <a:t> </a:t>
            </a:r>
            <a:r>
              <a:rPr lang="ar-SA" dirty="0" err="1" smtClean="0"/>
              <a:t>الانسجة</a:t>
            </a:r>
            <a:r>
              <a:rPr lang="ar-SA" dirty="0" smtClean="0"/>
              <a:t> </a:t>
            </a:r>
            <a:r>
              <a:rPr lang="ar-SA" dirty="0" err="1" smtClean="0"/>
              <a:t>الطلائية</a:t>
            </a:r>
            <a:r>
              <a:rPr lang="ar-SA" dirty="0" smtClean="0"/>
              <a:t> ووظائفها العامة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الحماية : فالجلد يحمي من المؤثرات الخارجية والمواد الكيميائية.</a:t>
            </a:r>
          </a:p>
          <a:p>
            <a:endParaRPr lang="ar-SA" dirty="0"/>
          </a:p>
          <a:p>
            <a:r>
              <a:rPr lang="ar-SA" dirty="0" err="1" smtClean="0"/>
              <a:t>الافراز</a:t>
            </a:r>
            <a:r>
              <a:rPr lang="ar-SA" dirty="0" smtClean="0"/>
              <a:t> : المعدة تفرز المواد الهاضمة.</a:t>
            </a:r>
          </a:p>
          <a:p>
            <a:endParaRPr lang="ar-SA" dirty="0"/>
          </a:p>
          <a:p>
            <a:r>
              <a:rPr lang="ar-SA" dirty="0" smtClean="0"/>
              <a:t>الامتصاص : </a:t>
            </a:r>
            <a:r>
              <a:rPr lang="ar-SA" dirty="0" err="1" smtClean="0"/>
              <a:t>الامعاء</a:t>
            </a:r>
            <a:r>
              <a:rPr lang="ar-SA" dirty="0" smtClean="0"/>
              <a:t> تقوم بامتصاص الغذاء والماء 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سؤال : اذكر وظائف </a:t>
            </a:r>
            <a:r>
              <a:rPr lang="ar-SA" dirty="0" err="1" smtClean="0"/>
              <a:t>الانسجة</a:t>
            </a:r>
            <a:r>
              <a:rPr lang="ar-SA" dirty="0" smtClean="0"/>
              <a:t> </a:t>
            </a:r>
            <a:r>
              <a:rPr lang="ar-SA" dirty="0" err="1" smtClean="0"/>
              <a:t>الطلائية</a:t>
            </a:r>
            <a:r>
              <a:rPr lang="ar-SA" dirty="0" smtClean="0"/>
              <a:t> بحسب المواقع المشار </a:t>
            </a:r>
            <a:r>
              <a:rPr lang="ar-SA" dirty="0" err="1" smtClean="0"/>
              <a:t>اليها</a:t>
            </a:r>
            <a:r>
              <a:rPr lang="ar-SA" dirty="0" smtClean="0"/>
              <a:t> </a:t>
            </a:r>
            <a:r>
              <a:rPr lang="ar-SA" dirty="0" err="1" smtClean="0"/>
              <a:t>بالارقام</a:t>
            </a:r>
            <a:r>
              <a:rPr lang="ar-SA" dirty="0" smtClean="0"/>
              <a:t>.</a:t>
            </a:r>
            <a:endParaRPr lang="ar-SA" dirty="0"/>
          </a:p>
        </p:txBody>
      </p:sp>
      <p:pic>
        <p:nvPicPr>
          <p:cNvPr id="4" name="عنصر نائب للمحتوى 3" descr="سؤال وظائف الطلائية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696" y="1624790"/>
            <a:ext cx="6646576" cy="473316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انواع الطلائية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مقارنة بين الحرشفي الطبقي والمكعب الطبقي </a:t>
            </a:r>
            <a:r>
              <a:rPr lang="ar-SA" dirty="0" err="1" smtClean="0"/>
              <a:t>والعمادي</a:t>
            </a:r>
            <a:r>
              <a:rPr lang="ar-SA" dirty="0" smtClean="0"/>
              <a:t> الطبقي.</a:t>
            </a:r>
            <a:endParaRPr lang="ar-SA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857496"/>
            <a:ext cx="3286116" cy="193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9" y="2554387"/>
            <a:ext cx="3428992" cy="194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14620"/>
            <a:ext cx="27860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لماذا سمي الطبقي الكاذب بهذا الاسم ؟ </a:t>
            </a:r>
            <a:endParaRPr lang="ar-S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737889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ما </a:t>
            </a:r>
            <a:r>
              <a:rPr lang="ar-SA" dirty="0" err="1" smtClean="0"/>
              <a:t>انواع</a:t>
            </a:r>
            <a:r>
              <a:rPr lang="ar-SA" dirty="0" smtClean="0"/>
              <a:t> </a:t>
            </a:r>
            <a:r>
              <a:rPr lang="ar-SA" dirty="0" err="1" smtClean="0"/>
              <a:t>الانسجة</a:t>
            </a:r>
            <a:r>
              <a:rPr lang="ar-SA" dirty="0" smtClean="0"/>
              <a:t> التالية ؟</a:t>
            </a:r>
            <a:endParaRPr lang="ar-SA" dirty="0"/>
          </a:p>
        </p:txBody>
      </p:sp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357158" y="2000240"/>
            <a:ext cx="3048000" cy="3048000"/>
          </a:xfrm>
          <a:prstGeom prst="rect">
            <a:avLst/>
          </a:prstGeom>
        </p:spPr>
      </p:pic>
      <p:pic>
        <p:nvPicPr>
          <p:cNvPr id="5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3714744" y="2714620"/>
            <a:ext cx="2214578" cy="1171575"/>
          </a:xfrm>
          <a:prstGeom prst="rect">
            <a:avLst/>
          </a:prstGeom>
        </p:spPr>
      </p:pic>
      <p:pic>
        <p:nvPicPr>
          <p:cNvPr id="6" name="Picture 6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6143636" y="2071678"/>
            <a:ext cx="2643206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ثانيا : </a:t>
            </a:r>
            <a:r>
              <a:rPr lang="ar-SA" dirty="0" err="1" smtClean="0"/>
              <a:t>الانسجة</a:t>
            </a:r>
            <a:r>
              <a:rPr lang="ar-SA" dirty="0" smtClean="0"/>
              <a:t> </a:t>
            </a:r>
            <a:r>
              <a:rPr lang="ar-SA" dirty="0" err="1" smtClean="0"/>
              <a:t>الضامة</a:t>
            </a:r>
            <a:r>
              <a:rPr lang="ar-SA" dirty="0" smtClean="0"/>
              <a:t> .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كيف تظهر تحت المجهر ؟</a:t>
            </a:r>
          </a:p>
          <a:p>
            <a:pPr>
              <a:buNone/>
            </a:pPr>
            <a:r>
              <a:rPr lang="ar-SA" dirty="0" smtClean="0"/>
              <a:t> </a:t>
            </a:r>
          </a:p>
          <a:p>
            <a:r>
              <a:rPr lang="ar-SA" dirty="0" smtClean="0"/>
              <a:t>الخصائص العامة </a:t>
            </a:r>
            <a:r>
              <a:rPr lang="ar-SA" dirty="0" err="1" smtClean="0"/>
              <a:t>للانسجة</a:t>
            </a:r>
            <a:r>
              <a:rPr lang="ar-SA" dirty="0" smtClean="0"/>
              <a:t> </a:t>
            </a:r>
            <a:r>
              <a:rPr lang="ar-SA" dirty="0" err="1" smtClean="0"/>
              <a:t>الضامة</a:t>
            </a:r>
            <a:r>
              <a:rPr lang="ar-SA" dirty="0" smtClean="0"/>
              <a:t> .</a:t>
            </a:r>
          </a:p>
          <a:p>
            <a:endParaRPr lang="ar-SA" dirty="0" smtClean="0"/>
          </a:p>
          <a:p>
            <a:r>
              <a:rPr lang="ar-SA" dirty="0" err="1" smtClean="0"/>
              <a:t>انواع</a:t>
            </a:r>
            <a:r>
              <a:rPr lang="ar-SA" dirty="0" smtClean="0"/>
              <a:t> </a:t>
            </a:r>
            <a:r>
              <a:rPr lang="ar-SA" dirty="0" err="1" smtClean="0"/>
              <a:t>الانسجة</a:t>
            </a:r>
            <a:r>
              <a:rPr lang="ar-SA" dirty="0" smtClean="0"/>
              <a:t> </a:t>
            </a:r>
            <a:r>
              <a:rPr lang="ar-SA" dirty="0" err="1" smtClean="0"/>
              <a:t>الضامة</a:t>
            </a:r>
            <a:r>
              <a:rPr lang="ar-SA" dirty="0" smtClean="0"/>
              <a:t> .</a:t>
            </a:r>
          </a:p>
          <a:p>
            <a:pPr>
              <a:buNone/>
            </a:pPr>
            <a:endParaRPr lang="ar-SA" dirty="0" smtClean="0"/>
          </a:p>
          <a:p>
            <a:r>
              <a:rPr lang="ar-SA" dirty="0" smtClean="0"/>
              <a:t>النسيج </a:t>
            </a:r>
            <a:r>
              <a:rPr lang="ar-SA" dirty="0" err="1" smtClean="0"/>
              <a:t>الضام</a:t>
            </a:r>
            <a:r>
              <a:rPr lang="ar-SA" dirty="0" smtClean="0"/>
              <a:t> </a:t>
            </a:r>
            <a:r>
              <a:rPr lang="ar-SA" dirty="0" err="1" smtClean="0"/>
              <a:t>الاصيل</a:t>
            </a:r>
            <a:r>
              <a:rPr lang="ar-SA" dirty="0" smtClean="0"/>
              <a:t> (كمثال) </a:t>
            </a:r>
            <a:r>
              <a:rPr lang="ar-SA" dirty="0" err="1" smtClean="0"/>
              <a:t>وانواعه</a:t>
            </a:r>
            <a:r>
              <a:rPr lang="ar-SA" dirty="0" smtClean="0"/>
              <a:t> و خصائصه .</a:t>
            </a:r>
            <a:endParaRPr lang="ar-S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err="1" smtClean="0"/>
              <a:t>الانسجة</a:t>
            </a:r>
            <a:r>
              <a:rPr lang="ar-SA" dirty="0" smtClean="0"/>
              <a:t> </a:t>
            </a:r>
            <a:r>
              <a:rPr lang="ar-SA" dirty="0" err="1" smtClean="0"/>
              <a:t>الضامة</a:t>
            </a:r>
            <a:r>
              <a:rPr lang="ar-SA" dirty="0" smtClean="0"/>
              <a:t> تحت المجهر .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نسيج الدم (كمثال)</a:t>
            </a:r>
            <a:endParaRPr lang="ar-SA" dirty="0"/>
          </a:p>
        </p:txBody>
      </p:sp>
      <p:pic>
        <p:nvPicPr>
          <p:cNvPr id="4" name="صورة 3" descr="كريات الدم البيضاء الحمضية أو الحامضي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428868"/>
            <a:ext cx="6286544" cy="41513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الخصائص العامة </a:t>
            </a:r>
            <a:r>
              <a:rPr lang="ar-SA" dirty="0" err="1" smtClean="0"/>
              <a:t>للانسجة</a:t>
            </a:r>
            <a:r>
              <a:rPr lang="ar-SA" dirty="0" smtClean="0"/>
              <a:t> </a:t>
            </a:r>
            <a:r>
              <a:rPr lang="ar-SA" dirty="0" err="1" smtClean="0"/>
              <a:t>الضامة</a:t>
            </a:r>
            <a:r>
              <a:rPr lang="ar-SA" dirty="0" smtClean="0"/>
              <a:t>.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يمكن استنتاج الخصائص العامة من خلال الرسم </a:t>
            </a:r>
            <a:r>
              <a:rPr lang="ar-SA" dirty="0" err="1" smtClean="0"/>
              <a:t>الاتي</a:t>
            </a:r>
            <a:r>
              <a:rPr lang="ar-SA" dirty="0" smtClean="0"/>
              <a:t> :</a:t>
            </a:r>
            <a:endParaRPr lang="ar-SA" dirty="0"/>
          </a:p>
        </p:txBody>
      </p:sp>
      <p:pic>
        <p:nvPicPr>
          <p:cNvPr id="4" name="صورة 3" descr="النسيج الضام الاصيل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357430"/>
            <a:ext cx="6673769" cy="42624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مستويات التنظيم الحيوي</a:t>
            </a:r>
            <a:endParaRPr lang="ar-SA" dirty="0"/>
          </a:p>
        </p:txBody>
      </p:sp>
      <p:pic>
        <p:nvPicPr>
          <p:cNvPr id="4" name="عنصر نائب للمحتوى 3" descr="مستويات التنظيم الحيوي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600200"/>
            <a:ext cx="614366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الخصائص العامة </a:t>
            </a:r>
            <a:r>
              <a:rPr lang="ar-SA" dirty="0" err="1" smtClean="0"/>
              <a:t>للانسجة</a:t>
            </a:r>
            <a:r>
              <a:rPr lang="ar-SA" dirty="0" smtClean="0"/>
              <a:t> </a:t>
            </a:r>
            <a:r>
              <a:rPr lang="ar-SA" dirty="0" err="1" smtClean="0"/>
              <a:t>الضامة</a:t>
            </a:r>
            <a:r>
              <a:rPr lang="ar-SA" dirty="0" smtClean="0"/>
              <a:t> :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خلاياها غير متراصة.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100" dirty="0" smtClean="0"/>
              <a:t>تنتشر في مادة بين خلوية وفيرة قد تكون : </a:t>
            </a:r>
          </a:p>
          <a:p>
            <a:pPr marL="514350" indent="-514350">
              <a:buNone/>
            </a:pPr>
            <a:r>
              <a:rPr lang="ar-SA" sz="3100" dirty="0" smtClean="0"/>
              <a:t>    أ . صلبة : كما في نسيج العظم .</a:t>
            </a:r>
          </a:p>
          <a:p>
            <a:pPr marL="514350" indent="-514350">
              <a:buNone/>
            </a:pPr>
            <a:r>
              <a:rPr lang="ar-SA" sz="3100" dirty="0" smtClean="0"/>
              <a:t>    ب .سائلة : كما في الدم .</a:t>
            </a:r>
          </a:p>
          <a:p>
            <a:pPr marL="514350" indent="-514350">
              <a:buNone/>
            </a:pPr>
            <a:r>
              <a:rPr lang="ar-SA" sz="3100" dirty="0" smtClean="0"/>
              <a:t>    ج .</a:t>
            </a:r>
            <a:r>
              <a:rPr lang="ar-SA" sz="3100" dirty="0" err="1" smtClean="0"/>
              <a:t>جيلاتينية</a:t>
            </a:r>
            <a:r>
              <a:rPr lang="ar-SA" sz="3100" dirty="0" smtClean="0"/>
              <a:t>: كما في النسيج </a:t>
            </a:r>
            <a:r>
              <a:rPr lang="ar-SA" sz="3100" dirty="0" err="1" smtClean="0"/>
              <a:t>الضام</a:t>
            </a:r>
            <a:r>
              <a:rPr lang="ar-SA" sz="3100" dirty="0" smtClean="0"/>
              <a:t> </a:t>
            </a:r>
            <a:r>
              <a:rPr lang="ar-SA" sz="3100" dirty="0" err="1" smtClean="0"/>
              <a:t>الاصيل</a:t>
            </a:r>
            <a:r>
              <a:rPr lang="ar-SA" sz="3100" dirty="0" smtClean="0"/>
              <a:t> .</a:t>
            </a:r>
          </a:p>
          <a:p>
            <a:pPr marL="514350" indent="-514350">
              <a:buNone/>
            </a:pPr>
            <a:r>
              <a:rPr lang="ar-SA" dirty="0" smtClean="0"/>
              <a:t>3 . تحتوي شبكة من الخيوط </a:t>
            </a:r>
            <a:r>
              <a:rPr lang="ar-SA" dirty="0" err="1" smtClean="0"/>
              <a:t>البروتينية</a:t>
            </a:r>
            <a:r>
              <a:rPr lang="ar-SA" dirty="0" smtClean="0"/>
              <a:t>، مثل : </a:t>
            </a:r>
          </a:p>
          <a:p>
            <a:pPr marL="514350" indent="-514350">
              <a:buNone/>
            </a:pPr>
            <a:r>
              <a:rPr lang="ar-SA" dirty="0" smtClean="0"/>
              <a:t>   أ . </a:t>
            </a:r>
            <a:r>
              <a:rPr lang="ar-SA" dirty="0" err="1" smtClean="0"/>
              <a:t>الياف</a:t>
            </a:r>
            <a:r>
              <a:rPr lang="ar-SA" dirty="0" smtClean="0"/>
              <a:t> الكولاجين.</a:t>
            </a:r>
          </a:p>
          <a:p>
            <a:pPr marL="514350" indent="-514350">
              <a:buNone/>
            </a:pPr>
            <a:r>
              <a:rPr lang="ar-SA" dirty="0" smtClean="0"/>
              <a:t>   ب . </a:t>
            </a:r>
            <a:r>
              <a:rPr lang="ar-SA" dirty="0" err="1" smtClean="0"/>
              <a:t>الالياف</a:t>
            </a:r>
            <a:r>
              <a:rPr lang="ar-SA" dirty="0" smtClean="0"/>
              <a:t> المرنة .</a:t>
            </a:r>
          </a:p>
          <a:p>
            <a:pPr marL="514350" indent="-514350">
              <a:buNone/>
            </a:pPr>
            <a:r>
              <a:rPr lang="ar-SA" dirty="0" smtClean="0"/>
              <a:t>   ج . </a:t>
            </a:r>
            <a:r>
              <a:rPr lang="ar-SA" dirty="0" err="1" smtClean="0"/>
              <a:t>الالياف</a:t>
            </a:r>
            <a:r>
              <a:rPr lang="ar-SA" dirty="0" smtClean="0"/>
              <a:t> الشبكية .</a:t>
            </a:r>
            <a:endParaRPr lang="ar-S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3286116" y="642918"/>
            <a:ext cx="307183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err="1" smtClean="0"/>
              <a:t>انواع</a:t>
            </a:r>
            <a:r>
              <a:rPr lang="ar-SA" sz="2000" b="1" dirty="0" smtClean="0"/>
              <a:t> </a:t>
            </a:r>
            <a:r>
              <a:rPr lang="ar-SA" sz="2000" b="1" dirty="0" err="1" smtClean="0"/>
              <a:t>الانسجة</a:t>
            </a:r>
            <a:r>
              <a:rPr lang="ar-SA" sz="2000" b="1" dirty="0" smtClean="0"/>
              <a:t> </a:t>
            </a:r>
            <a:r>
              <a:rPr lang="ar-SA" sz="2000" b="1" dirty="0" err="1" smtClean="0"/>
              <a:t>الضامة</a:t>
            </a:r>
            <a:r>
              <a:rPr lang="ar-SA" sz="2000" b="1" dirty="0" smtClean="0"/>
              <a:t> </a:t>
            </a:r>
            <a:endParaRPr lang="ar-SA" sz="2000" b="1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7072330" y="2428868"/>
            <a:ext cx="157163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err="1" smtClean="0"/>
              <a:t>الضام</a:t>
            </a:r>
            <a:r>
              <a:rPr lang="ar-SA" b="1" dirty="0" smtClean="0"/>
              <a:t> </a:t>
            </a:r>
            <a:r>
              <a:rPr lang="ar-SA" b="1" dirty="0" err="1" smtClean="0"/>
              <a:t>الاصيل</a:t>
            </a:r>
            <a:endParaRPr lang="ar-SA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929454" y="4429132"/>
            <a:ext cx="1643074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الرخو</a:t>
            </a:r>
            <a:endParaRPr lang="ar-SA" b="1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714876" y="4429132"/>
            <a:ext cx="1643074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الكثيف</a:t>
            </a:r>
            <a:endParaRPr lang="ar-SA" b="1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5429256" y="2428868"/>
            <a:ext cx="1428760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الدم</a:t>
            </a:r>
            <a:endParaRPr lang="ar-SA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786182" y="2428868"/>
            <a:ext cx="1428760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err="1" smtClean="0"/>
              <a:t>اللمف</a:t>
            </a:r>
            <a:endParaRPr lang="ar-SA" b="1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2071670" y="2428868"/>
            <a:ext cx="1428760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العظم</a:t>
            </a:r>
            <a:endParaRPr lang="ar-SA" b="1" dirty="0"/>
          </a:p>
        </p:txBody>
      </p:sp>
      <p:cxnSp>
        <p:nvCxnSpPr>
          <p:cNvPr id="14" name="رابط كسهم مستقيم 13"/>
          <p:cNvCxnSpPr>
            <a:stCxn id="7" idx="2"/>
          </p:cNvCxnSpPr>
          <p:nvPr/>
        </p:nvCxnSpPr>
        <p:spPr>
          <a:xfrm rot="5400000">
            <a:off x="6357952" y="2857498"/>
            <a:ext cx="1071571" cy="19288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>
            <a:stCxn id="7" idx="2"/>
          </p:cNvCxnSpPr>
          <p:nvPr/>
        </p:nvCxnSpPr>
        <p:spPr>
          <a:xfrm rot="16200000" flipH="1">
            <a:off x="7322362" y="3821910"/>
            <a:ext cx="1143008" cy="714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>
            <a:stCxn id="6" idx="2"/>
          </p:cNvCxnSpPr>
          <p:nvPr/>
        </p:nvCxnSpPr>
        <p:spPr>
          <a:xfrm rot="5400000">
            <a:off x="4697017" y="1732350"/>
            <a:ext cx="214316" cy="35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rot="10800000" flipV="1">
            <a:off x="1142976" y="1857364"/>
            <a:ext cx="671517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>
            <a:endCxn id="7" idx="0"/>
          </p:cNvCxnSpPr>
          <p:nvPr/>
        </p:nvCxnSpPr>
        <p:spPr>
          <a:xfrm rot="5400000">
            <a:off x="7572399" y="2143115"/>
            <a:ext cx="571503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>
            <a:endCxn id="10" idx="0"/>
          </p:cNvCxnSpPr>
          <p:nvPr/>
        </p:nvCxnSpPr>
        <p:spPr>
          <a:xfrm rot="5400000">
            <a:off x="5857886" y="2143116"/>
            <a:ext cx="571502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>
            <a:endCxn id="11" idx="0"/>
          </p:cNvCxnSpPr>
          <p:nvPr/>
        </p:nvCxnSpPr>
        <p:spPr>
          <a:xfrm rot="5400000">
            <a:off x="4250529" y="2178835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 rot="5400000">
            <a:off x="892943" y="2178835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عنصر نائب للمحتوى 34"/>
          <p:cNvSpPr>
            <a:spLocks noGrp="1"/>
          </p:cNvSpPr>
          <p:nvPr>
            <p:ph idx="1"/>
          </p:nvPr>
        </p:nvSpPr>
        <p:spPr>
          <a:xfrm>
            <a:off x="500034" y="2500306"/>
            <a:ext cx="1400156" cy="7857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normAutofit/>
          </a:bodyPr>
          <a:lstStyle/>
          <a:p>
            <a:pPr algn="ctr">
              <a:buNone/>
            </a:pPr>
            <a:r>
              <a:rPr lang="ar-SA" sz="1800" b="1" dirty="0" smtClean="0"/>
              <a:t>الغضروف</a:t>
            </a:r>
            <a:endParaRPr lang="ar-SA" sz="1800" b="1" dirty="0"/>
          </a:p>
        </p:txBody>
      </p:sp>
      <p:cxnSp>
        <p:nvCxnSpPr>
          <p:cNvPr id="37" name="رابط مستقيم 36"/>
          <p:cNvCxnSpPr>
            <a:endCxn id="12" idx="0"/>
          </p:cNvCxnSpPr>
          <p:nvPr/>
        </p:nvCxnSpPr>
        <p:spPr>
          <a:xfrm rot="5400000">
            <a:off x="2536017" y="2178835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err="1" smtClean="0"/>
              <a:t>الياف</a:t>
            </a:r>
            <a:r>
              <a:rPr lang="ar-SA" dirty="0" smtClean="0"/>
              <a:t> النسيج </a:t>
            </a:r>
            <a:r>
              <a:rPr lang="ar-SA" dirty="0" err="1" smtClean="0"/>
              <a:t>الضام</a:t>
            </a:r>
            <a:r>
              <a:rPr lang="ar-SA" dirty="0" smtClean="0"/>
              <a:t> </a:t>
            </a:r>
            <a:r>
              <a:rPr lang="ar-SA" dirty="0" err="1" smtClean="0"/>
              <a:t>الاصيل</a:t>
            </a:r>
            <a:r>
              <a:rPr lang="ar-SA" dirty="0" smtClean="0"/>
              <a:t> </a:t>
            </a:r>
            <a:r>
              <a:rPr lang="ar-SA" dirty="0" err="1" smtClean="0"/>
              <a:t>الاساسية</a:t>
            </a:r>
            <a:r>
              <a:rPr lang="ar-SA" dirty="0" smtClean="0"/>
              <a:t> :</a:t>
            </a: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28595" y="1600200"/>
          <a:ext cx="8258205" cy="387906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52735"/>
                <a:gridCol w="2752735"/>
                <a:gridCol w="2752735"/>
              </a:tblGrid>
              <a:tr h="68579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الليف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البروتين المكون له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الوظيفة</a:t>
                      </a:r>
                      <a:endParaRPr lang="ar-SA" sz="2000" dirty="0"/>
                    </a:p>
                  </a:txBody>
                  <a:tcPr/>
                </a:tc>
              </a:tr>
              <a:tr h="106442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1 . </a:t>
                      </a:r>
                      <a:r>
                        <a:rPr lang="ar-SA" sz="2000" b="1" dirty="0" err="1" smtClean="0"/>
                        <a:t>الياف</a:t>
                      </a:r>
                      <a:r>
                        <a:rPr lang="ar-SA" sz="2000" b="1" dirty="0" smtClean="0"/>
                        <a:t> الكولاجين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الكولاجين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يعطي</a:t>
                      </a:r>
                      <a:r>
                        <a:rPr lang="ar-SA" sz="2000" b="1" baseline="0" dirty="0" smtClean="0"/>
                        <a:t> دعم وقوة شد للنسيج</a:t>
                      </a:r>
                      <a:endParaRPr lang="ar-SA" sz="2000" b="1" dirty="0"/>
                    </a:p>
                  </a:txBody>
                  <a:tcPr/>
                </a:tc>
              </a:tr>
              <a:tr h="106442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2 . </a:t>
                      </a:r>
                      <a:r>
                        <a:rPr lang="ar-SA" sz="2000" b="1" dirty="0" err="1" smtClean="0"/>
                        <a:t>الالياف</a:t>
                      </a:r>
                      <a:r>
                        <a:rPr lang="ar-SA" sz="2000" b="1" baseline="0" dirty="0" smtClean="0"/>
                        <a:t> المرنة</a:t>
                      </a:r>
                    </a:p>
                    <a:p>
                      <a:pPr algn="ctr" rtl="1"/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err="1" smtClean="0"/>
                        <a:t>الاستين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يعطي المرونة للنسيج</a:t>
                      </a:r>
                      <a:endParaRPr lang="ar-SA" sz="2000" b="1" dirty="0"/>
                    </a:p>
                  </a:txBody>
                  <a:tcPr/>
                </a:tc>
              </a:tr>
              <a:tr h="106442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3</a:t>
                      </a:r>
                      <a:r>
                        <a:rPr lang="ar-SA" sz="2000" b="1" baseline="0" dirty="0" smtClean="0"/>
                        <a:t> . </a:t>
                      </a:r>
                      <a:r>
                        <a:rPr lang="ar-SA" sz="2000" b="1" baseline="0" dirty="0" err="1" smtClean="0"/>
                        <a:t>الالياف</a:t>
                      </a:r>
                      <a:r>
                        <a:rPr lang="ar-SA" sz="2000" b="1" baseline="0" dirty="0" smtClean="0"/>
                        <a:t> الشبكية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الكولاجين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ربط النسيج </a:t>
                      </a:r>
                      <a:r>
                        <a:rPr lang="ar-SA" sz="2000" b="1" dirty="0" err="1" smtClean="0"/>
                        <a:t>الطلائي</a:t>
                      </a:r>
                      <a:r>
                        <a:rPr lang="ar-SA" sz="2000" b="1" dirty="0" smtClean="0"/>
                        <a:t> </a:t>
                      </a:r>
                      <a:r>
                        <a:rPr lang="ar-SA" sz="2000" b="1" dirty="0" err="1" smtClean="0"/>
                        <a:t>بالانسجة</a:t>
                      </a:r>
                      <a:r>
                        <a:rPr lang="ar-SA" sz="2000" b="1" dirty="0" smtClean="0"/>
                        <a:t> المجاورة</a:t>
                      </a:r>
                      <a:endParaRPr lang="ar-SA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2000" dirty="0" smtClean="0"/>
              <a:t>ترتكز </a:t>
            </a:r>
            <a:r>
              <a:rPr lang="ar-SA" sz="2000" dirty="0" err="1" smtClean="0"/>
              <a:t>الانسجة</a:t>
            </a:r>
            <a:r>
              <a:rPr lang="ar-SA" sz="2000" dirty="0" smtClean="0"/>
              <a:t> </a:t>
            </a:r>
            <a:r>
              <a:rPr lang="ar-SA" sz="2000" dirty="0" err="1" smtClean="0"/>
              <a:t>الطلائية</a:t>
            </a:r>
            <a:r>
              <a:rPr lang="ar-SA" sz="2000" dirty="0" smtClean="0"/>
              <a:t> على </a:t>
            </a:r>
            <a:r>
              <a:rPr lang="ar-SA" sz="2000" dirty="0" err="1" smtClean="0"/>
              <a:t>اغشية</a:t>
            </a:r>
            <a:r>
              <a:rPr lang="ar-SA" sz="2000" dirty="0" smtClean="0"/>
              <a:t> قاعدية تربطها </a:t>
            </a:r>
            <a:r>
              <a:rPr lang="ar-SA" sz="2000" dirty="0" err="1" smtClean="0"/>
              <a:t>بالانسجة</a:t>
            </a:r>
            <a:r>
              <a:rPr lang="ar-SA" sz="2000" dirty="0" smtClean="0"/>
              <a:t> المجاورة حيث يعد النسيج </a:t>
            </a:r>
            <a:r>
              <a:rPr lang="ar-SA" sz="2000" dirty="0" err="1" smtClean="0"/>
              <a:t>الضام</a:t>
            </a:r>
            <a:r>
              <a:rPr lang="ar-SA" sz="2000" dirty="0" smtClean="0"/>
              <a:t> </a:t>
            </a:r>
            <a:r>
              <a:rPr lang="ar-SA" sz="2000" dirty="0" err="1" smtClean="0"/>
              <a:t>الاصيل</a:t>
            </a:r>
            <a:r>
              <a:rPr lang="ar-SA" sz="2000" dirty="0" smtClean="0"/>
              <a:t> احد مكونات الغشاء القاعدي كما يظهر في صورة </a:t>
            </a:r>
            <a:r>
              <a:rPr lang="ar-SA" sz="2000" dirty="0" err="1" smtClean="0"/>
              <a:t>الانسجة</a:t>
            </a:r>
            <a:r>
              <a:rPr lang="ar-SA" sz="2000" dirty="0" smtClean="0"/>
              <a:t> </a:t>
            </a:r>
            <a:r>
              <a:rPr lang="ar-SA" sz="2000" dirty="0" err="1" smtClean="0"/>
              <a:t>الطلائية</a:t>
            </a:r>
            <a:r>
              <a:rPr lang="ar-SA" sz="2000" dirty="0" smtClean="0"/>
              <a:t> المبطنة للفم.</a:t>
            </a:r>
            <a:endParaRPr lang="ar-SA" sz="2000" dirty="0"/>
          </a:p>
        </p:txBody>
      </p:sp>
      <p:pic>
        <p:nvPicPr>
          <p:cNvPr id="4" name="عنصر نائب للمحتوى 3" descr="800px-Oral_mucos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535" y="1600200"/>
            <a:ext cx="8155994" cy="482919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النوع </a:t>
            </a:r>
            <a:r>
              <a:rPr lang="ar-SA" dirty="0" err="1" smtClean="0"/>
              <a:t>الاول</a:t>
            </a:r>
            <a:r>
              <a:rPr lang="ar-SA" dirty="0" smtClean="0"/>
              <a:t> من النسيج </a:t>
            </a:r>
            <a:r>
              <a:rPr lang="ar-SA" dirty="0" err="1" smtClean="0"/>
              <a:t>الضام</a:t>
            </a:r>
            <a:r>
              <a:rPr lang="ar-SA" dirty="0" smtClean="0"/>
              <a:t> </a:t>
            </a:r>
            <a:r>
              <a:rPr lang="ar-SA" dirty="0" err="1" smtClean="0"/>
              <a:t>الاصيل</a:t>
            </a:r>
            <a:r>
              <a:rPr lang="ar-SA" dirty="0" smtClean="0"/>
              <a:t>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sz="4000" dirty="0" smtClean="0"/>
              <a:t>النسيج </a:t>
            </a:r>
            <a:r>
              <a:rPr lang="ar-SA" sz="4000" dirty="0" err="1" smtClean="0"/>
              <a:t>الضام</a:t>
            </a:r>
            <a:r>
              <a:rPr lang="ar-SA" sz="4000" dirty="0" smtClean="0"/>
              <a:t> الرخو:</a:t>
            </a:r>
          </a:p>
          <a:p>
            <a:pPr>
              <a:buFontTx/>
              <a:buChar char="-"/>
            </a:pPr>
            <a:r>
              <a:rPr lang="ar-SA" dirty="0" smtClean="0"/>
              <a:t>قليل الكثافة.</a:t>
            </a:r>
          </a:p>
          <a:p>
            <a:pPr>
              <a:buFontTx/>
              <a:buChar char="-"/>
            </a:pPr>
            <a:r>
              <a:rPr lang="ar-SA" dirty="0" smtClean="0"/>
              <a:t>تكثر في مادته </a:t>
            </a:r>
            <a:r>
              <a:rPr lang="ar-SA" dirty="0" err="1" smtClean="0"/>
              <a:t>الخلالية</a:t>
            </a:r>
            <a:r>
              <a:rPr lang="ar-SA" dirty="0" smtClean="0"/>
              <a:t> :</a:t>
            </a:r>
          </a:p>
          <a:p>
            <a:pPr>
              <a:buNone/>
            </a:pPr>
            <a:r>
              <a:rPr lang="ar-SA" dirty="0" smtClean="0"/>
              <a:t>   أ- الخلايا </a:t>
            </a:r>
            <a:r>
              <a:rPr lang="ar-SA" b="1" i="1" dirty="0" smtClean="0"/>
              <a:t>البلازمية</a:t>
            </a:r>
            <a:r>
              <a:rPr lang="ar-SA" dirty="0" smtClean="0"/>
              <a:t> التي تفرز </a:t>
            </a:r>
            <a:r>
              <a:rPr lang="ar-SA" dirty="0" err="1" smtClean="0"/>
              <a:t>الاجسام</a:t>
            </a:r>
            <a:r>
              <a:rPr lang="ar-SA" dirty="0" smtClean="0"/>
              <a:t> المضادة.</a:t>
            </a:r>
          </a:p>
          <a:p>
            <a:pPr>
              <a:buNone/>
            </a:pPr>
            <a:r>
              <a:rPr lang="ar-SA" dirty="0" smtClean="0"/>
              <a:t>   ب- والخلايا </a:t>
            </a:r>
            <a:r>
              <a:rPr lang="ar-SA" b="1" i="1" dirty="0" smtClean="0"/>
              <a:t>الصارية</a:t>
            </a:r>
            <a:r>
              <a:rPr lang="ar-SA" dirty="0" smtClean="0"/>
              <a:t> التي تحتوي:</a:t>
            </a:r>
            <a:r>
              <a:rPr lang="ar-SA" b="1" i="1" dirty="0" err="1" smtClean="0"/>
              <a:t>الهستامين</a:t>
            </a:r>
            <a:r>
              <a:rPr lang="ar-SA" dirty="0" smtClean="0"/>
              <a:t> (يوسع </a:t>
            </a:r>
            <a:r>
              <a:rPr lang="ar-SA" dirty="0" err="1" smtClean="0"/>
              <a:t>الاوعية</a:t>
            </a:r>
            <a:r>
              <a:rPr lang="ar-SA" dirty="0" smtClean="0"/>
              <a:t> الدموية)</a:t>
            </a:r>
            <a:r>
              <a:rPr lang="ar-SA" dirty="0" err="1" smtClean="0"/>
              <a:t>و</a:t>
            </a:r>
            <a:r>
              <a:rPr lang="ar-SA" b="1" i="1" dirty="0" err="1" smtClean="0"/>
              <a:t>الهيبارين</a:t>
            </a:r>
            <a:r>
              <a:rPr lang="ar-SA" dirty="0" smtClean="0"/>
              <a:t> (يمنع تجلط الدم).</a:t>
            </a:r>
          </a:p>
          <a:p>
            <a:pPr>
              <a:buNone/>
            </a:pPr>
            <a:r>
              <a:rPr lang="ar-SA" dirty="0" smtClean="0"/>
              <a:t>- يحتوي </a:t>
            </a:r>
            <a:r>
              <a:rPr lang="ar-SA" dirty="0" err="1" smtClean="0"/>
              <a:t>الالياف</a:t>
            </a:r>
            <a:r>
              <a:rPr lang="ar-SA" dirty="0" smtClean="0"/>
              <a:t> الثلاثة </a:t>
            </a:r>
            <a:r>
              <a:rPr lang="ar-SA" dirty="0" err="1" smtClean="0"/>
              <a:t>الاساسية</a:t>
            </a:r>
            <a:r>
              <a:rPr lang="ar-SA" dirty="0" smtClean="0"/>
              <a:t> (كولاجين / مرنة / شبكية)</a:t>
            </a:r>
          </a:p>
          <a:p>
            <a:pPr>
              <a:buNone/>
            </a:pPr>
            <a:r>
              <a:rPr lang="ar-SA" dirty="0" smtClean="0"/>
              <a:t>- </a:t>
            </a:r>
            <a:r>
              <a:rPr lang="ar-SA" b="1" i="1" dirty="0" smtClean="0"/>
              <a:t>يوجد في جميع </a:t>
            </a:r>
            <a:r>
              <a:rPr lang="ar-SA" b="1" i="1" dirty="0" err="1" smtClean="0"/>
              <a:t>انحاء</a:t>
            </a:r>
            <a:r>
              <a:rPr lang="ar-SA" b="1" i="1" dirty="0" smtClean="0"/>
              <a:t> الجسم </a:t>
            </a:r>
            <a:r>
              <a:rPr lang="ar-SA" dirty="0" smtClean="0"/>
              <a:t>.</a:t>
            </a:r>
            <a:endParaRPr lang="ar-S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الخلايا البلازمية</a:t>
            </a:r>
            <a:endParaRPr lang="ar-SA" dirty="0"/>
          </a:p>
        </p:txBody>
      </p:sp>
      <p:pic>
        <p:nvPicPr>
          <p:cNvPr id="4" name="عنصر نائب للمحتوى 3" descr="plasma-cell-leukemia_def_873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5654" y="1785926"/>
            <a:ext cx="5941378" cy="400052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الخلايا الصارية</a:t>
            </a:r>
            <a:endParaRPr lang="ar-SA" dirty="0"/>
          </a:p>
        </p:txBody>
      </p:sp>
      <p:pic>
        <p:nvPicPr>
          <p:cNvPr id="4" name="عنصر نائب للمحتوى 3" descr="800px-SMCpolyhydroxysma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571612"/>
            <a:ext cx="6197689" cy="477222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النوع الثاني من النسيج </a:t>
            </a:r>
            <a:r>
              <a:rPr lang="ar-SA" dirty="0" err="1" smtClean="0"/>
              <a:t>الضام</a:t>
            </a:r>
            <a:r>
              <a:rPr lang="ar-SA" dirty="0" smtClean="0"/>
              <a:t> </a:t>
            </a:r>
            <a:r>
              <a:rPr lang="ar-SA" dirty="0" err="1" smtClean="0"/>
              <a:t>الاصيل</a:t>
            </a:r>
            <a:r>
              <a:rPr lang="ar-SA" dirty="0" smtClean="0"/>
              <a:t>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النسيج </a:t>
            </a:r>
            <a:r>
              <a:rPr lang="ar-SA" dirty="0" err="1" smtClean="0"/>
              <a:t>الضام</a:t>
            </a:r>
            <a:r>
              <a:rPr lang="ar-SA" dirty="0" smtClean="0"/>
              <a:t> الكثيف :</a:t>
            </a:r>
          </a:p>
          <a:p>
            <a:pPr>
              <a:buNone/>
            </a:pPr>
            <a:r>
              <a:rPr lang="ar-SA" dirty="0" smtClean="0"/>
              <a:t>- كثافته عالية (يحتوي </a:t>
            </a:r>
            <a:r>
              <a:rPr lang="ar-SA" dirty="0" err="1" smtClean="0"/>
              <a:t>الياف</a:t>
            </a:r>
            <a:r>
              <a:rPr lang="ar-SA" dirty="0" smtClean="0"/>
              <a:t> </a:t>
            </a:r>
            <a:r>
              <a:rPr lang="ar-SA" dirty="0" err="1" smtClean="0"/>
              <a:t>اكثر</a:t>
            </a:r>
            <a:r>
              <a:rPr lang="ar-SA" dirty="0" smtClean="0"/>
              <a:t> من الرخو).</a:t>
            </a:r>
          </a:p>
          <a:p>
            <a:pPr>
              <a:buNone/>
            </a:pPr>
            <a:r>
              <a:rPr lang="ar-SA" dirty="0" smtClean="0"/>
              <a:t>- يشكل : </a:t>
            </a:r>
          </a:p>
          <a:p>
            <a:pPr>
              <a:buNone/>
            </a:pPr>
            <a:r>
              <a:rPr lang="ar-SA" dirty="0" smtClean="0"/>
              <a:t>  ا . </a:t>
            </a:r>
            <a:r>
              <a:rPr lang="ar-SA" dirty="0" err="1" smtClean="0"/>
              <a:t>الاربطة</a:t>
            </a:r>
            <a:r>
              <a:rPr lang="ar-SA" dirty="0" smtClean="0"/>
              <a:t> التي تربط العظام </a:t>
            </a:r>
            <a:r>
              <a:rPr lang="ar-SA" dirty="0" err="1" smtClean="0"/>
              <a:t>ببعضها</a:t>
            </a:r>
            <a:r>
              <a:rPr lang="ar-SA" dirty="0" smtClean="0"/>
              <a:t>.(كالرباط الصليبي)</a:t>
            </a:r>
          </a:p>
          <a:p>
            <a:pPr>
              <a:buNone/>
            </a:pPr>
            <a:r>
              <a:rPr lang="ar-SA" dirty="0" smtClean="0"/>
              <a:t>  ب . </a:t>
            </a:r>
            <a:r>
              <a:rPr lang="ar-SA" dirty="0" err="1" smtClean="0"/>
              <a:t>الاوتار</a:t>
            </a:r>
            <a:r>
              <a:rPr lang="ar-SA" dirty="0" smtClean="0"/>
              <a:t> التي تربط العظام بالعضلات.</a:t>
            </a:r>
          </a:p>
          <a:p>
            <a:pPr>
              <a:buNone/>
            </a:pPr>
            <a:r>
              <a:rPr lang="ar-SA" dirty="0" smtClean="0"/>
              <a:t>- يحتوي </a:t>
            </a:r>
            <a:r>
              <a:rPr lang="ar-SA" dirty="0" err="1" smtClean="0"/>
              <a:t>الالياف</a:t>
            </a:r>
            <a:r>
              <a:rPr lang="ar-SA" dirty="0" smtClean="0"/>
              <a:t> </a:t>
            </a:r>
            <a:r>
              <a:rPr lang="ar-SA" dirty="0" err="1" smtClean="0"/>
              <a:t>الاساسية</a:t>
            </a:r>
            <a:r>
              <a:rPr lang="ar-SA" dirty="0" smtClean="0"/>
              <a:t> (كولاجين / مرنة / شبكية )</a:t>
            </a:r>
            <a:endParaRPr lang="ar-S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ماذا تمثل </a:t>
            </a:r>
            <a:r>
              <a:rPr lang="ar-SA" dirty="0" err="1" smtClean="0"/>
              <a:t>الاجزاء</a:t>
            </a:r>
            <a:r>
              <a:rPr lang="ar-SA" dirty="0" smtClean="0"/>
              <a:t> المشار </a:t>
            </a:r>
            <a:r>
              <a:rPr lang="ar-SA" dirty="0" err="1" smtClean="0"/>
              <a:t>اليها</a:t>
            </a:r>
            <a:r>
              <a:rPr lang="ar-SA" dirty="0" smtClean="0"/>
              <a:t> </a:t>
            </a:r>
            <a:r>
              <a:rPr lang="ar-SA" dirty="0" err="1" smtClean="0"/>
              <a:t>بالارقام</a:t>
            </a:r>
            <a:r>
              <a:rPr lang="ar-SA" dirty="0" smtClean="0"/>
              <a:t>؟</a:t>
            </a:r>
            <a:endParaRPr lang="ar-SA" dirty="0"/>
          </a:p>
        </p:txBody>
      </p:sp>
      <p:pic>
        <p:nvPicPr>
          <p:cNvPr id="4" name="عنصر نائب للمحتوى 3" descr="اربطة واوتار الركبة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3" y="1355857"/>
            <a:ext cx="6215106" cy="532041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تعريف النسيج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هو تجمع الخلايا المتشابهة في الشكل والحجم والوظيفة.</a:t>
            </a:r>
            <a:endParaRPr lang="ar-SA" dirty="0"/>
          </a:p>
        </p:txBody>
      </p:sp>
      <p:pic>
        <p:nvPicPr>
          <p:cNvPr id="4" name="Picture 3" descr="C:\Documents and Settings\مؤمن\سطح المكتب\انواع_الانسجة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750" y="2500305"/>
            <a:ext cx="6826274" cy="3500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أولا : </a:t>
            </a:r>
            <a:r>
              <a:rPr lang="ar-SA" dirty="0" smtClean="0"/>
              <a:t>الأنسجة </a:t>
            </a:r>
            <a:r>
              <a:rPr lang="ar-SA" dirty="0" err="1" smtClean="0"/>
              <a:t>الطلائية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كيف تبدو تحت المجهر ؟</a:t>
            </a:r>
          </a:p>
          <a:p>
            <a:endParaRPr lang="ar-SA" dirty="0"/>
          </a:p>
          <a:p>
            <a:r>
              <a:rPr lang="ar-SA" dirty="0" smtClean="0"/>
              <a:t>ما هي خصائصها العامة ؟</a:t>
            </a:r>
          </a:p>
          <a:p>
            <a:endParaRPr lang="ar-SA" dirty="0"/>
          </a:p>
          <a:p>
            <a:r>
              <a:rPr lang="ar-SA" dirty="0" smtClean="0"/>
              <a:t>ما هي وظائفها ؟ </a:t>
            </a:r>
          </a:p>
          <a:p>
            <a:endParaRPr lang="ar-SA" dirty="0"/>
          </a:p>
          <a:p>
            <a:r>
              <a:rPr lang="ar-SA" dirty="0" smtClean="0"/>
              <a:t>ما </a:t>
            </a:r>
            <a:r>
              <a:rPr lang="ar-SA" dirty="0" err="1" smtClean="0"/>
              <a:t>انواعها</a:t>
            </a:r>
            <a:r>
              <a:rPr lang="ar-SA" dirty="0" smtClean="0"/>
              <a:t> </a:t>
            </a:r>
            <a:r>
              <a:rPr lang="ar-SA" dirty="0" err="1" smtClean="0"/>
              <a:t>واين</a:t>
            </a:r>
            <a:r>
              <a:rPr lang="ar-SA" dirty="0" smtClean="0"/>
              <a:t> تتواجد 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شكل </a:t>
            </a:r>
            <a:r>
              <a:rPr lang="ar-SA" dirty="0" smtClean="0"/>
              <a:t>الأنسجة </a:t>
            </a:r>
            <a:r>
              <a:rPr lang="ar-SA" dirty="0" err="1" smtClean="0"/>
              <a:t>الطلائيه</a:t>
            </a:r>
            <a:r>
              <a:rPr lang="ar-SA" dirty="0" smtClean="0"/>
              <a:t> </a:t>
            </a:r>
            <a:r>
              <a:rPr lang="ar-SA" dirty="0" smtClean="0"/>
              <a:t>تحت المجهر الضوئي المركب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تحت قوة تكبير </a:t>
            </a:r>
            <a:r>
              <a:rPr lang="en-US" dirty="0" smtClean="0"/>
              <a:t>100X</a:t>
            </a:r>
          </a:p>
        </p:txBody>
      </p:sp>
      <p:pic>
        <p:nvPicPr>
          <p:cNvPr id="4" name="صورة 3" descr="طلائية 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7" y="2428868"/>
            <a:ext cx="7072362" cy="4043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تحت قوة تكبير </a:t>
            </a:r>
            <a:r>
              <a:rPr lang="en-US" dirty="0" smtClean="0"/>
              <a:t>400X</a:t>
            </a:r>
            <a:endParaRPr lang="ar-SA" dirty="0"/>
          </a:p>
        </p:txBody>
      </p:sp>
      <p:pic>
        <p:nvPicPr>
          <p:cNvPr id="4" name="صورة 3" descr="طلائية 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143116"/>
            <a:ext cx="7929618" cy="4190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تحت قوة تكبير </a:t>
            </a:r>
            <a:r>
              <a:rPr lang="en-US" dirty="0" smtClean="0"/>
              <a:t>1000X</a:t>
            </a:r>
            <a:endParaRPr lang="ar-SA" dirty="0"/>
          </a:p>
        </p:txBody>
      </p:sp>
      <p:pic>
        <p:nvPicPr>
          <p:cNvPr id="4" name="صورة 3" descr="طلائية 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071678"/>
            <a:ext cx="6777059" cy="4285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الخصائص العامة </a:t>
            </a:r>
            <a:r>
              <a:rPr lang="ar-SA" dirty="0" smtClean="0"/>
              <a:t>للأنسجة </a:t>
            </a:r>
            <a:r>
              <a:rPr lang="ar-SA" dirty="0" err="1" smtClean="0"/>
              <a:t>الطلائيه</a:t>
            </a:r>
            <a:r>
              <a:rPr lang="ar-SA" dirty="0" smtClean="0"/>
              <a:t> </a:t>
            </a:r>
            <a:r>
              <a:rPr lang="ar-SA" dirty="0" smtClean="0"/>
              <a:t>:</a:t>
            </a: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يمكن استنتاج بعض الخصائص العامة من خلال الرسم </a:t>
            </a:r>
            <a:r>
              <a:rPr lang="ar-SA" dirty="0" err="1" smtClean="0"/>
              <a:t>الاتي</a:t>
            </a:r>
            <a:r>
              <a:rPr lang="ar-SA" dirty="0" smtClean="0"/>
              <a:t> </a:t>
            </a:r>
          </a:p>
          <a:p>
            <a:endParaRPr lang="ar-SA" dirty="0"/>
          </a:p>
        </p:txBody>
      </p:sp>
      <p:pic>
        <p:nvPicPr>
          <p:cNvPr id="6" name="عنصر نائب للمحتوى 3" descr="انسجة طلائي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357430"/>
            <a:ext cx="7087360" cy="387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الخصائص العامة </a:t>
            </a:r>
            <a:r>
              <a:rPr lang="ar-SA" dirty="0" err="1" smtClean="0"/>
              <a:t>للانسجة</a:t>
            </a:r>
            <a:r>
              <a:rPr lang="ar-SA" dirty="0" smtClean="0"/>
              <a:t> </a:t>
            </a:r>
            <a:r>
              <a:rPr lang="ar-SA" dirty="0" err="1" smtClean="0"/>
              <a:t>الطلائية</a:t>
            </a:r>
            <a:r>
              <a:rPr lang="ar-SA" dirty="0" smtClean="0"/>
              <a:t> :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خلاياها متراصة .</a:t>
            </a:r>
          </a:p>
          <a:p>
            <a:r>
              <a:rPr lang="ar-SA" dirty="0" smtClean="0"/>
              <a:t>المادة بين الخلوية قليلة .</a:t>
            </a:r>
          </a:p>
          <a:p>
            <a:r>
              <a:rPr lang="ar-SA" dirty="0" smtClean="0"/>
              <a:t>ترتكز على </a:t>
            </a:r>
            <a:r>
              <a:rPr lang="ar-SA" dirty="0" err="1" smtClean="0"/>
              <a:t>اغشية</a:t>
            </a:r>
            <a:r>
              <a:rPr lang="ar-SA" dirty="0" smtClean="0"/>
              <a:t> قاعدية (لماذا ؟)</a:t>
            </a:r>
          </a:p>
          <a:p>
            <a:r>
              <a:rPr lang="ar-SA" dirty="0" smtClean="0"/>
              <a:t>لا يوجد فيها أوعية دموية (كيف تتغذى ؟).</a:t>
            </a:r>
          </a:p>
          <a:p>
            <a:r>
              <a:rPr lang="ar-SA" dirty="0" smtClean="0"/>
              <a:t>لها قدرة عالية على التجدد والانقسام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557</Words>
  <Application>Microsoft Office PowerPoint</Application>
  <PresentationFormat>عرض على الشاشة (3:4)‏</PresentationFormat>
  <Paragraphs>106</Paragraphs>
  <Slides>28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سمة Office</vt:lpstr>
      <vt:lpstr>أنسجة جسم الإنسان  </vt:lpstr>
      <vt:lpstr>مستويات التنظيم الحيوي</vt:lpstr>
      <vt:lpstr>تعريف النسيج :</vt:lpstr>
      <vt:lpstr>أولا : الأنسجة الطلائية</vt:lpstr>
      <vt:lpstr>شكل الأنسجة الطلائيه تحت المجهر الضوئي المركب :</vt:lpstr>
      <vt:lpstr>الشريحة 6</vt:lpstr>
      <vt:lpstr>الشريحة 7</vt:lpstr>
      <vt:lpstr>الخصائص العامة للأنسجة الطلائيه :</vt:lpstr>
      <vt:lpstr>الخصائص العامة للانسجة الطلائية : </vt:lpstr>
      <vt:lpstr>اهمية الانسجة الطلائية ووظائفها العامة :</vt:lpstr>
      <vt:lpstr>اهمية الانسجة الطلائية ووظائفها العامة :</vt:lpstr>
      <vt:lpstr>سؤال : اذكر وظائف الانسجة الطلائية بحسب المواقع المشار اليها بالارقام.</vt:lpstr>
      <vt:lpstr>الشريحة 13</vt:lpstr>
      <vt:lpstr>مقارنة بين الحرشفي الطبقي والمكعب الطبقي والعمادي الطبقي.</vt:lpstr>
      <vt:lpstr>لماذا سمي الطبقي الكاذب بهذا الاسم ؟ </vt:lpstr>
      <vt:lpstr>ما انواع الانسجة التالية ؟</vt:lpstr>
      <vt:lpstr>ثانيا : الانسجة الضامة .</vt:lpstr>
      <vt:lpstr>الانسجة الضامة تحت المجهر .</vt:lpstr>
      <vt:lpstr>الخصائص العامة للانسجة الضامة.</vt:lpstr>
      <vt:lpstr>الخصائص العامة للانسجة الضامة : </vt:lpstr>
      <vt:lpstr>الشريحة 21</vt:lpstr>
      <vt:lpstr>الياف النسيج الضام الاصيل الاساسية :</vt:lpstr>
      <vt:lpstr>ترتكز الانسجة الطلائية على اغشية قاعدية تربطها بالانسجة المجاورة حيث يعد النسيج الضام الاصيل احد مكونات الغشاء القاعدي كما يظهر في صورة الانسجة الطلائية المبطنة للفم.</vt:lpstr>
      <vt:lpstr>النوع الاول من النسيج الضام الاصيل :</vt:lpstr>
      <vt:lpstr>الخلايا البلازمية</vt:lpstr>
      <vt:lpstr>الخلايا الصارية</vt:lpstr>
      <vt:lpstr>النوع الثاني من النسيج الضام الاصيل:</vt:lpstr>
      <vt:lpstr>ماذا تمثل الاجزاء المشار اليها بالارقام؟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انسجة جسم الانسان  </dc:title>
  <dc:creator>مؤمن</dc:creator>
  <cp:lastModifiedBy>EBDA3</cp:lastModifiedBy>
  <cp:revision>23</cp:revision>
  <dcterms:created xsi:type="dcterms:W3CDTF">2019-01-26T06:41:05Z</dcterms:created>
  <dcterms:modified xsi:type="dcterms:W3CDTF">2019-01-28T18:07:53Z</dcterms:modified>
</cp:coreProperties>
</file>