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50"/>
  </p:notesMasterIdLst>
  <p:sldIdLst>
    <p:sldId id="314" r:id="rId2"/>
    <p:sldId id="353" r:id="rId3"/>
    <p:sldId id="317" r:id="rId4"/>
    <p:sldId id="343" r:id="rId5"/>
    <p:sldId id="336" r:id="rId6"/>
    <p:sldId id="339" r:id="rId7"/>
    <p:sldId id="347" r:id="rId8"/>
    <p:sldId id="348" r:id="rId9"/>
    <p:sldId id="370" r:id="rId10"/>
    <p:sldId id="352" r:id="rId11"/>
    <p:sldId id="315" r:id="rId12"/>
    <p:sldId id="344" r:id="rId13"/>
    <p:sldId id="349" r:id="rId14"/>
    <p:sldId id="351" r:id="rId15"/>
    <p:sldId id="367" r:id="rId16"/>
    <p:sldId id="316" r:id="rId17"/>
    <p:sldId id="350" r:id="rId18"/>
    <p:sldId id="345" r:id="rId19"/>
    <p:sldId id="368" r:id="rId20"/>
    <p:sldId id="346" r:id="rId21"/>
    <p:sldId id="362" r:id="rId22"/>
    <p:sldId id="366" r:id="rId23"/>
    <p:sldId id="371" r:id="rId24"/>
    <p:sldId id="354" r:id="rId25"/>
    <p:sldId id="355" r:id="rId26"/>
    <p:sldId id="356" r:id="rId27"/>
    <p:sldId id="357" r:id="rId28"/>
    <p:sldId id="358" r:id="rId29"/>
    <p:sldId id="318" r:id="rId30"/>
    <p:sldId id="365" r:id="rId31"/>
    <p:sldId id="340" r:id="rId32"/>
    <p:sldId id="359" r:id="rId33"/>
    <p:sldId id="320" r:id="rId34"/>
    <p:sldId id="360" r:id="rId35"/>
    <p:sldId id="361" r:id="rId36"/>
    <p:sldId id="337" r:id="rId37"/>
    <p:sldId id="338" r:id="rId38"/>
    <p:sldId id="319" r:id="rId39"/>
    <p:sldId id="298" r:id="rId40"/>
    <p:sldId id="288" r:id="rId41"/>
    <p:sldId id="364" r:id="rId42"/>
    <p:sldId id="308" r:id="rId43"/>
    <p:sldId id="313" r:id="rId44"/>
    <p:sldId id="363" r:id="rId45"/>
    <p:sldId id="369" r:id="rId46"/>
    <p:sldId id="332" r:id="rId47"/>
    <p:sldId id="333" r:id="rId48"/>
    <p:sldId id="341" r:id="rId49"/>
  </p:sldIdLst>
  <p:sldSz cx="9144000" cy="6858000" type="screen4x3"/>
  <p:notesSz cx="6669088" cy="9926638"/>
  <p:defaultTextStyle>
    <a:defPPr>
      <a:defRPr lang="en-GB"/>
    </a:defPPr>
    <a:lvl1pPr algn="r" rtl="1" fontAlgn="base">
      <a:spcBef>
        <a:spcPct val="0"/>
      </a:spcBef>
      <a:spcAft>
        <a:spcPct val="0"/>
      </a:spcAft>
      <a:defRPr kern="1200">
        <a:solidFill>
          <a:schemeClr val="tx1"/>
        </a:solidFill>
        <a:latin typeface="Verdana" pitchFamily="34" charset="0"/>
        <a:ea typeface="+mn-ea"/>
        <a:cs typeface="Arial" pitchFamily="34" charset="0"/>
      </a:defRPr>
    </a:lvl1pPr>
    <a:lvl2pPr marL="457200" algn="r" rtl="1" fontAlgn="base">
      <a:spcBef>
        <a:spcPct val="0"/>
      </a:spcBef>
      <a:spcAft>
        <a:spcPct val="0"/>
      </a:spcAft>
      <a:defRPr kern="1200">
        <a:solidFill>
          <a:schemeClr val="tx1"/>
        </a:solidFill>
        <a:latin typeface="Verdana" pitchFamily="34" charset="0"/>
        <a:ea typeface="+mn-ea"/>
        <a:cs typeface="Arial" pitchFamily="34" charset="0"/>
      </a:defRPr>
    </a:lvl2pPr>
    <a:lvl3pPr marL="914400" algn="r" rtl="1" fontAlgn="base">
      <a:spcBef>
        <a:spcPct val="0"/>
      </a:spcBef>
      <a:spcAft>
        <a:spcPct val="0"/>
      </a:spcAft>
      <a:defRPr kern="1200">
        <a:solidFill>
          <a:schemeClr val="tx1"/>
        </a:solidFill>
        <a:latin typeface="Verdana" pitchFamily="34" charset="0"/>
        <a:ea typeface="+mn-ea"/>
        <a:cs typeface="Arial" pitchFamily="34" charset="0"/>
      </a:defRPr>
    </a:lvl3pPr>
    <a:lvl4pPr marL="1371600" algn="r" rtl="1" fontAlgn="base">
      <a:spcBef>
        <a:spcPct val="0"/>
      </a:spcBef>
      <a:spcAft>
        <a:spcPct val="0"/>
      </a:spcAft>
      <a:defRPr kern="1200">
        <a:solidFill>
          <a:schemeClr val="tx1"/>
        </a:solidFill>
        <a:latin typeface="Verdana" pitchFamily="34" charset="0"/>
        <a:ea typeface="+mn-ea"/>
        <a:cs typeface="Arial" pitchFamily="34" charset="0"/>
      </a:defRPr>
    </a:lvl4pPr>
    <a:lvl5pPr marL="1828800" algn="r" rtl="1" fontAlgn="base">
      <a:spcBef>
        <a:spcPct val="0"/>
      </a:spcBef>
      <a:spcAft>
        <a:spcPct val="0"/>
      </a:spcAft>
      <a:defRPr kern="1200">
        <a:solidFill>
          <a:schemeClr val="tx1"/>
        </a:solidFill>
        <a:latin typeface="Verdana" pitchFamily="34" charset="0"/>
        <a:ea typeface="+mn-ea"/>
        <a:cs typeface="Arial" pitchFamily="34" charset="0"/>
      </a:defRPr>
    </a:lvl5pPr>
    <a:lvl6pPr marL="2286000" algn="r" defTabSz="914400" rtl="1" eaLnBrk="1" latinLnBrk="0" hangingPunct="1">
      <a:defRPr kern="1200">
        <a:solidFill>
          <a:schemeClr val="tx1"/>
        </a:solidFill>
        <a:latin typeface="Verdana" pitchFamily="34" charset="0"/>
        <a:ea typeface="+mn-ea"/>
        <a:cs typeface="Arial" pitchFamily="34" charset="0"/>
      </a:defRPr>
    </a:lvl6pPr>
    <a:lvl7pPr marL="2743200" algn="r" defTabSz="914400" rtl="1" eaLnBrk="1" latinLnBrk="0" hangingPunct="1">
      <a:defRPr kern="1200">
        <a:solidFill>
          <a:schemeClr val="tx1"/>
        </a:solidFill>
        <a:latin typeface="Verdana" pitchFamily="34" charset="0"/>
        <a:ea typeface="+mn-ea"/>
        <a:cs typeface="Arial" pitchFamily="34" charset="0"/>
      </a:defRPr>
    </a:lvl7pPr>
    <a:lvl8pPr marL="3200400" algn="r" defTabSz="914400" rtl="1" eaLnBrk="1" latinLnBrk="0" hangingPunct="1">
      <a:defRPr kern="1200">
        <a:solidFill>
          <a:schemeClr val="tx1"/>
        </a:solidFill>
        <a:latin typeface="Verdana" pitchFamily="34" charset="0"/>
        <a:ea typeface="+mn-ea"/>
        <a:cs typeface="Arial" pitchFamily="34" charset="0"/>
      </a:defRPr>
    </a:lvl8pPr>
    <a:lvl9pPr marL="3657600" algn="r" defTabSz="914400" rtl="1" eaLnBrk="1" latinLnBrk="0" hangingPunct="1">
      <a:defRPr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15" autoAdjust="0"/>
  </p:normalViewPr>
  <p:slideViewPr>
    <p:cSldViewPr>
      <p:cViewPr varScale="1">
        <p:scale>
          <a:sx n="68" d="100"/>
          <a:sy n="68" d="100"/>
        </p:scale>
        <p:origin x="14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42D43-865F-4BAA-A87A-D85014F7255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76126D3-9278-4C05-8634-7429CC2DAFF5}">
      <dgm:prSet phldrT="[Text]" custT="1"/>
      <dgm:spPr/>
      <dgm:t>
        <a:bodyPr/>
        <a:lstStyle/>
        <a:p>
          <a:r>
            <a:rPr lang="ar-SA" sz="2400" b="1" dirty="0">
              <a:solidFill>
                <a:schemeClr val="accent1">
                  <a:lumMod val="75000"/>
                </a:schemeClr>
              </a:solidFill>
            </a:rPr>
            <a:t>الكابل متحد المحور</a:t>
          </a:r>
          <a:endParaRPr lang="en-US" sz="2400" b="1" dirty="0">
            <a:solidFill>
              <a:schemeClr val="accent1">
                <a:lumMod val="75000"/>
              </a:schemeClr>
            </a:solidFill>
          </a:endParaRPr>
        </a:p>
      </dgm:t>
    </dgm:pt>
    <dgm:pt modelId="{C375FEBD-608C-427E-929C-B5F299F8E2D7}" type="parTrans" cxnId="{451A7337-D818-4643-9502-3DB0DB5442DD}">
      <dgm:prSet/>
      <dgm:spPr/>
      <dgm:t>
        <a:bodyPr/>
        <a:lstStyle/>
        <a:p>
          <a:endParaRPr lang="en-US"/>
        </a:p>
      </dgm:t>
    </dgm:pt>
    <dgm:pt modelId="{D066A5D3-D63E-4DAF-B0D4-86BC657603DE}" type="sibTrans" cxnId="{451A7337-D818-4643-9502-3DB0DB5442DD}">
      <dgm:prSet/>
      <dgm:spPr/>
      <dgm:t>
        <a:bodyPr/>
        <a:lstStyle/>
        <a:p>
          <a:endParaRPr lang="en-US"/>
        </a:p>
      </dgm:t>
    </dgm:pt>
    <dgm:pt modelId="{08E1CD00-00EA-4E33-B226-A84FEF7E3BB8}">
      <dgm:prSet phldrT="[Text]" custT="1"/>
      <dgm:spPr>
        <a:ln>
          <a:solidFill>
            <a:schemeClr val="accent3">
              <a:lumMod val="75000"/>
            </a:schemeClr>
          </a:solidFill>
        </a:ln>
      </dgm:spPr>
      <dgm:t>
        <a:bodyPr/>
        <a:lstStyle/>
        <a:p>
          <a:r>
            <a:rPr lang="ar-SA" sz="2400" b="1" dirty="0">
              <a:solidFill>
                <a:schemeClr val="accent3">
                  <a:lumMod val="75000"/>
                </a:schemeClr>
              </a:solidFill>
            </a:rPr>
            <a:t>الكابل المزدوج المجدول</a:t>
          </a:r>
          <a:endParaRPr lang="en-US" sz="2400" b="1" dirty="0">
            <a:solidFill>
              <a:schemeClr val="accent3">
                <a:lumMod val="75000"/>
              </a:schemeClr>
            </a:solidFill>
          </a:endParaRPr>
        </a:p>
      </dgm:t>
    </dgm:pt>
    <dgm:pt modelId="{EADE6D7D-A708-45C9-9BF5-4FED0471B195}" type="parTrans" cxnId="{F8F1B193-9EDD-4198-BDD4-A692AA113C49}">
      <dgm:prSet/>
      <dgm:spPr/>
      <dgm:t>
        <a:bodyPr/>
        <a:lstStyle/>
        <a:p>
          <a:endParaRPr lang="en-US"/>
        </a:p>
      </dgm:t>
    </dgm:pt>
    <dgm:pt modelId="{14B90BE0-E0B0-46C2-BD20-A674D0E12DAF}" type="sibTrans" cxnId="{F8F1B193-9EDD-4198-BDD4-A692AA113C49}">
      <dgm:prSet/>
      <dgm:spPr/>
      <dgm:t>
        <a:bodyPr/>
        <a:lstStyle/>
        <a:p>
          <a:endParaRPr lang="en-US"/>
        </a:p>
      </dgm:t>
    </dgm:pt>
    <dgm:pt modelId="{14BC59E5-47F5-43F9-BBF8-00BBEA7561C4}">
      <dgm:prSet phldrT="[Text]" custT="1"/>
      <dgm:spPr>
        <a:ln>
          <a:solidFill>
            <a:schemeClr val="accent3">
              <a:lumMod val="75000"/>
            </a:schemeClr>
          </a:solidFill>
        </a:ln>
      </dgm:spPr>
      <dgm:t>
        <a:bodyPr/>
        <a:lstStyle/>
        <a:p>
          <a:r>
            <a:rPr lang="ar-SA" sz="2000" b="1" dirty="0">
              <a:solidFill>
                <a:schemeClr val="accent3">
                  <a:lumMod val="75000"/>
                </a:schemeClr>
              </a:solidFill>
            </a:rPr>
            <a:t>غير محمية</a:t>
          </a:r>
        </a:p>
        <a:p>
          <a:r>
            <a:rPr lang="en-US" sz="2000" b="1" dirty="0">
              <a:solidFill>
                <a:schemeClr val="accent3">
                  <a:lumMod val="75000"/>
                </a:schemeClr>
              </a:solidFill>
            </a:rPr>
            <a:t>(UTP)</a:t>
          </a:r>
          <a:endParaRPr lang="ar-SA" sz="2000" b="1" dirty="0">
            <a:solidFill>
              <a:schemeClr val="accent3">
                <a:lumMod val="75000"/>
              </a:schemeClr>
            </a:solidFill>
          </a:endParaRPr>
        </a:p>
      </dgm:t>
    </dgm:pt>
    <dgm:pt modelId="{5D02860A-09B8-4EE7-B53F-D885C8271D1F}" type="parTrans" cxnId="{092F317C-2E1F-41C2-B064-31F5645F7D91}">
      <dgm:prSet/>
      <dgm:spPr>
        <a:ln>
          <a:solidFill>
            <a:schemeClr val="accent3">
              <a:lumMod val="75000"/>
            </a:schemeClr>
          </a:solidFill>
        </a:ln>
      </dgm:spPr>
      <dgm:t>
        <a:bodyPr/>
        <a:lstStyle/>
        <a:p>
          <a:endParaRPr lang="en-US"/>
        </a:p>
      </dgm:t>
    </dgm:pt>
    <dgm:pt modelId="{EEF70DBA-071A-4937-B1AE-CB4487492156}" type="sibTrans" cxnId="{092F317C-2E1F-41C2-B064-31F5645F7D91}">
      <dgm:prSet/>
      <dgm:spPr/>
      <dgm:t>
        <a:bodyPr/>
        <a:lstStyle/>
        <a:p>
          <a:endParaRPr lang="en-US"/>
        </a:p>
      </dgm:t>
    </dgm:pt>
    <dgm:pt modelId="{F632EEDA-9891-4565-9221-912A00C016E1}">
      <dgm:prSet phldrT="[Text]" custT="1"/>
      <dgm:spPr>
        <a:ln>
          <a:solidFill>
            <a:srgbClr val="F8994A"/>
          </a:solidFill>
        </a:ln>
      </dgm:spPr>
      <dgm:t>
        <a:bodyPr/>
        <a:lstStyle/>
        <a:p>
          <a:r>
            <a:rPr lang="ar-SA" sz="2400" b="1" dirty="0">
              <a:solidFill>
                <a:schemeClr val="accent6">
                  <a:lumMod val="50000"/>
                </a:schemeClr>
              </a:solidFill>
            </a:rPr>
            <a:t>الالياف البصرية</a:t>
          </a:r>
          <a:endParaRPr lang="en-US" sz="2400" b="1" dirty="0">
            <a:solidFill>
              <a:schemeClr val="accent6">
                <a:lumMod val="50000"/>
              </a:schemeClr>
            </a:solidFill>
          </a:endParaRPr>
        </a:p>
      </dgm:t>
    </dgm:pt>
    <dgm:pt modelId="{B3E90C78-9792-4457-8B84-BAC94648415C}" type="parTrans" cxnId="{8CC5DF59-CBBA-44F2-B382-B62B1848971C}">
      <dgm:prSet/>
      <dgm:spPr/>
      <dgm:t>
        <a:bodyPr/>
        <a:lstStyle/>
        <a:p>
          <a:endParaRPr lang="en-US"/>
        </a:p>
      </dgm:t>
    </dgm:pt>
    <dgm:pt modelId="{B319504A-B7A1-4D06-9300-D5D888C042F3}" type="sibTrans" cxnId="{8CC5DF59-CBBA-44F2-B382-B62B1848971C}">
      <dgm:prSet/>
      <dgm:spPr/>
      <dgm:t>
        <a:bodyPr/>
        <a:lstStyle/>
        <a:p>
          <a:endParaRPr lang="en-US"/>
        </a:p>
      </dgm:t>
    </dgm:pt>
    <dgm:pt modelId="{A053021E-831B-4D1B-871A-4EF34F466FFC}">
      <dgm:prSet phldrT="[Text]" custT="1"/>
      <dgm:spPr>
        <a:ln>
          <a:solidFill>
            <a:schemeClr val="accent3">
              <a:lumMod val="75000"/>
            </a:schemeClr>
          </a:solidFill>
        </a:ln>
      </dgm:spPr>
      <dgm:t>
        <a:bodyPr/>
        <a:lstStyle/>
        <a:p>
          <a:r>
            <a:rPr lang="ar-SA" sz="2000" b="1" dirty="0">
              <a:solidFill>
                <a:schemeClr val="accent3">
                  <a:lumMod val="75000"/>
                </a:schemeClr>
              </a:solidFill>
            </a:rPr>
            <a:t>محمية</a:t>
          </a:r>
        </a:p>
        <a:p>
          <a:r>
            <a:rPr lang="en-US" sz="2000" b="1" dirty="0">
              <a:solidFill>
                <a:schemeClr val="accent3">
                  <a:lumMod val="75000"/>
                </a:schemeClr>
              </a:solidFill>
            </a:rPr>
            <a:t>(STP)</a:t>
          </a:r>
          <a:endParaRPr lang="ar-SA" sz="2000" b="1" dirty="0">
            <a:solidFill>
              <a:schemeClr val="accent3">
                <a:lumMod val="75000"/>
              </a:schemeClr>
            </a:solidFill>
          </a:endParaRPr>
        </a:p>
      </dgm:t>
    </dgm:pt>
    <dgm:pt modelId="{5ECEA2CF-FBB8-4977-B0AA-069EB27CC0B8}" type="parTrans" cxnId="{F400DD56-132E-4F93-BDFF-30714277B85A}">
      <dgm:prSet/>
      <dgm:spPr>
        <a:ln>
          <a:solidFill>
            <a:schemeClr val="accent3">
              <a:lumMod val="75000"/>
            </a:schemeClr>
          </a:solidFill>
        </a:ln>
      </dgm:spPr>
      <dgm:t>
        <a:bodyPr/>
        <a:lstStyle/>
        <a:p>
          <a:endParaRPr lang="en-US"/>
        </a:p>
      </dgm:t>
    </dgm:pt>
    <dgm:pt modelId="{72BCA2DF-AED7-424B-BBA2-032978A8BD9D}" type="sibTrans" cxnId="{F400DD56-132E-4F93-BDFF-30714277B85A}">
      <dgm:prSet/>
      <dgm:spPr/>
      <dgm:t>
        <a:bodyPr/>
        <a:lstStyle/>
        <a:p>
          <a:endParaRPr lang="en-US"/>
        </a:p>
      </dgm:t>
    </dgm:pt>
    <dgm:pt modelId="{66BBE477-E8EA-4324-9476-F9C51730ACD0}">
      <dgm:prSet phldrT="[Text]" custT="1"/>
      <dgm:spPr>
        <a:ln>
          <a:solidFill>
            <a:schemeClr val="tx1"/>
          </a:solidFill>
        </a:ln>
      </dgm:spPr>
      <dgm:t>
        <a:bodyPr/>
        <a:lstStyle/>
        <a:p>
          <a:r>
            <a:rPr lang="ar-SA" sz="3200" b="1" dirty="0"/>
            <a:t>الأوساط الناقلة في شبكة الاتصالات السلكية</a:t>
          </a:r>
        </a:p>
      </dgm:t>
    </dgm:pt>
    <dgm:pt modelId="{97EB0DF7-5937-4720-87F7-5C815D47D2A3}" type="sibTrans" cxnId="{BDDD925F-6234-4BCF-A7EB-499DA1EA75A1}">
      <dgm:prSet/>
      <dgm:spPr/>
      <dgm:t>
        <a:bodyPr/>
        <a:lstStyle/>
        <a:p>
          <a:endParaRPr lang="en-US"/>
        </a:p>
      </dgm:t>
    </dgm:pt>
    <dgm:pt modelId="{A6483174-94B4-40F2-A1C1-7979A919E3EA}" type="parTrans" cxnId="{BDDD925F-6234-4BCF-A7EB-499DA1EA75A1}">
      <dgm:prSet/>
      <dgm:spPr/>
      <dgm:t>
        <a:bodyPr/>
        <a:lstStyle/>
        <a:p>
          <a:endParaRPr lang="en-US"/>
        </a:p>
      </dgm:t>
    </dgm:pt>
    <dgm:pt modelId="{DF56D860-0782-41AC-A903-F6D30C029B87}" type="pres">
      <dgm:prSet presAssocID="{11042D43-865F-4BAA-A87A-D85014F72558}" presName="hierChild1" presStyleCnt="0">
        <dgm:presLayoutVars>
          <dgm:chPref val="1"/>
          <dgm:dir/>
          <dgm:animOne val="branch"/>
          <dgm:animLvl val="lvl"/>
          <dgm:resizeHandles/>
        </dgm:presLayoutVars>
      </dgm:prSet>
      <dgm:spPr/>
    </dgm:pt>
    <dgm:pt modelId="{81A86782-46C7-4019-8C8B-51EE439E1A82}" type="pres">
      <dgm:prSet presAssocID="{66BBE477-E8EA-4324-9476-F9C51730ACD0}" presName="hierRoot1" presStyleCnt="0"/>
      <dgm:spPr/>
    </dgm:pt>
    <dgm:pt modelId="{A58A6F90-117D-4659-B067-AF30D0719356}" type="pres">
      <dgm:prSet presAssocID="{66BBE477-E8EA-4324-9476-F9C51730ACD0}" presName="composite" presStyleCnt="0"/>
      <dgm:spPr/>
    </dgm:pt>
    <dgm:pt modelId="{8E7953BA-6ED4-4B2B-A83D-F6B97467DFFC}" type="pres">
      <dgm:prSet presAssocID="{66BBE477-E8EA-4324-9476-F9C51730ACD0}" presName="background" presStyleLbl="node0" presStyleIdx="0" presStyleCnt="1"/>
      <dgm:spPr>
        <a:solidFill>
          <a:schemeClr val="tx1"/>
        </a:solidFill>
      </dgm:spPr>
    </dgm:pt>
    <dgm:pt modelId="{03277005-3200-4D4E-B234-4F53F4BCBD3C}" type="pres">
      <dgm:prSet presAssocID="{66BBE477-E8EA-4324-9476-F9C51730ACD0}" presName="text" presStyleLbl="fgAcc0" presStyleIdx="0" presStyleCnt="1" custScaleX="354851" custScaleY="176885" custLinFactNeighborX="-3286" custLinFactNeighborY="-629">
        <dgm:presLayoutVars>
          <dgm:chPref val="3"/>
        </dgm:presLayoutVars>
      </dgm:prSet>
      <dgm:spPr/>
    </dgm:pt>
    <dgm:pt modelId="{D035B438-FBCA-47BA-8EF9-E8DC8E52F084}" type="pres">
      <dgm:prSet presAssocID="{66BBE477-E8EA-4324-9476-F9C51730ACD0}" presName="hierChild2" presStyleCnt="0"/>
      <dgm:spPr/>
    </dgm:pt>
    <dgm:pt modelId="{39D8FA82-1DDD-4664-BD8D-9B6937DC8E81}" type="pres">
      <dgm:prSet presAssocID="{C375FEBD-608C-427E-929C-B5F299F8E2D7}" presName="Name10" presStyleLbl="parChTrans1D2" presStyleIdx="0" presStyleCnt="3"/>
      <dgm:spPr/>
    </dgm:pt>
    <dgm:pt modelId="{3AA7D87D-0965-427C-BB8A-7FAD733D8714}" type="pres">
      <dgm:prSet presAssocID="{776126D3-9278-4C05-8634-7429CC2DAFF5}" presName="hierRoot2" presStyleCnt="0"/>
      <dgm:spPr/>
    </dgm:pt>
    <dgm:pt modelId="{4195F4CE-C79D-45EE-85FE-30CB4C4C0627}" type="pres">
      <dgm:prSet presAssocID="{776126D3-9278-4C05-8634-7429CC2DAFF5}" presName="composite2" presStyleCnt="0"/>
      <dgm:spPr/>
    </dgm:pt>
    <dgm:pt modelId="{620E8D84-E348-4095-8860-EB59DFB71AE9}" type="pres">
      <dgm:prSet presAssocID="{776126D3-9278-4C05-8634-7429CC2DAFF5}" presName="background2" presStyleLbl="node2" presStyleIdx="0" presStyleCnt="3"/>
      <dgm:spPr/>
    </dgm:pt>
    <dgm:pt modelId="{C6BB5D51-2E1E-402E-9EBD-FBF5E9DB743A}" type="pres">
      <dgm:prSet presAssocID="{776126D3-9278-4C05-8634-7429CC2DAFF5}" presName="text2" presStyleLbl="fgAcc2" presStyleIdx="0" presStyleCnt="3" custScaleX="205321">
        <dgm:presLayoutVars>
          <dgm:chPref val="3"/>
        </dgm:presLayoutVars>
      </dgm:prSet>
      <dgm:spPr/>
    </dgm:pt>
    <dgm:pt modelId="{C533D37E-23C5-44BD-AA04-0553CB71FDCA}" type="pres">
      <dgm:prSet presAssocID="{776126D3-9278-4C05-8634-7429CC2DAFF5}" presName="hierChild3" presStyleCnt="0"/>
      <dgm:spPr/>
    </dgm:pt>
    <dgm:pt modelId="{9A402328-4786-4584-866A-AA4D93130030}" type="pres">
      <dgm:prSet presAssocID="{EADE6D7D-A708-45C9-9BF5-4FED0471B195}" presName="Name10" presStyleLbl="parChTrans1D2" presStyleIdx="1" presStyleCnt="3"/>
      <dgm:spPr/>
    </dgm:pt>
    <dgm:pt modelId="{3E29EE1F-C0D2-4022-BD94-911658216692}" type="pres">
      <dgm:prSet presAssocID="{08E1CD00-00EA-4E33-B226-A84FEF7E3BB8}" presName="hierRoot2" presStyleCnt="0"/>
      <dgm:spPr/>
    </dgm:pt>
    <dgm:pt modelId="{37E714A7-C873-484A-8FFC-1BD833711911}" type="pres">
      <dgm:prSet presAssocID="{08E1CD00-00EA-4E33-B226-A84FEF7E3BB8}" presName="composite2" presStyleCnt="0"/>
      <dgm:spPr/>
    </dgm:pt>
    <dgm:pt modelId="{880B3073-C6BC-4FA7-B450-F77D17F20FCD}" type="pres">
      <dgm:prSet presAssocID="{08E1CD00-00EA-4E33-B226-A84FEF7E3BB8}" presName="background2" presStyleLbl="node2" presStyleIdx="1" presStyleCnt="3"/>
      <dgm:spPr>
        <a:solidFill>
          <a:schemeClr val="accent3">
            <a:lumMod val="60000"/>
            <a:lumOff val="40000"/>
          </a:schemeClr>
        </a:solidFill>
      </dgm:spPr>
    </dgm:pt>
    <dgm:pt modelId="{430B5365-370D-4007-A62F-FDE580600467}" type="pres">
      <dgm:prSet presAssocID="{08E1CD00-00EA-4E33-B226-A84FEF7E3BB8}" presName="text2" presStyleLbl="fgAcc2" presStyleIdx="1" presStyleCnt="3" custScaleX="169684">
        <dgm:presLayoutVars>
          <dgm:chPref val="3"/>
        </dgm:presLayoutVars>
      </dgm:prSet>
      <dgm:spPr/>
    </dgm:pt>
    <dgm:pt modelId="{E2B9F9E9-12C5-445B-98ED-D14504BBD91E}" type="pres">
      <dgm:prSet presAssocID="{08E1CD00-00EA-4E33-B226-A84FEF7E3BB8}" presName="hierChild3" presStyleCnt="0"/>
      <dgm:spPr/>
    </dgm:pt>
    <dgm:pt modelId="{8E802ECC-43A7-4340-AF66-97348A0D0C39}" type="pres">
      <dgm:prSet presAssocID="{5D02860A-09B8-4EE7-B53F-D885C8271D1F}" presName="Name17" presStyleLbl="parChTrans1D3" presStyleIdx="0" presStyleCnt="2"/>
      <dgm:spPr/>
    </dgm:pt>
    <dgm:pt modelId="{A449E9ED-348D-4199-A18A-10CCD2CC1B05}" type="pres">
      <dgm:prSet presAssocID="{14BC59E5-47F5-43F9-BBF8-00BBEA7561C4}" presName="hierRoot3" presStyleCnt="0"/>
      <dgm:spPr/>
    </dgm:pt>
    <dgm:pt modelId="{A32B4D4C-0E4C-4A86-A7B2-1D3D73114904}" type="pres">
      <dgm:prSet presAssocID="{14BC59E5-47F5-43F9-BBF8-00BBEA7561C4}" presName="composite3" presStyleCnt="0"/>
      <dgm:spPr/>
    </dgm:pt>
    <dgm:pt modelId="{E8E87275-AE89-485A-B8D0-C535873D32A8}" type="pres">
      <dgm:prSet presAssocID="{14BC59E5-47F5-43F9-BBF8-00BBEA7561C4}" presName="background3" presStyleLbl="node3" presStyleIdx="0" presStyleCnt="2"/>
      <dgm:spPr>
        <a:solidFill>
          <a:schemeClr val="accent3">
            <a:lumMod val="60000"/>
            <a:lumOff val="40000"/>
          </a:schemeClr>
        </a:solidFill>
      </dgm:spPr>
    </dgm:pt>
    <dgm:pt modelId="{D6752FEF-25CA-4E85-81DB-A0067457F29F}" type="pres">
      <dgm:prSet presAssocID="{14BC59E5-47F5-43F9-BBF8-00BBEA7561C4}" presName="text3" presStyleLbl="fgAcc3" presStyleIdx="0" presStyleCnt="2">
        <dgm:presLayoutVars>
          <dgm:chPref val="3"/>
        </dgm:presLayoutVars>
      </dgm:prSet>
      <dgm:spPr/>
    </dgm:pt>
    <dgm:pt modelId="{A9FF245C-3937-4A7B-AB0E-13C1C246CE3F}" type="pres">
      <dgm:prSet presAssocID="{14BC59E5-47F5-43F9-BBF8-00BBEA7561C4}" presName="hierChild4" presStyleCnt="0"/>
      <dgm:spPr/>
    </dgm:pt>
    <dgm:pt modelId="{A78B9F68-D116-4E08-AE19-E75BB792D3DC}" type="pres">
      <dgm:prSet presAssocID="{5ECEA2CF-FBB8-4977-B0AA-069EB27CC0B8}" presName="Name17" presStyleLbl="parChTrans1D3" presStyleIdx="1" presStyleCnt="2"/>
      <dgm:spPr/>
    </dgm:pt>
    <dgm:pt modelId="{729EBE1D-8F8C-45DC-9D6B-53F9FCBE2436}" type="pres">
      <dgm:prSet presAssocID="{A053021E-831B-4D1B-871A-4EF34F466FFC}" presName="hierRoot3" presStyleCnt="0"/>
      <dgm:spPr/>
    </dgm:pt>
    <dgm:pt modelId="{243E8B3E-C6A3-4503-9212-9BCA26E537B7}" type="pres">
      <dgm:prSet presAssocID="{A053021E-831B-4D1B-871A-4EF34F466FFC}" presName="composite3" presStyleCnt="0"/>
      <dgm:spPr/>
    </dgm:pt>
    <dgm:pt modelId="{B8A82190-0359-429E-A17E-3A14B489941B}" type="pres">
      <dgm:prSet presAssocID="{A053021E-831B-4D1B-871A-4EF34F466FFC}" presName="background3" presStyleLbl="node3" presStyleIdx="1" presStyleCnt="2"/>
      <dgm:spPr>
        <a:solidFill>
          <a:schemeClr val="accent3">
            <a:lumMod val="60000"/>
            <a:lumOff val="40000"/>
          </a:schemeClr>
        </a:solidFill>
        <a:ln>
          <a:solidFill>
            <a:schemeClr val="accent3">
              <a:lumMod val="60000"/>
              <a:lumOff val="40000"/>
            </a:schemeClr>
          </a:solidFill>
        </a:ln>
      </dgm:spPr>
    </dgm:pt>
    <dgm:pt modelId="{531962E8-15B0-46E0-9633-FD0ABE1AE2CC}" type="pres">
      <dgm:prSet presAssocID="{A053021E-831B-4D1B-871A-4EF34F466FFC}" presName="text3" presStyleLbl="fgAcc3" presStyleIdx="1" presStyleCnt="2">
        <dgm:presLayoutVars>
          <dgm:chPref val="3"/>
        </dgm:presLayoutVars>
      </dgm:prSet>
      <dgm:spPr/>
    </dgm:pt>
    <dgm:pt modelId="{72A10CF1-4DFB-4F7E-9271-3F31B38264EF}" type="pres">
      <dgm:prSet presAssocID="{A053021E-831B-4D1B-871A-4EF34F466FFC}" presName="hierChild4" presStyleCnt="0"/>
      <dgm:spPr/>
    </dgm:pt>
    <dgm:pt modelId="{22B3E1A0-AAC9-4A4D-BF33-ABEE77D26078}" type="pres">
      <dgm:prSet presAssocID="{B3E90C78-9792-4457-8B84-BAC94648415C}" presName="Name10" presStyleLbl="parChTrans1D2" presStyleIdx="2" presStyleCnt="3"/>
      <dgm:spPr/>
    </dgm:pt>
    <dgm:pt modelId="{4CBA7EAE-D937-448C-B3E4-551F698B9FD0}" type="pres">
      <dgm:prSet presAssocID="{F632EEDA-9891-4565-9221-912A00C016E1}" presName="hierRoot2" presStyleCnt="0"/>
      <dgm:spPr/>
    </dgm:pt>
    <dgm:pt modelId="{FAF87A78-AC90-4348-BCD7-32599B77B0E6}" type="pres">
      <dgm:prSet presAssocID="{F632EEDA-9891-4565-9221-912A00C016E1}" presName="composite2" presStyleCnt="0"/>
      <dgm:spPr/>
    </dgm:pt>
    <dgm:pt modelId="{2AFCE740-1025-4C7F-A741-6BE1578CB234}" type="pres">
      <dgm:prSet presAssocID="{F632EEDA-9891-4565-9221-912A00C016E1}" presName="background2" presStyleLbl="node2" presStyleIdx="2" presStyleCnt="3"/>
      <dgm:spPr>
        <a:solidFill>
          <a:srgbClr val="FABA86"/>
        </a:solidFill>
      </dgm:spPr>
    </dgm:pt>
    <dgm:pt modelId="{9BF1D082-89D7-462B-9129-A1366A683CEC}" type="pres">
      <dgm:prSet presAssocID="{F632EEDA-9891-4565-9221-912A00C016E1}" presName="text2" presStyleLbl="fgAcc2" presStyleIdx="2" presStyleCnt="3" custScaleX="210284">
        <dgm:presLayoutVars>
          <dgm:chPref val="3"/>
        </dgm:presLayoutVars>
      </dgm:prSet>
      <dgm:spPr/>
    </dgm:pt>
    <dgm:pt modelId="{83E6BA21-3E0A-4D69-95AE-E9D9DE4A0E65}" type="pres">
      <dgm:prSet presAssocID="{F632EEDA-9891-4565-9221-912A00C016E1}" presName="hierChild3" presStyleCnt="0"/>
      <dgm:spPr/>
    </dgm:pt>
  </dgm:ptLst>
  <dgm:cxnLst>
    <dgm:cxn modelId="{2D939909-C100-4203-A1FA-E3B62338C0B8}" type="presOf" srcId="{C375FEBD-608C-427E-929C-B5F299F8E2D7}" destId="{39D8FA82-1DDD-4664-BD8D-9B6937DC8E81}" srcOrd="0" destOrd="0" presId="urn:microsoft.com/office/officeart/2005/8/layout/hierarchy1"/>
    <dgm:cxn modelId="{85134623-B6A8-47E3-B363-02FBEAFE3DF3}" type="presOf" srcId="{14BC59E5-47F5-43F9-BBF8-00BBEA7561C4}" destId="{D6752FEF-25CA-4E85-81DB-A0067457F29F}" srcOrd="0" destOrd="0" presId="urn:microsoft.com/office/officeart/2005/8/layout/hierarchy1"/>
    <dgm:cxn modelId="{788D592B-4D90-433E-8189-BC63EE4F73F5}" type="presOf" srcId="{A053021E-831B-4D1B-871A-4EF34F466FFC}" destId="{531962E8-15B0-46E0-9633-FD0ABE1AE2CC}" srcOrd="0" destOrd="0" presId="urn:microsoft.com/office/officeart/2005/8/layout/hierarchy1"/>
    <dgm:cxn modelId="{451A7337-D818-4643-9502-3DB0DB5442DD}" srcId="{66BBE477-E8EA-4324-9476-F9C51730ACD0}" destId="{776126D3-9278-4C05-8634-7429CC2DAFF5}" srcOrd="0" destOrd="0" parTransId="{C375FEBD-608C-427E-929C-B5F299F8E2D7}" sibTransId="{D066A5D3-D63E-4DAF-B0D4-86BC657603DE}"/>
    <dgm:cxn modelId="{3F685640-1707-4B50-BDE2-25A6F2685F36}" type="presOf" srcId="{776126D3-9278-4C05-8634-7429CC2DAFF5}" destId="{C6BB5D51-2E1E-402E-9EBD-FBF5E9DB743A}" srcOrd="0" destOrd="0" presId="urn:microsoft.com/office/officeart/2005/8/layout/hierarchy1"/>
    <dgm:cxn modelId="{BDDD925F-6234-4BCF-A7EB-499DA1EA75A1}" srcId="{11042D43-865F-4BAA-A87A-D85014F72558}" destId="{66BBE477-E8EA-4324-9476-F9C51730ACD0}" srcOrd="0" destOrd="0" parTransId="{A6483174-94B4-40F2-A1C1-7979A919E3EA}" sibTransId="{97EB0DF7-5937-4720-87F7-5C815D47D2A3}"/>
    <dgm:cxn modelId="{F400DD56-132E-4F93-BDFF-30714277B85A}" srcId="{08E1CD00-00EA-4E33-B226-A84FEF7E3BB8}" destId="{A053021E-831B-4D1B-871A-4EF34F466FFC}" srcOrd="1" destOrd="0" parTransId="{5ECEA2CF-FBB8-4977-B0AA-069EB27CC0B8}" sibTransId="{72BCA2DF-AED7-424B-BBA2-032978A8BD9D}"/>
    <dgm:cxn modelId="{8CC5DF59-CBBA-44F2-B382-B62B1848971C}" srcId="{66BBE477-E8EA-4324-9476-F9C51730ACD0}" destId="{F632EEDA-9891-4565-9221-912A00C016E1}" srcOrd="2" destOrd="0" parTransId="{B3E90C78-9792-4457-8B84-BAC94648415C}" sibTransId="{B319504A-B7A1-4D06-9300-D5D888C042F3}"/>
    <dgm:cxn modelId="{092F317C-2E1F-41C2-B064-31F5645F7D91}" srcId="{08E1CD00-00EA-4E33-B226-A84FEF7E3BB8}" destId="{14BC59E5-47F5-43F9-BBF8-00BBEA7561C4}" srcOrd="0" destOrd="0" parTransId="{5D02860A-09B8-4EE7-B53F-D885C8271D1F}" sibTransId="{EEF70DBA-071A-4937-B1AE-CB4487492156}"/>
    <dgm:cxn modelId="{69F78582-BA59-4573-AD1F-D9FFCB67D7A9}" type="presOf" srcId="{5D02860A-09B8-4EE7-B53F-D885C8271D1F}" destId="{8E802ECC-43A7-4340-AF66-97348A0D0C39}" srcOrd="0" destOrd="0" presId="urn:microsoft.com/office/officeart/2005/8/layout/hierarchy1"/>
    <dgm:cxn modelId="{03863F83-281E-4B69-89DF-435078EE8C85}" type="presOf" srcId="{B3E90C78-9792-4457-8B84-BAC94648415C}" destId="{22B3E1A0-AAC9-4A4D-BF33-ABEE77D26078}" srcOrd="0" destOrd="0" presId="urn:microsoft.com/office/officeart/2005/8/layout/hierarchy1"/>
    <dgm:cxn modelId="{F8F1B193-9EDD-4198-BDD4-A692AA113C49}" srcId="{66BBE477-E8EA-4324-9476-F9C51730ACD0}" destId="{08E1CD00-00EA-4E33-B226-A84FEF7E3BB8}" srcOrd="1" destOrd="0" parTransId="{EADE6D7D-A708-45C9-9BF5-4FED0471B195}" sibTransId="{14B90BE0-E0B0-46C2-BD20-A674D0E12DAF}"/>
    <dgm:cxn modelId="{80C36E96-E6C1-4369-B0C6-28D1915A1771}" type="presOf" srcId="{66BBE477-E8EA-4324-9476-F9C51730ACD0}" destId="{03277005-3200-4D4E-B234-4F53F4BCBD3C}" srcOrd="0" destOrd="0" presId="urn:microsoft.com/office/officeart/2005/8/layout/hierarchy1"/>
    <dgm:cxn modelId="{92259DAF-C557-45DA-AA06-17D384252DA4}" type="presOf" srcId="{11042D43-865F-4BAA-A87A-D85014F72558}" destId="{DF56D860-0782-41AC-A903-F6D30C029B87}" srcOrd="0" destOrd="0" presId="urn:microsoft.com/office/officeart/2005/8/layout/hierarchy1"/>
    <dgm:cxn modelId="{380988CB-9459-4D82-8E0B-AD7F0D7913FC}" type="presOf" srcId="{08E1CD00-00EA-4E33-B226-A84FEF7E3BB8}" destId="{430B5365-370D-4007-A62F-FDE580600467}" srcOrd="0" destOrd="0" presId="urn:microsoft.com/office/officeart/2005/8/layout/hierarchy1"/>
    <dgm:cxn modelId="{0822CCD2-ABC6-43A5-B31A-861E62F6005D}" type="presOf" srcId="{5ECEA2CF-FBB8-4977-B0AA-069EB27CC0B8}" destId="{A78B9F68-D116-4E08-AE19-E75BB792D3DC}" srcOrd="0" destOrd="0" presId="urn:microsoft.com/office/officeart/2005/8/layout/hierarchy1"/>
    <dgm:cxn modelId="{C69A71D8-2746-4372-80ED-8BCAE2546847}" type="presOf" srcId="{F632EEDA-9891-4565-9221-912A00C016E1}" destId="{9BF1D082-89D7-462B-9129-A1366A683CEC}" srcOrd="0" destOrd="0" presId="urn:microsoft.com/office/officeart/2005/8/layout/hierarchy1"/>
    <dgm:cxn modelId="{61ECB2FC-80D9-4224-B9A3-1C59B7CA5BE3}" type="presOf" srcId="{EADE6D7D-A708-45C9-9BF5-4FED0471B195}" destId="{9A402328-4786-4584-866A-AA4D93130030}" srcOrd="0" destOrd="0" presId="urn:microsoft.com/office/officeart/2005/8/layout/hierarchy1"/>
    <dgm:cxn modelId="{B87AF190-9B68-4136-BDDF-C13C9378ADFA}" type="presParOf" srcId="{DF56D860-0782-41AC-A903-F6D30C029B87}" destId="{81A86782-46C7-4019-8C8B-51EE439E1A82}" srcOrd="0" destOrd="0" presId="urn:microsoft.com/office/officeart/2005/8/layout/hierarchy1"/>
    <dgm:cxn modelId="{6362062F-7811-4041-92E2-FB2CA3108039}" type="presParOf" srcId="{81A86782-46C7-4019-8C8B-51EE439E1A82}" destId="{A58A6F90-117D-4659-B067-AF30D0719356}" srcOrd="0" destOrd="0" presId="urn:microsoft.com/office/officeart/2005/8/layout/hierarchy1"/>
    <dgm:cxn modelId="{12657BE6-57A2-48B1-A35C-B763122CC509}" type="presParOf" srcId="{A58A6F90-117D-4659-B067-AF30D0719356}" destId="{8E7953BA-6ED4-4B2B-A83D-F6B97467DFFC}" srcOrd="0" destOrd="0" presId="urn:microsoft.com/office/officeart/2005/8/layout/hierarchy1"/>
    <dgm:cxn modelId="{AB2EC4EE-977B-45A7-9CE9-F5D3BF459EEF}" type="presParOf" srcId="{A58A6F90-117D-4659-B067-AF30D0719356}" destId="{03277005-3200-4D4E-B234-4F53F4BCBD3C}" srcOrd="1" destOrd="0" presId="urn:microsoft.com/office/officeart/2005/8/layout/hierarchy1"/>
    <dgm:cxn modelId="{3D3C9E90-4AC9-4715-8823-710D022D2645}" type="presParOf" srcId="{81A86782-46C7-4019-8C8B-51EE439E1A82}" destId="{D035B438-FBCA-47BA-8EF9-E8DC8E52F084}" srcOrd="1" destOrd="0" presId="urn:microsoft.com/office/officeart/2005/8/layout/hierarchy1"/>
    <dgm:cxn modelId="{05206657-3682-48EF-8C6C-3370C8803026}" type="presParOf" srcId="{D035B438-FBCA-47BA-8EF9-E8DC8E52F084}" destId="{39D8FA82-1DDD-4664-BD8D-9B6937DC8E81}" srcOrd="0" destOrd="0" presId="urn:microsoft.com/office/officeart/2005/8/layout/hierarchy1"/>
    <dgm:cxn modelId="{84BA9662-5885-4A6E-A6E5-B647157AAF99}" type="presParOf" srcId="{D035B438-FBCA-47BA-8EF9-E8DC8E52F084}" destId="{3AA7D87D-0965-427C-BB8A-7FAD733D8714}" srcOrd="1" destOrd="0" presId="urn:microsoft.com/office/officeart/2005/8/layout/hierarchy1"/>
    <dgm:cxn modelId="{1F7D1618-BB74-4B42-A534-9482C7EF35E0}" type="presParOf" srcId="{3AA7D87D-0965-427C-BB8A-7FAD733D8714}" destId="{4195F4CE-C79D-45EE-85FE-30CB4C4C0627}" srcOrd="0" destOrd="0" presId="urn:microsoft.com/office/officeart/2005/8/layout/hierarchy1"/>
    <dgm:cxn modelId="{67CF5F8E-329A-4AFE-BF12-CE850B098531}" type="presParOf" srcId="{4195F4CE-C79D-45EE-85FE-30CB4C4C0627}" destId="{620E8D84-E348-4095-8860-EB59DFB71AE9}" srcOrd="0" destOrd="0" presId="urn:microsoft.com/office/officeart/2005/8/layout/hierarchy1"/>
    <dgm:cxn modelId="{5B1BFF7D-E05C-4D34-B024-8A15BDD1C974}" type="presParOf" srcId="{4195F4CE-C79D-45EE-85FE-30CB4C4C0627}" destId="{C6BB5D51-2E1E-402E-9EBD-FBF5E9DB743A}" srcOrd="1" destOrd="0" presId="urn:microsoft.com/office/officeart/2005/8/layout/hierarchy1"/>
    <dgm:cxn modelId="{0FFF2A63-052C-49C9-9D5F-847EC4C2FEEB}" type="presParOf" srcId="{3AA7D87D-0965-427C-BB8A-7FAD733D8714}" destId="{C533D37E-23C5-44BD-AA04-0553CB71FDCA}" srcOrd="1" destOrd="0" presId="urn:microsoft.com/office/officeart/2005/8/layout/hierarchy1"/>
    <dgm:cxn modelId="{B699325D-5FAC-4AD3-ADDF-BBAA0CFEC298}" type="presParOf" srcId="{D035B438-FBCA-47BA-8EF9-E8DC8E52F084}" destId="{9A402328-4786-4584-866A-AA4D93130030}" srcOrd="2" destOrd="0" presId="urn:microsoft.com/office/officeart/2005/8/layout/hierarchy1"/>
    <dgm:cxn modelId="{02FE369A-F001-4662-B045-07F8A91CB210}" type="presParOf" srcId="{D035B438-FBCA-47BA-8EF9-E8DC8E52F084}" destId="{3E29EE1F-C0D2-4022-BD94-911658216692}" srcOrd="3" destOrd="0" presId="urn:microsoft.com/office/officeart/2005/8/layout/hierarchy1"/>
    <dgm:cxn modelId="{33325B33-347C-4918-95FC-F1F91E7BCD61}" type="presParOf" srcId="{3E29EE1F-C0D2-4022-BD94-911658216692}" destId="{37E714A7-C873-484A-8FFC-1BD833711911}" srcOrd="0" destOrd="0" presId="urn:microsoft.com/office/officeart/2005/8/layout/hierarchy1"/>
    <dgm:cxn modelId="{3EF81278-24D0-4EC2-B1FF-30F49B48020D}" type="presParOf" srcId="{37E714A7-C873-484A-8FFC-1BD833711911}" destId="{880B3073-C6BC-4FA7-B450-F77D17F20FCD}" srcOrd="0" destOrd="0" presId="urn:microsoft.com/office/officeart/2005/8/layout/hierarchy1"/>
    <dgm:cxn modelId="{D5090E87-CF78-49E7-B554-08727751B55D}" type="presParOf" srcId="{37E714A7-C873-484A-8FFC-1BD833711911}" destId="{430B5365-370D-4007-A62F-FDE580600467}" srcOrd="1" destOrd="0" presId="urn:microsoft.com/office/officeart/2005/8/layout/hierarchy1"/>
    <dgm:cxn modelId="{A33D1F74-6CC4-4157-8EFD-65B4531D83C3}" type="presParOf" srcId="{3E29EE1F-C0D2-4022-BD94-911658216692}" destId="{E2B9F9E9-12C5-445B-98ED-D14504BBD91E}" srcOrd="1" destOrd="0" presId="urn:microsoft.com/office/officeart/2005/8/layout/hierarchy1"/>
    <dgm:cxn modelId="{4A104EB2-5765-44B2-8E8E-E7C4F1E1D142}" type="presParOf" srcId="{E2B9F9E9-12C5-445B-98ED-D14504BBD91E}" destId="{8E802ECC-43A7-4340-AF66-97348A0D0C39}" srcOrd="0" destOrd="0" presId="urn:microsoft.com/office/officeart/2005/8/layout/hierarchy1"/>
    <dgm:cxn modelId="{4E6D6824-DDE2-4992-97D4-680D02BBB98D}" type="presParOf" srcId="{E2B9F9E9-12C5-445B-98ED-D14504BBD91E}" destId="{A449E9ED-348D-4199-A18A-10CCD2CC1B05}" srcOrd="1" destOrd="0" presId="urn:microsoft.com/office/officeart/2005/8/layout/hierarchy1"/>
    <dgm:cxn modelId="{D0D2943F-3282-41F0-8BA3-9323C4EE633D}" type="presParOf" srcId="{A449E9ED-348D-4199-A18A-10CCD2CC1B05}" destId="{A32B4D4C-0E4C-4A86-A7B2-1D3D73114904}" srcOrd="0" destOrd="0" presId="urn:microsoft.com/office/officeart/2005/8/layout/hierarchy1"/>
    <dgm:cxn modelId="{6A424304-2A36-4F51-9F2A-B56938C9759B}" type="presParOf" srcId="{A32B4D4C-0E4C-4A86-A7B2-1D3D73114904}" destId="{E8E87275-AE89-485A-B8D0-C535873D32A8}" srcOrd="0" destOrd="0" presId="urn:microsoft.com/office/officeart/2005/8/layout/hierarchy1"/>
    <dgm:cxn modelId="{E434CECD-C057-4F00-960A-DC940502BD91}" type="presParOf" srcId="{A32B4D4C-0E4C-4A86-A7B2-1D3D73114904}" destId="{D6752FEF-25CA-4E85-81DB-A0067457F29F}" srcOrd="1" destOrd="0" presId="urn:microsoft.com/office/officeart/2005/8/layout/hierarchy1"/>
    <dgm:cxn modelId="{B7B29A74-7FEE-43D1-A61F-14A22D8F1D3F}" type="presParOf" srcId="{A449E9ED-348D-4199-A18A-10CCD2CC1B05}" destId="{A9FF245C-3937-4A7B-AB0E-13C1C246CE3F}" srcOrd="1" destOrd="0" presId="urn:microsoft.com/office/officeart/2005/8/layout/hierarchy1"/>
    <dgm:cxn modelId="{80257C51-16E3-46D0-891B-E5D50D5034FD}" type="presParOf" srcId="{E2B9F9E9-12C5-445B-98ED-D14504BBD91E}" destId="{A78B9F68-D116-4E08-AE19-E75BB792D3DC}" srcOrd="2" destOrd="0" presId="urn:microsoft.com/office/officeart/2005/8/layout/hierarchy1"/>
    <dgm:cxn modelId="{54E09A0E-32F5-4B3E-B291-9B192B3ACD55}" type="presParOf" srcId="{E2B9F9E9-12C5-445B-98ED-D14504BBD91E}" destId="{729EBE1D-8F8C-45DC-9D6B-53F9FCBE2436}" srcOrd="3" destOrd="0" presId="urn:microsoft.com/office/officeart/2005/8/layout/hierarchy1"/>
    <dgm:cxn modelId="{703BC6DE-6C4D-4BF2-9593-83103B0C6E7B}" type="presParOf" srcId="{729EBE1D-8F8C-45DC-9D6B-53F9FCBE2436}" destId="{243E8B3E-C6A3-4503-9212-9BCA26E537B7}" srcOrd="0" destOrd="0" presId="urn:microsoft.com/office/officeart/2005/8/layout/hierarchy1"/>
    <dgm:cxn modelId="{10BDD15E-1029-48DA-AD29-57E84D8826D6}" type="presParOf" srcId="{243E8B3E-C6A3-4503-9212-9BCA26E537B7}" destId="{B8A82190-0359-429E-A17E-3A14B489941B}" srcOrd="0" destOrd="0" presId="urn:microsoft.com/office/officeart/2005/8/layout/hierarchy1"/>
    <dgm:cxn modelId="{FCAE1EBB-A64A-4559-BEF3-3AE3E79AB168}" type="presParOf" srcId="{243E8B3E-C6A3-4503-9212-9BCA26E537B7}" destId="{531962E8-15B0-46E0-9633-FD0ABE1AE2CC}" srcOrd="1" destOrd="0" presId="urn:microsoft.com/office/officeart/2005/8/layout/hierarchy1"/>
    <dgm:cxn modelId="{C2F1736F-5497-4473-ADB2-736D73A2DFCF}" type="presParOf" srcId="{729EBE1D-8F8C-45DC-9D6B-53F9FCBE2436}" destId="{72A10CF1-4DFB-4F7E-9271-3F31B38264EF}" srcOrd="1" destOrd="0" presId="urn:microsoft.com/office/officeart/2005/8/layout/hierarchy1"/>
    <dgm:cxn modelId="{E2D70796-4DF2-454E-ADA2-43AD6DCA88FF}" type="presParOf" srcId="{D035B438-FBCA-47BA-8EF9-E8DC8E52F084}" destId="{22B3E1A0-AAC9-4A4D-BF33-ABEE77D26078}" srcOrd="4" destOrd="0" presId="urn:microsoft.com/office/officeart/2005/8/layout/hierarchy1"/>
    <dgm:cxn modelId="{77A04D11-1AC6-4D1F-97F6-DCEF5EEFC6E1}" type="presParOf" srcId="{D035B438-FBCA-47BA-8EF9-E8DC8E52F084}" destId="{4CBA7EAE-D937-448C-B3E4-551F698B9FD0}" srcOrd="5" destOrd="0" presId="urn:microsoft.com/office/officeart/2005/8/layout/hierarchy1"/>
    <dgm:cxn modelId="{B93B5F77-8A23-4DAD-BAA4-46757E260902}" type="presParOf" srcId="{4CBA7EAE-D937-448C-B3E4-551F698B9FD0}" destId="{FAF87A78-AC90-4348-BCD7-32599B77B0E6}" srcOrd="0" destOrd="0" presId="urn:microsoft.com/office/officeart/2005/8/layout/hierarchy1"/>
    <dgm:cxn modelId="{6E4E7A95-DAC0-44CC-BC41-7EB2015765D0}" type="presParOf" srcId="{FAF87A78-AC90-4348-BCD7-32599B77B0E6}" destId="{2AFCE740-1025-4C7F-A741-6BE1578CB234}" srcOrd="0" destOrd="0" presId="urn:microsoft.com/office/officeart/2005/8/layout/hierarchy1"/>
    <dgm:cxn modelId="{0B92A256-BB5E-4F48-976A-74263CB41F5F}" type="presParOf" srcId="{FAF87A78-AC90-4348-BCD7-32599B77B0E6}" destId="{9BF1D082-89D7-462B-9129-A1366A683CEC}" srcOrd="1" destOrd="0" presId="urn:microsoft.com/office/officeart/2005/8/layout/hierarchy1"/>
    <dgm:cxn modelId="{87F54F76-CE6D-4AE6-98B0-2E9A3C4415F8}" type="presParOf" srcId="{4CBA7EAE-D937-448C-B3E4-551F698B9FD0}" destId="{83E6BA21-3E0A-4D69-95AE-E9D9DE4A0E6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949D8-8C2C-4B00-84E5-1F7E3FFCCD62}" type="doc">
      <dgm:prSet loTypeId="urn:diagrams.loki3.com/BracketList+Icon" loCatId="list" qsTypeId="urn:microsoft.com/office/officeart/2005/8/quickstyle/simple1" qsCatId="simple" csTypeId="urn:microsoft.com/office/officeart/2005/8/colors/colorful4" csCatId="colorful" phldr="1"/>
      <dgm:spPr/>
      <dgm:t>
        <a:bodyPr/>
        <a:lstStyle/>
        <a:p>
          <a:pPr rtl="1"/>
          <a:endParaRPr lang="ar-SA"/>
        </a:p>
      </dgm:t>
    </dgm:pt>
    <dgm:pt modelId="{FDB81DDC-6BD3-438C-BC1E-83DE66585914}">
      <dgm:prSet phldrT="[نص]" custT="1"/>
      <dgm:spPr/>
      <dgm:t>
        <a:bodyPr/>
        <a:lstStyle/>
        <a:p>
          <a:pPr rtl="1"/>
          <a:r>
            <a:rPr lang="en-US" sz="2800" b="1" i="0" dirty="0"/>
            <a:t>coaxial</a:t>
          </a:r>
          <a:r>
            <a:rPr lang="en-US" sz="2800" b="0" i="0" dirty="0"/>
            <a:t> </a:t>
          </a:r>
          <a:r>
            <a:rPr lang="en-US" sz="2800" b="1" i="0" dirty="0"/>
            <a:t>cables</a:t>
          </a:r>
          <a:endParaRPr lang="ar-SA" sz="2800" dirty="0"/>
        </a:p>
      </dgm:t>
    </dgm:pt>
    <dgm:pt modelId="{C49ADF33-7EDB-46A3-9C02-2A51FAF2E4C2}" type="parTrans" cxnId="{8DECFF6F-3D2E-4E39-8C40-7BA3E728EB4D}">
      <dgm:prSet/>
      <dgm:spPr/>
      <dgm:t>
        <a:bodyPr/>
        <a:lstStyle/>
        <a:p>
          <a:pPr rtl="1"/>
          <a:endParaRPr lang="ar-SA"/>
        </a:p>
      </dgm:t>
    </dgm:pt>
    <dgm:pt modelId="{05883D29-481B-49D9-B197-65C4DDE90F74}" type="sibTrans" cxnId="{8DECFF6F-3D2E-4E39-8C40-7BA3E728EB4D}">
      <dgm:prSet/>
      <dgm:spPr/>
      <dgm:t>
        <a:bodyPr/>
        <a:lstStyle/>
        <a:p>
          <a:pPr rtl="1"/>
          <a:endParaRPr lang="ar-SA"/>
        </a:p>
      </dgm:t>
    </dgm:pt>
    <dgm:pt modelId="{B51C1D1D-25CB-42CB-B079-59B8E2A741A8}">
      <dgm:prSet phldrT="[نص]"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3600" b="1" dirty="0"/>
            <a:t>الكابل متحد المحور</a:t>
          </a:r>
        </a:p>
      </dgm:t>
    </dgm:pt>
    <dgm:pt modelId="{5696919A-C8A3-46F9-9BDA-FB1E293C4378}" type="parTrans" cxnId="{324B95BC-005A-4291-B61E-D6CCE0C749F4}">
      <dgm:prSet/>
      <dgm:spPr/>
      <dgm:t>
        <a:bodyPr/>
        <a:lstStyle/>
        <a:p>
          <a:pPr rtl="1"/>
          <a:endParaRPr lang="ar-SA"/>
        </a:p>
      </dgm:t>
    </dgm:pt>
    <dgm:pt modelId="{B0324CE4-D1EC-419A-A242-C27F32EBFCE0}" type="sibTrans" cxnId="{324B95BC-005A-4291-B61E-D6CCE0C749F4}">
      <dgm:prSet/>
      <dgm:spPr/>
      <dgm:t>
        <a:bodyPr/>
        <a:lstStyle/>
        <a:p>
          <a:pPr rtl="1"/>
          <a:endParaRPr lang="ar-SA"/>
        </a:p>
      </dgm:t>
    </dgm:pt>
    <dgm:pt modelId="{44FCD103-FAEB-4D0F-B10B-998D195BD2E0}">
      <dgm:prSet phldrT="[نص]" custT="1"/>
      <dgm:spPr/>
      <dgm:t>
        <a:bodyPr/>
        <a:lstStyle/>
        <a:p>
          <a:pPr rtl="1"/>
          <a:r>
            <a:rPr lang="en-US" sz="2800" b="1" i="0" dirty="0"/>
            <a:t>Cables</a:t>
          </a:r>
          <a:r>
            <a:rPr lang="ar-SA" sz="2800" b="1" i="0" dirty="0"/>
            <a:t>  </a:t>
          </a:r>
          <a:r>
            <a:rPr lang="en-US" sz="2800" b="1" i="0" dirty="0"/>
            <a:t>twisted pair</a:t>
          </a:r>
          <a:endParaRPr lang="ar-SA" sz="2800" dirty="0"/>
        </a:p>
      </dgm:t>
    </dgm:pt>
    <dgm:pt modelId="{777AC86E-7815-41AC-AE8C-8CD451010B6B}" type="parTrans" cxnId="{F1015019-C93D-46BC-8ABC-FCF7A6057193}">
      <dgm:prSet/>
      <dgm:spPr/>
      <dgm:t>
        <a:bodyPr/>
        <a:lstStyle/>
        <a:p>
          <a:pPr rtl="1"/>
          <a:endParaRPr lang="ar-SA"/>
        </a:p>
      </dgm:t>
    </dgm:pt>
    <dgm:pt modelId="{786F6915-A31F-467C-B3F9-C7B6B4B18768}" type="sibTrans" cxnId="{F1015019-C93D-46BC-8ABC-FCF7A6057193}">
      <dgm:prSet/>
      <dgm:spPr/>
      <dgm:t>
        <a:bodyPr/>
        <a:lstStyle/>
        <a:p>
          <a:pPr rtl="1"/>
          <a:endParaRPr lang="ar-SA"/>
        </a:p>
      </dgm:t>
    </dgm:pt>
    <dgm:pt modelId="{12376324-E959-41E8-9138-8250284E2855}">
      <dgm:prSet phldrT="[نص]" custT="1"/>
      <dgm:spPr/>
      <dgm:t>
        <a:bodyPr/>
        <a:lstStyle/>
        <a:p>
          <a:pPr rtl="1"/>
          <a:r>
            <a:rPr lang="ar-SA" sz="3600" b="1" dirty="0"/>
            <a:t>الكابل المزدوج المجدول </a:t>
          </a:r>
        </a:p>
      </dgm:t>
    </dgm:pt>
    <dgm:pt modelId="{B513B529-94DC-4B09-9C30-0EFD20DD2DDB}" type="parTrans" cxnId="{7C0FBDC9-0F34-4B2B-A9D7-86BB5D154EF5}">
      <dgm:prSet/>
      <dgm:spPr/>
      <dgm:t>
        <a:bodyPr/>
        <a:lstStyle/>
        <a:p>
          <a:pPr rtl="1"/>
          <a:endParaRPr lang="ar-SA"/>
        </a:p>
      </dgm:t>
    </dgm:pt>
    <dgm:pt modelId="{3FCAF889-6AF8-4B0D-9823-7F478DBBDEFB}" type="sibTrans" cxnId="{7C0FBDC9-0F34-4B2B-A9D7-86BB5D154EF5}">
      <dgm:prSet/>
      <dgm:spPr/>
      <dgm:t>
        <a:bodyPr/>
        <a:lstStyle/>
        <a:p>
          <a:pPr rtl="1"/>
          <a:endParaRPr lang="ar-SA"/>
        </a:p>
      </dgm:t>
    </dgm:pt>
    <dgm:pt modelId="{81EE309A-0D91-4B74-BEE3-C57824EA26B4}" type="pres">
      <dgm:prSet presAssocID="{6DB949D8-8C2C-4B00-84E5-1F7E3FFCCD62}" presName="Name0" presStyleCnt="0">
        <dgm:presLayoutVars>
          <dgm:dir/>
          <dgm:animLvl val="lvl"/>
          <dgm:resizeHandles val="exact"/>
        </dgm:presLayoutVars>
      </dgm:prSet>
      <dgm:spPr/>
    </dgm:pt>
    <dgm:pt modelId="{16C8D121-20A8-4763-9F93-7B9C752182FC}" type="pres">
      <dgm:prSet presAssocID="{FDB81DDC-6BD3-438C-BC1E-83DE66585914}" presName="linNode" presStyleCnt="0"/>
      <dgm:spPr/>
    </dgm:pt>
    <dgm:pt modelId="{C8ECDC7D-8E85-42E5-B355-9DCCADE4C87A}" type="pres">
      <dgm:prSet presAssocID="{FDB81DDC-6BD3-438C-BC1E-83DE66585914}" presName="parTx" presStyleLbl="revTx" presStyleIdx="0" presStyleCnt="2" custScaleX="182092">
        <dgm:presLayoutVars>
          <dgm:chMax val="1"/>
          <dgm:bulletEnabled val="1"/>
        </dgm:presLayoutVars>
      </dgm:prSet>
      <dgm:spPr/>
    </dgm:pt>
    <dgm:pt modelId="{96D547E2-0B59-47F6-99CB-E262BDB92620}" type="pres">
      <dgm:prSet presAssocID="{FDB81DDC-6BD3-438C-BC1E-83DE66585914}" presName="bracket" presStyleLbl="parChTrans1D1" presStyleIdx="0" presStyleCnt="2"/>
      <dgm:spPr/>
    </dgm:pt>
    <dgm:pt modelId="{D4B766EF-6CAD-4831-A79D-32388E0C9A28}" type="pres">
      <dgm:prSet presAssocID="{FDB81DDC-6BD3-438C-BC1E-83DE66585914}" presName="spH" presStyleCnt="0"/>
      <dgm:spPr/>
    </dgm:pt>
    <dgm:pt modelId="{B62F6DE2-063D-4033-80BA-4399915AF4A5}" type="pres">
      <dgm:prSet presAssocID="{FDB81DDC-6BD3-438C-BC1E-83DE66585914}" presName="desTx" presStyleLbl="node1" presStyleIdx="0" presStyleCnt="2" custScaleX="72065">
        <dgm:presLayoutVars>
          <dgm:bulletEnabled val="1"/>
        </dgm:presLayoutVars>
      </dgm:prSet>
      <dgm:spPr/>
    </dgm:pt>
    <dgm:pt modelId="{0F5FFF5A-F787-4CB9-980A-04FB017A5123}" type="pres">
      <dgm:prSet presAssocID="{05883D29-481B-49D9-B197-65C4DDE90F74}" presName="spV" presStyleCnt="0"/>
      <dgm:spPr/>
    </dgm:pt>
    <dgm:pt modelId="{FEB47A13-F145-4261-AF3C-C3E42B0512A0}" type="pres">
      <dgm:prSet presAssocID="{44FCD103-FAEB-4D0F-B10B-998D195BD2E0}" presName="linNode" presStyleCnt="0"/>
      <dgm:spPr/>
    </dgm:pt>
    <dgm:pt modelId="{6A33DFB0-A308-48FE-A860-B32BB405ADA8}" type="pres">
      <dgm:prSet presAssocID="{44FCD103-FAEB-4D0F-B10B-998D195BD2E0}" presName="parTx" presStyleLbl="revTx" presStyleIdx="1" presStyleCnt="2" custScaleX="187449">
        <dgm:presLayoutVars>
          <dgm:chMax val="1"/>
          <dgm:bulletEnabled val="1"/>
        </dgm:presLayoutVars>
      </dgm:prSet>
      <dgm:spPr/>
    </dgm:pt>
    <dgm:pt modelId="{1E76E65D-658E-42A3-B233-18FE61AABAB1}" type="pres">
      <dgm:prSet presAssocID="{44FCD103-FAEB-4D0F-B10B-998D195BD2E0}" presName="bracket" presStyleLbl="parChTrans1D1" presStyleIdx="1" presStyleCnt="2"/>
      <dgm:spPr/>
    </dgm:pt>
    <dgm:pt modelId="{A4A50E65-36FA-4536-9D39-A9AC9D7BAED6}" type="pres">
      <dgm:prSet presAssocID="{44FCD103-FAEB-4D0F-B10B-998D195BD2E0}" presName="spH" presStyleCnt="0"/>
      <dgm:spPr/>
    </dgm:pt>
    <dgm:pt modelId="{C7AFFDF6-684B-411B-BCF6-E42BBDEA72F5}" type="pres">
      <dgm:prSet presAssocID="{44FCD103-FAEB-4D0F-B10B-998D195BD2E0}" presName="desTx" presStyleLbl="node1" presStyleIdx="1" presStyleCnt="2" custScaleX="75391">
        <dgm:presLayoutVars>
          <dgm:bulletEnabled val="1"/>
        </dgm:presLayoutVars>
      </dgm:prSet>
      <dgm:spPr/>
    </dgm:pt>
  </dgm:ptLst>
  <dgm:cxnLst>
    <dgm:cxn modelId="{F1015019-C93D-46BC-8ABC-FCF7A6057193}" srcId="{6DB949D8-8C2C-4B00-84E5-1F7E3FFCCD62}" destId="{44FCD103-FAEB-4D0F-B10B-998D195BD2E0}" srcOrd="1" destOrd="0" parTransId="{777AC86E-7815-41AC-AE8C-8CD451010B6B}" sibTransId="{786F6915-A31F-467C-B3F9-C7B6B4B18768}"/>
    <dgm:cxn modelId="{9F1C583C-1F7F-4EFB-BCC1-A56134B6C89B}" type="presOf" srcId="{6DB949D8-8C2C-4B00-84E5-1F7E3FFCCD62}" destId="{81EE309A-0D91-4B74-BEE3-C57824EA26B4}" srcOrd="0" destOrd="0" presId="urn:diagrams.loki3.com/BracketList+Icon"/>
    <dgm:cxn modelId="{6C9C574C-A46A-4CA4-BBFD-013A877DD0C8}" type="presOf" srcId="{44FCD103-FAEB-4D0F-B10B-998D195BD2E0}" destId="{6A33DFB0-A308-48FE-A860-B32BB405ADA8}" srcOrd="0" destOrd="0" presId="urn:diagrams.loki3.com/BracketList+Icon"/>
    <dgm:cxn modelId="{8DECFF6F-3D2E-4E39-8C40-7BA3E728EB4D}" srcId="{6DB949D8-8C2C-4B00-84E5-1F7E3FFCCD62}" destId="{FDB81DDC-6BD3-438C-BC1E-83DE66585914}" srcOrd="0" destOrd="0" parTransId="{C49ADF33-7EDB-46A3-9C02-2A51FAF2E4C2}" sibTransId="{05883D29-481B-49D9-B197-65C4DDE90F74}"/>
    <dgm:cxn modelId="{FDDFE156-F4A8-433D-B5C1-EBF2E2EEE171}" type="presOf" srcId="{12376324-E959-41E8-9138-8250284E2855}" destId="{C7AFFDF6-684B-411B-BCF6-E42BBDEA72F5}" srcOrd="0" destOrd="0" presId="urn:diagrams.loki3.com/BracketList+Icon"/>
    <dgm:cxn modelId="{3DE7CF7C-C1C0-4438-B2D2-B4EB0FAA4AB4}" type="presOf" srcId="{FDB81DDC-6BD3-438C-BC1E-83DE66585914}" destId="{C8ECDC7D-8E85-42E5-B355-9DCCADE4C87A}" srcOrd="0" destOrd="0" presId="urn:diagrams.loki3.com/BracketList+Icon"/>
    <dgm:cxn modelId="{324B95BC-005A-4291-B61E-D6CCE0C749F4}" srcId="{FDB81DDC-6BD3-438C-BC1E-83DE66585914}" destId="{B51C1D1D-25CB-42CB-B079-59B8E2A741A8}" srcOrd="0" destOrd="0" parTransId="{5696919A-C8A3-46F9-9BDA-FB1E293C4378}" sibTransId="{B0324CE4-D1EC-419A-A242-C27F32EBFCE0}"/>
    <dgm:cxn modelId="{7C0FBDC9-0F34-4B2B-A9D7-86BB5D154EF5}" srcId="{44FCD103-FAEB-4D0F-B10B-998D195BD2E0}" destId="{12376324-E959-41E8-9138-8250284E2855}" srcOrd="0" destOrd="0" parTransId="{B513B529-94DC-4B09-9C30-0EFD20DD2DDB}" sibTransId="{3FCAF889-6AF8-4B0D-9823-7F478DBBDEFB}"/>
    <dgm:cxn modelId="{297D9FE1-6D5C-43B2-B5F1-DD70133F2DC6}" type="presOf" srcId="{B51C1D1D-25CB-42CB-B079-59B8E2A741A8}" destId="{B62F6DE2-063D-4033-80BA-4399915AF4A5}" srcOrd="0" destOrd="0" presId="urn:diagrams.loki3.com/BracketList+Icon"/>
    <dgm:cxn modelId="{CBCB1F02-B57D-4F7B-A6F9-BE5AAD2194D0}" type="presParOf" srcId="{81EE309A-0D91-4B74-BEE3-C57824EA26B4}" destId="{16C8D121-20A8-4763-9F93-7B9C752182FC}" srcOrd="0" destOrd="0" presId="urn:diagrams.loki3.com/BracketList+Icon"/>
    <dgm:cxn modelId="{1E5B5326-D5D4-4251-9130-5B68DFDEFAA6}" type="presParOf" srcId="{16C8D121-20A8-4763-9F93-7B9C752182FC}" destId="{C8ECDC7D-8E85-42E5-B355-9DCCADE4C87A}" srcOrd="0" destOrd="0" presId="urn:diagrams.loki3.com/BracketList+Icon"/>
    <dgm:cxn modelId="{7962235F-E64E-40DE-8F21-42AE4FF77E31}" type="presParOf" srcId="{16C8D121-20A8-4763-9F93-7B9C752182FC}" destId="{96D547E2-0B59-47F6-99CB-E262BDB92620}" srcOrd="1" destOrd="0" presId="urn:diagrams.loki3.com/BracketList+Icon"/>
    <dgm:cxn modelId="{1DE6FA16-E576-4D57-A0C4-3D83CE842F5C}" type="presParOf" srcId="{16C8D121-20A8-4763-9F93-7B9C752182FC}" destId="{D4B766EF-6CAD-4831-A79D-32388E0C9A28}" srcOrd="2" destOrd="0" presId="urn:diagrams.loki3.com/BracketList+Icon"/>
    <dgm:cxn modelId="{BA8D8DB4-3010-4CCD-8E1C-0CEF4D83A36F}" type="presParOf" srcId="{16C8D121-20A8-4763-9F93-7B9C752182FC}" destId="{B62F6DE2-063D-4033-80BA-4399915AF4A5}" srcOrd="3" destOrd="0" presId="urn:diagrams.loki3.com/BracketList+Icon"/>
    <dgm:cxn modelId="{4B3DC7B0-C7D3-4A93-ACDB-3E34A5165B74}" type="presParOf" srcId="{81EE309A-0D91-4B74-BEE3-C57824EA26B4}" destId="{0F5FFF5A-F787-4CB9-980A-04FB017A5123}" srcOrd="1" destOrd="0" presId="urn:diagrams.loki3.com/BracketList+Icon"/>
    <dgm:cxn modelId="{95BC0037-A430-474D-ADB3-DA0A2D605774}" type="presParOf" srcId="{81EE309A-0D91-4B74-BEE3-C57824EA26B4}" destId="{FEB47A13-F145-4261-AF3C-C3E42B0512A0}" srcOrd="2" destOrd="0" presId="urn:diagrams.loki3.com/BracketList+Icon"/>
    <dgm:cxn modelId="{5F8E0357-1C31-4A78-86E6-AFD818EB290D}" type="presParOf" srcId="{FEB47A13-F145-4261-AF3C-C3E42B0512A0}" destId="{6A33DFB0-A308-48FE-A860-B32BB405ADA8}" srcOrd="0" destOrd="0" presId="urn:diagrams.loki3.com/BracketList+Icon"/>
    <dgm:cxn modelId="{2A61A24A-EE64-4D45-83E0-2F49D7001BCF}" type="presParOf" srcId="{FEB47A13-F145-4261-AF3C-C3E42B0512A0}" destId="{1E76E65D-658E-42A3-B233-18FE61AABAB1}" srcOrd="1" destOrd="0" presId="urn:diagrams.loki3.com/BracketList+Icon"/>
    <dgm:cxn modelId="{939DC2B2-1D3A-492E-8350-452E947A8005}" type="presParOf" srcId="{FEB47A13-F145-4261-AF3C-C3E42B0512A0}" destId="{A4A50E65-36FA-4536-9D39-A9AC9D7BAED6}" srcOrd="2" destOrd="0" presId="urn:diagrams.loki3.com/BracketList+Icon"/>
    <dgm:cxn modelId="{BC1670C3-D74D-41D5-B4BB-625CB2946C3D}" type="presParOf" srcId="{FEB47A13-F145-4261-AF3C-C3E42B0512A0}" destId="{C7AFFDF6-684B-411B-BCF6-E42BBDEA72F5}"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3E1A0-AAC9-4A4D-BF33-ABEE77D26078}">
      <dsp:nvSpPr>
        <dsp:cNvPr id="0" name=""/>
        <dsp:cNvSpPr/>
      </dsp:nvSpPr>
      <dsp:spPr>
        <a:xfrm>
          <a:off x="4358593" y="2383032"/>
          <a:ext cx="2978981" cy="412319"/>
        </a:xfrm>
        <a:custGeom>
          <a:avLst/>
          <a:gdLst/>
          <a:ahLst/>
          <a:cxnLst/>
          <a:rect l="0" t="0" r="0" b="0"/>
          <a:pathLst>
            <a:path>
              <a:moveTo>
                <a:pt x="0" y="0"/>
              </a:moveTo>
              <a:lnTo>
                <a:pt x="0" y="282763"/>
              </a:lnTo>
              <a:lnTo>
                <a:pt x="2978981" y="282763"/>
              </a:lnTo>
              <a:lnTo>
                <a:pt x="2978981" y="412319"/>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8B9F68-D116-4E08-AE19-E75BB792D3DC}">
      <dsp:nvSpPr>
        <dsp:cNvPr id="0" name=""/>
        <dsp:cNvSpPr/>
      </dsp:nvSpPr>
      <dsp:spPr>
        <a:xfrm>
          <a:off x="4369844" y="3683408"/>
          <a:ext cx="854646" cy="406734"/>
        </a:xfrm>
        <a:custGeom>
          <a:avLst/>
          <a:gdLst/>
          <a:ahLst/>
          <a:cxnLst/>
          <a:rect l="0" t="0" r="0" b="0"/>
          <a:pathLst>
            <a:path>
              <a:moveTo>
                <a:pt x="0" y="0"/>
              </a:moveTo>
              <a:lnTo>
                <a:pt x="0" y="277177"/>
              </a:lnTo>
              <a:lnTo>
                <a:pt x="854646" y="277177"/>
              </a:lnTo>
              <a:lnTo>
                <a:pt x="854646" y="406734"/>
              </a:lnTo>
            </a:path>
          </a:pathLst>
        </a:custGeom>
        <a:noFill/>
        <a:ln w="28575"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8E802ECC-43A7-4340-AF66-97348A0D0C39}">
      <dsp:nvSpPr>
        <dsp:cNvPr id="0" name=""/>
        <dsp:cNvSpPr/>
      </dsp:nvSpPr>
      <dsp:spPr>
        <a:xfrm>
          <a:off x="3515198" y="3683408"/>
          <a:ext cx="854646" cy="406734"/>
        </a:xfrm>
        <a:custGeom>
          <a:avLst/>
          <a:gdLst/>
          <a:ahLst/>
          <a:cxnLst/>
          <a:rect l="0" t="0" r="0" b="0"/>
          <a:pathLst>
            <a:path>
              <a:moveTo>
                <a:pt x="854646" y="0"/>
              </a:moveTo>
              <a:lnTo>
                <a:pt x="854646" y="277177"/>
              </a:lnTo>
              <a:lnTo>
                <a:pt x="0" y="277177"/>
              </a:lnTo>
              <a:lnTo>
                <a:pt x="0" y="406734"/>
              </a:lnTo>
            </a:path>
          </a:pathLst>
        </a:custGeom>
        <a:noFill/>
        <a:ln w="28575"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9A402328-4786-4584-866A-AA4D93130030}">
      <dsp:nvSpPr>
        <dsp:cNvPr id="0" name=""/>
        <dsp:cNvSpPr/>
      </dsp:nvSpPr>
      <dsp:spPr>
        <a:xfrm>
          <a:off x="4312873" y="2383032"/>
          <a:ext cx="91440" cy="412319"/>
        </a:xfrm>
        <a:custGeom>
          <a:avLst/>
          <a:gdLst/>
          <a:ahLst/>
          <a:cxnLst/>
          <a:rect l="0" t="0" r="0" b="0"/>
          <a:pathLst>
            <a:path>
              <a:moveTo>
                <a:pt x="45720" y="0"/>
              </a:moveTo>
              <a:lnTo>
                <a:pt x="45720" y="282763"/>
              </a:lnTo>
              <a:lnTo>
                <a:pt x="56971" y="282763"/>
              </a:lnTo>
              <a:lnTo>
                <a:pt x="56971" y="412319"/>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8FA82-1DDD-4664-BD8D-9B6937DC8E81}">
      <dsp:nvSpPr>
        <dsp:cNvPr id="0" name=""/>
        <dsp:cNvSpPr/>
      </dsp:nvSpPr>
      <dsp:spPr>
        <a:xfrm>
          <a:off x="1436817" y="2383032"/>
          <a:ext cx="2921775" cy="412319"/>
        </a:xfrm>
        <a:custGeom>
          <a:avLst/>
          <a:gdLst/>
          <a:ahLst/>
          <a:cxnLst/>
          <a:rect l="0" t="0" r="0" b="0"/>
          <a:pathLst>
            <a:path>
              <a:moveTo>
                <a:pt x="2921775" y="0"/>
              </a:moveTo>
              <a:lnTo>
                <a:pt x="2921775" y="282763"/>
              </a:lnTo>
              <a:lnTo>
                <a:pt x="0" y="282763"/>
              </a:lnTo>
              <a:lnTo>
                <a:pt x="0" y="412319"/>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953BA-6ED4-4B2B-A83D-F6B97467DFFC}">
      <dsp:nvSpPr>
        <dsp:cNvPr id="0" name=""/>
        <dsp:cNvSpPr/>
      </dsp:nvSpPr>
      <dsp:spPr>
        <a:xfrm>
          <a:off x="1877275" y="812195"/>
          <a:ext cx="4962636" cy="1570837"/>
        </a:xfrm>
        <a:prstGeom prst="roundRect">
          <a:avLst>
            <a:gd name="adj" fmla="val 10000"/>
          </a:avLst>
        </a:prstGeom>
        <a:solidFill>
          <a:schemeClr val="tx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77005-3200-4D4E-B234-4F53F4BCBD3C}">
      <dsp:nvSpPr>
        <dsp:cNvPr id="0" name=""/>
        <dsp:cNvSpPr/>
      </dsp:nvSpPr>
      <dsp:spPr>
        <a:xfrm>
          <a:off x="2032665" y="959816"/>
          <a:ext cx="4962636" cy="1570837"/>
        </a:xfrm>
        <a:prstGeom prst="roundRect">
          <a:avLst>
            <a:gd name="adj" fmla="val 10000"/>
          </a:avLst>
        </a:prstGeom>
        <a:solidFill>
          <a:schemeClr val="lt1">
            <a:alpha val="9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t>الأوساط الناقلة في شبكة الاتصالات السلكية</a:t>
          </a:r>
        </a:p>
      </dsp:txBody>
      <dsp:txXfrm>
        <a:off x="2078673" y="1005824"/>
        <a:ext cx="4870620" cy="1478821"/>
      </dsp:txXfrm>
    </dsp:sp>
    <dsp:sp modelId="{620E8D84-E348-4095-8860-EB59DFB71AE9}">
      <dsp:nvSpPr>
        <dsp:cNvPr id="0" name=""/>
        <dsp:cNvSpPr/>
      </dsp:nvSpPr>
      <dsp:spPr>
        <a:xfrm>
          <a:off x="1097" y="2795352"/>
          <a:ext cx="2871440" cy="888055"/>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BB5D51-2E1E-402E-9EBD-FBF5E9DB743A}">
      <dsp:nvSpPr>
        <dsp:cNvPr id="0" name=""/>
        <dsp:cNvSpPr/>
      </dsp:nvSpPr>
      <dsp:spPr>
        <a:xfrm>
          <a:off x="156488" y="2942973"/>
          <a:ext cx="2871440" cy="888055"/>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accent1">
                  <a:lumMod val="75000"/>
                </a:schemeClr>
              </a:solidFill>
            </a:rPr>
            <a:t>الكابل متحد المحور</a:t>
          </a:r>
          <a:endParaRPr lang="en-US" sz="2400" b="1" kern="1200" dirty="0">
            <a:solidFill>
              <a:schemeClr val="accent1">
                <a:lumMod val="75000"/>
              </a:schemeClr>
            </a:solidFill>
          </a:endParaRPr>
        </a:p>
      </dsp:txBody>
      <dsp:txXfrm>
        <a:off x="182498" y="2968983"/>
        <a:ext cx="2819420" cy="836035"/>
      </dsp:txXfrm>
    </dsp:sp>
    <dsp:sp modelId="{880B3073-C6BC-4FA7-B450-F77D17F20FCD}">
      <dsp:nvSpPr>
        <dsp:cNvPr id="0" name=""/>
        <dsp:cNvSpPr/>
      </dsp:nvSpPr>
      <dsp:spPr>
        <a:xfrm>
          <a:off x="3183318" y="2795352"/>
          <a:ext cx="2373052" cy="888055"/>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B5365-370D-4007-A62F-FDE580600467}">
      <dsp:nvSpPr>
        <dsp:cNvPr id="0" name=""/>
        <dsp:cNvSpPr/>
      </dsp:nvSpPr>
      <dsp:spPr>
        <a:xfrm>
          <a:off x="3338708" y="2942973"/>
          <a:ext cx="2373052" cy="888055"/>
        </a:xfrm>
        <a:prstGeom prst="roundRect">
          <a:avLst>
            <a:gd name="adj" fmla="val 10000"/>
          </a:avLst>
        </a:prstGeom>
        <a:solidFill>
          <a:schemeClr val="lt1">
            <a:alpha val="90000"/>
            <a:hueOff val="0"/>
            <a:satOff val="0"/>
            <a:lumOff val="0"/>
            <a:alphaOff val="0"/>
          </a:schemeClr>
        </a:solidFill>
        <a:ln w="2857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accent3">
                  <a:lumMod val="75000"/>
                </a:schemeClr>
              </a:solidFill>
            </a:rPr>
            <a:t>الكابل المزدوج المجدول</a:t>
          </a:r>
          <a:endParaRPr lang="en-US" sz="2400" b="1" kern="1200" dirty="0">
            <a:solidFill>
              <a:schemeClr val="accent3">
                <a:lumMod val="75000"/>
              </a:schemeClr>
            </a:solidFill>
          </a:endParaRPr>
        </a:p>
      </dsp:txBody>
      <dsp:txXfrm>
        <a:off x="3364718" y="2968983"/>
        <a:ext cx="2321032" cy="836035"/>
      </dsp:txXfrm>
    </dsp:sp>
    <dsp:sp modelId="{E8E87275-AE89-485A-B8D0-C535873D32A8}">
      <dsp:nvSpPr>
        <dsp:cNvPr id="0" name=""/>
        <dsp:cNvSpPr/>
      </dsp:nvSpPr>
      <dsp:spPr>
        <a:xfrm>
          <a:off x="2815941" y="4090142"/>
          <a:ext cx="1398512" cy="888055"/>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52FEF-25CA-4E85-81DB-A0067457F29F}">
      <dsp:nvSpPr>
        <dsp:cNvPr id="0" name=""/>
        <dsp:cNvSpPr/>
      </dsp:nvSpPr>
      <dsp:spPr>
        <a:xfrm>
          <a:off x="2971332" y="4237763"/>
          <a:ext cx="1398512" cy="888055"/>
        </a:xfrm>
        <a:prstGeom prst="roundRect">
          <a:avLst>
            <a:gd name="adj" fmla="val 10000"/>
          </a:avLst>
        </a:prstGeom>
        <a:solidFill>
          <a:schemeClr val="lt1">
            <a:alpha val="90000"/>
            <a:hueOff val="0"/>
            <a:satOff val="0"/>
            <a:lumOff val="0"/>
            <a:alphaOff val="0"/>
          </a:schemeClr>
        </a:solidFill>
        <a:ln w="2857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accent3">
                  <a:lumMod val="75000"/>
                </a:schemeClr>
              </a:solidFill>
            </a:rPr>
            <a:t>غير محمية</a:t>
          </a:r>
        </a:p>
        <a:p>
          <a:pPr marL="0" lvl="0" indent="0" algn="ctr" defTabSz="889000">
            <a:lnSpc>
              <a:spcPct val="90000"/>
            </a:lnSpc>
            <a:spcBef>
              <a:spcPct val="0"/>
            </a:spcBef>
            <a:spcAft>
              <a:spcPct val="35000"/>
            </a:spcAft>
            <a:buNone/>
          </a:pPr>
          <a:r>
            <a:rPr lang="en-US" sz="2000" b="1" kern="1200" dirty="0">
              <a:solidFill>
                <a:schemeClr val="accent3">
                  <a:lumMod val="75000"/>
                </a:schemeClr>
              </a:solidFill>
            </a:rPr>
            <a:t>(UTP)</a:t>
          </a:r>
          <a:endParaRPr lang="ar-SA" sz="2000" b="1" kern="1200" dirty="0">
            <a:solidFill>
              <a:schemeClr val="accent3">
                <a:lumMod val="75000"/>
              </a:schemeClr>
            </a:solidFill>
          </a:endParaRPr>
        </a:p>
      </dsp:txBody>
      <dsp:txXfrm>
        <a:off x="2997342" y="4263773"/>
        <a:ext cx="1346492" cy="836035"/>
      </dsp:txXfrm>
    </dsp:sp>
    <dsp:sp modelId="{B8A82190-0359-429E-A17E-3A14B489941B}">
      <dsp:nvSpPr>
        <dsp:cNvPr id="0" name=""/>
        <dsp:cNvSpPr/>
      </dsp:nvSpPr>
      <dsp:spPr>
        <a:xfrm>
          <a:off x="4525235" y="4090142"/>
          <a:ext cx="1398512" cy="888055"/>
        </a:xfrm>
        <a:prstGeom prst="roundRect">
          <a:avLst>
            <a:gd name="adj" fmla="val 10000"/>
          </a:avLst>
        </a:prstGeom>
        <a:solidFill>
          <a:schemeClr val="accent3">
            <a:lumMod val="60000"/>
            <a:lumOff val="40000"/>
          </a:schemeClr>
        </a:solidFill>
        <a:ln w="285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531962E8-15B0-46E0-9633-FD0ABE1AE2CC}">
      <dsp:nvSpPr>
        <dsp:cNvPr id="0" name=""/>
        <dsp:cNvSpPr/>
      </dsp:nvSpPr>
      <dsp:spPr>
        <a:xfrm>
          <a:off x="4680625" y="4237763"/>
          <a:ext cx="1398512" cy="888055"/>
        </a:xfrm>
        <a:prstGeom prst="roundRect">
          <a:avLst>
            <a:gd name="adj" fmla="val 10000"/>
          </a:avLst>
        </a:prstGeom>
        <a:solidFill>
          <a:schemeClr val="lt1">
            <a:alpha val="90000"/>
            <a:hueOff val="0"/>
            <a:satOff val="0"/>
            <a:lumOff val="0"/>
            <a:alphaOff val="0"/>
          </a:schemeClr>
        </a:solidFill>
        <a:ln w="2857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accent3">
                  <a:lumMod val="75000"/>
                </a:schemeClr>
              </a:solidFill>
            </a:rPr>
            <a:t>محمية</a:t>
          </a:r>
        </a:p>
        <a:p>
          <a:pPr marL="0" lvl="0" indent="0" algn="ctr" defTabSz="889000">
            <a:lnSpc>
              <a:spcPct val="90000"/>
            </a:lnSpc>
            <a:spcBef>
              <a:spcPct val="0"/>
            </a:spcBef>
            <a:spcAft>
              <a:spcPct val="35000"/>
            </a:spcAft>
            <a:buNone/>
          </a:pPr>
          <a:r>
            <a:rPr lang="en-US" sz="2000" b="1" kern="1200" dirty="0">
              <a:solidFill>
                <a:schemeClr val="accent3">
                  <a:lumMod val="75000"/>
                </a:schemeClr>
              </a:solidFill>
            </a:rPr>
            <a:t>(STP)</a:t>
          </a:r>
          <a:endParaRPr lang="ar-SA" sz="2000" b="1" kern="1200" dirty="0">
            <a:solidFill>
              <a:schemeClr val="accent3">
                <a:lumMod val="75000"/>
              </a:schemeClr>
            </a:solidFill>
          </a:endParaRPr>
        </a:p>
      </dsp:txBody>
      <dsp:txXfrm>
        <a:off x="4706635" y="4263773"/>
        <a:ext cx="1346492" cy="836035"/>
      </dsp:txXfrm>
    </dsp:sp>
    <dsp:sp modelId="{2AFCE740-1025-4C7F-A741-6BE1578CB234}">
      <dsp:nvSpPr>
        <dsp:cNvPr id="0" name=""/>
        <dsp:cNvSpPr/>
      </dsp:nvSpPr>
      <dsp:spPr>
        <a:xfrm>
          <a:off x="5867151" y="2795352"/>
          <a:ext cx="2940848" cy="888055"/>
        </a:xfrm>
        <a:prstGeom prst="roundRect">
          <a:avLst>
            <a:gd name="adj" fmla="val 10000"/>
          </a:avLst>
        </a:prstGeom>
        <a:solidFill>
          <a:srgbClr val="FABA86"/>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1D082-89D7-462B-9129-A1366A683CEC}">
      <dsp:nvSpPr>
        <dsp:cNvPr id="0" name=""/>
        <dsp:cNvSpPr/>
      </dsp:nvSpPr>
      <dsp:spPr>
        <a:xfrm>
          <a:off x="6022541" y="2942973"/>
          <a:ext cx="2940848" cy="888055"/>
        </a:xfrm>
        <a:prstGeom prst="roundRect">
          <a:avLst>
            <a:gd name="adj" fmla="val 10000"/>
          </a:avLst>
        </a:prstGeom>
        <a:solidFill>
          <a:schemeClr val="lt1">
            <a:alpha val="90000"/>
            <a:hueOff val="0"/>
            <a:satOff val="0"/>
            <a:lumOff val="0"/>
            <a:alphaOff val="0"/>
          </a:schemeClr>
        </a:solidFill>
        <a:ln w="28575" cap="flat" cmpd="sng" algn="ctr">
          <a:solidFill>
            <a:srgbClr val="F8994A"/>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accent6">
                  <a:lumMod val="50000"/>
                </a:schemeClr>
              </a:solidFill>
            </a:rPr>
            <a:t>الالياف البصرية</a:t>
          </a:r>
          <a:endParaRPr lang="en-US" sz="2400" b="1" kern="1200" dirty="0">
            <a:solidFill>
              <a:schemeClr val="accent6">
                <a:lumMod val="50000"/>
              </a:schemeClr>
            </a:solidFill>
          </a:endParaRPr>
        </a:p>
      </dsp:txBody>
      <dsp:txXfrm>
        <a:off x="6048551" y="2968983"/>
        <a:ext cx="2888828" cy="836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CDC7D-8E85-42E5-B355-9DCCADE4C87A}">
      <dsp:nvSpPr>
        <dsp:cNvPr id="0" name=""/>
        <dsp:cNvSpPr/>
      </dsp:nvSpPr>
      <dsp:spPr>
        <a:xfrm>
          <a:off x="213" y="1583731"/>
          <a:ext cx="3775357" cy="77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rtl="1">
            <a:lnSpc>
              <a:spcPct val="90000"/>
            </a:lnSpc>
            <a:spcBef>
              <a:spcPct val="0"/>
            </a:spcBef>
            <a:spcAft>
              <a:spcPct val="35000"/>
            </a:spcAft>
            <a:buNone/>
          </a:pPr>
          <a:r>
            <a:rPr lang="en-US" sz="2800" b="1" i="0" kern="1200" dirty="0"/>
            <a:t>coaxial</a:t>
          </a:r>
          <a:r>
            <a:rPr lang="en-US" sz="2800" b="0" i="0" kern="1200" dirty="0"/>
            <a:t> </a:t>
          </a:r>
          <a:r>
            <a:rPr lang="en-US" sz="2800" b="1" i="0" kern="1200" dirty="0"/>
            <a:t>cables</a:t>
          </a:r>
          <a:endParaRPr lang="ar-SA" sz="2800" kern="1200" dirty="0"/>
        </a:p>
      </dsp:txBody>
      <dsp:txXfrm>
        <a:off x="213" y="1583731"/>
        <a:ext cx="3775357" cy="775912"/>
      </dsp:txXfrm>
    </dsp:sp>
    <dsp:sp modelId="{96D547E2-0B59-47F6-99CB-E262BDB92620}">
      <dsp:nvSpPr>
        <dsp:cNvPr id="0" name=""/>
        <dsp:cNvSpPr/>
      </dsp:nvSpPr>
      <dsp:spPr>
        <a:xfrm>
          <a:off x="3775571" y="1571607"/>
          <a:ext cx="414664" cy="800159"/>
        </a:xfrm>
        <a:prstGeom prst="leftBrace">
          <a:avLst>
            <a:gd name="adj1" fmla="val 35000"/>
            <a:gd name="adj2" fmla="val 50000"/>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F6DE2-063D-4033-80BA-4399915AF4A5}">
      <dsp:nvSpPr>
        <dsp:cNvPr id="0" name=""/>
        <dsp:cNvSpPr/>
      </dsp:nvSpPr>
      <dsp:spPr>
        <a:xfrm>
          <a:off x="4356102" y="1571607"/>
          <a:ext cx="4064063" cy="800159"/>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1" indent="0" algn="r" defTabSz="914400" rtl="1" eaLnBrk="1" fontAlgn="auto" latinLnBrk="0" hangingPunct="1">
            <a:lnSpc>
              <a:spcPct val="100000"/>
            </a:lnSpc>
            <a:spcBef>
              <a:spcPct val="0"/>
            </a:spcBef>
            <a:spcAft>
              <a:spcPts val="0"/>
            </a:spcAft>
            <a:buClrTx/>
            <a:buSzTx/>
            <a:buFontTx/>
            <a:buNone/>
            <a:tabLst/>
            <a:defRPr/>
          </a:pPr>
          <a:r>
            <a:rPr lang="ar-SA" sz="3600" b="1" kern="1200" dirty="0"/>
            <a:t>الكابل متحد المحور</a:t>
          </a:r>
        </a:p>
      </dsp:txBody>
      <dsp:txXfrm>
        <a:off x="4356102" y="1571607"/>
        <a:ext cx="4064063" cy="800159"/>
      </dsp:txXfrm>
    </dsp:sp>
    <dsp:sp modelId="{6A33DFB0-A308-48FE-A860-B32BB405ADA8}">
      <dsp:nvSpPr>
        <dsp:cNvPr id="0" name=""/>
        <dsp:cNvSpPr/>
      </dsp:nvSpPr>
      <dsp:spPr>
        <a:xfrm>
          <a:off x="213" y="2508567"/>
          <a:ext cx="3755335" cy="77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rtl="1">
            <a:lnSpc>
              <a:spcPct val="90000"/>
            </a:lnSpc>
            <a:spcBef>
              <a:spcPct val="0"/>
            </a:spcBef>
            <a:spcAft>
              <a:spcPct val="35000"/>
            </a:spcAft>
            <a:buNone/>
          </a:pPr>
          <a:r>
            <a:rPr lang="en-US" sz="2800" b="1" i="0" kern="1200" dirty="0"/>
            <a:t>Cables</a:t>
          </a:r>
          <a:r>
            <a:rPr lang="ar-SA" sz="2800" b="1" i="0" kern="1200" dirty="0"/>
            <a:t>  </a:t>
          </a:r>
          <a:r>
            <a:rPr lang="en-US" sz="2800" b="1" i="0" kern="1200" dirty="0"/>
            <a:t>twisted pair</a:t>
          </a:r>
          <a:endParaRPr lang="ar-SA" sz="2800" kern="1200" dirty="0"/>
        </a:p>
      </dsp:txBody>
      <dsp:txXfrm>
        <a:off x="213" y="2508567"/>
        <a:ext cx="3755335" cy="775912"/>
      </dsp:txXfrm>
    </dsp:sp>
    <dsp:sp modelId="{1E76E65D-658E-42A3-B233-18FE61AABAB1}">
      <dsp:nvSpPr>
        <dsp:cNvPr id="0" name=""/>
        <dsp:cNvSpPr/>
      </dsp:nvSpPr>
      <dsp:spPr>
        <a:xfrm>
          <a:off x="3755549" y="2508567"/>
          <a:ext cx="400678" cy="775912"/>
        </a:xfrm>
        <a:prstGeom prst="leftBrace">
          <a:avLst>
            <a:gd name="adj1" fmla="val 35000"/>
            <a:gd name="adj2" fmla="val 50000"/>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FFDF6-684B-411B-BCF6-E42BBDEA72F5}">
      <dsp:nvSpPr>
        <dsp:cNvPr id="0" name=""/>
        <dsp:cNvSpPr/>
      </dsp:nvSpPr>
      <dsp:spPr>
        <a:xfrm>
          <a:off x="4316498" y="2508567"/>
          <a:ext cx="4108223" cy="775912"/>
        </a:xfrm>
        <a:prstGeom prst="rect">
          <a:avLst/>
        </a:prstGeom>
        <a:solidFill>
          <a:schemeClr val="accent4">
            <a:hueOff val="-13003161"/>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r" defTabSz="1600200" rtl="1">
            <a:lnSpc>
              <a:spcPct val="90000"/>
            </a:lnSpc>
            <a:spcBef>
              <a:spcPct val="0"/>
            </a:spcBef>
            <a:spcAft>
              <a:spcPct val="15000"/>
            </a:spcAft>
            <a:buChar char="•"/>
          </a:pPr>
          <a:r>
            <a:rPr lang="ar-SA" sz="3600" b="1" kern="1200" dirty="0"/>
            <a:t>الكابل المزدوج المجدول </a:t>
          </a:r>
        </a:p>
      </dsp:txBody>
      <dsp:txXfrm>
        <a:off x="4316498" y="2508567"/>
        <a:ext cx="4108223" cy="775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قائمة بأقواس أفقية"/>
  <dgm:desc val="تُستخدم لعرض كتل من المعلومات مقسّمة إلى مجموعات.  وهي مفيدة عند العمل على أحجام كبيرة من نصوص المستوى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solidFill>
                  <a:schemeClr val="tx1"/>
                </a:solidFill>
                <a:latin typeface="Arial" pitchFamily="34" charset="0"/>
              </a:defRPr>
            </a:lvl1pPr>
          </a:lstStyle>
          <a:p>
            <a:pPr>
              <a:defRPr/>
            </a:pPr>
            <a:endParaRPr lang="en-GB"/>
          </a:p>
        </p:txBody>
      </p:sp>
      <p:sp>
        <p:nvSpPr>
          <p:cNvPr id="5632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a:solidFill>
                  <a:schemeClr val="tx1"/>
                </a:solidFill>
                <a:latin typeface="Arial" pitchFamily="34" charset="0"/>
              </a:defRPr>
            </a:lvl1pPr>
          </a:lstStyle>
          <a:p>
            <a:pPr>
              <a:defRPr/>
            </a:pPr>
            <a:endParaRPr lang="en-GB"/>
          </a:p>
        </p:txBody>
      </p:sp>
      <p:sp>
        <p:nvSpPr>
          <p:cNvPr id="2355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56326"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solidFill>
                  <a:schemeClr val="tx1"/>
                </a:solidFill>
                <a:latin typeface="Arial" pitchFamily="34" charset="0"/>
              </a:defRPr>
            </a:lvl1pPr>
          </a:lstStyle>
          <a:p>
            <a:pPr>
              <a:defRPr/>
            </a:pPr>
            <a:endParaRPr lang="en-GB"/>
          </a:p>
        </p:txBody>
      </p:sp>
      <p:sp>
        <p:nvSpPr>
          <p:cNvPr id="56327"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defRPr>
            </a:lvl1pPr>
          </a:lstStyle>
          <a:p>
            <a:pPr>
              <a:defRPr/>
            </a:pPr>
            <a:fld id="{2A11FED4-8005-45A7-A84E-E413ACD8DD22}" type="slidenum">
              <a:rPr lang="ar-SA"/>
              <a:pPr>
                <a:defRPr/>
              </a:pPr>
              <a:t>‹#›</a:t>
            </a:fld>
            <a:endParaRPr lang="en-GB"/>
          </a:p>
        </p:txBody>
      </p:sp>
    </p:spTree>
    <p:extLst>
      <p:ext uri="{BB962C8B-B14F-4D97-AF65-F5344CB8AC3E}">
        <p14:creationId xmlns:p14="http://schemas.microsoft.com/office/powerpoint/2010/main" val="158585630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2F868FD3-BC21-48F1-B440-3953481F4DA2}" type="slidenum">
              <a:rPr lang="ar-SA" sz="1200">
                <a:solidFill>
                  <a:prstClr val="black"/>
                </a:solidFill>
                <a:latin typeface="Arial" pitchFamily="34" charset="0"/>
              </a:rPr>
              <a:pPr rtl="0"/>
              <a:t>10</a:t>
            </a:fld>
            <a:endParaRPr lang="en-GB" sz="1200">
              <a:solidFill>
                <a:prstClr val="black"/>
              </a:solidFill>
              <a:latin typeface="Arial" pitchFamily="34" charset="0"/>
            </a:endParaRPr>
          </a:p>
        </p:txBody>
      </p:sp>
      <p:sp>
        <p:nvSpPr>
          <p:cNvPr id="28675" name="Espace réservé de l'image des diapositives 1"/>
          <p:cNvSpPr>
            <a:spLocks noGrp="1" noRot="1" noChangeAspect="1" noTextEdit="1"/>
          </p:cNvSpPr>
          <p:nvPr>
            <p:ph type="sldImg"/>
          </p:nvPr>
        </p:nvSpPr>
        <p:spPr>
          <a:ln/>
        </p:spPr>
      </p:sp>
      <p:sp>
        <p:nvSpPr>
          <p:cNvPr id="28676"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AF95654A-9903-4092-AEC4-B901144C445A}" type="slidenum">
              <a:rPr lang="ar-SA" sz="1200">
                <a:solidFill>
                  <a:prstClr val="black"/>
                </a:solidFill>
                <a:latin typeface="Calibri"/>
                <a:cs typeface="Arial"/>
              </a:rPr>
              <a:pPr rtl="0">
                <a:defRPr/>
              </a:pPr>
              <a:t>10</a:t>
            </a:fld>
            <a:endParaRPr lang="fr-FR" sz="120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2F868FD3-BC21-48F1-B440-3953481F4DA2}" type="slidenum">
              <a:rPr lang="ar-SA" sz="1200">
                <a:solidFill>
                  <a:prstClr val="black"/>
                </a:solidFill>
                <a:latin typeface="Arial" pitchFamily="34" charset="0"/>
              </a:rPr>
              <a:pPr rtl="0"/>
              <a:t>12</a:t>
            </a:fld>
            <a:endParaRPr lang="en-GB" sz="1200">
              <a:solidFill>
                <a:prstClr val="black"/>
              </a:solidFill>
              <a:latin typeface="Arial" pitchFamily="34" charset="0"/>
            </a:endParaRPr>
          </a:p>
        </p:txBody>
      </p:sp>
      <p:sp>
        <p:nvSpPr>
          <p:cNvPr id="28675" name="Espace réservé de l'image des diapositives 1"/>
          <p:cNvSpPr>
            <a:spLocks noGrp="1" noRot="1" noChangeAspect="1" noTextEdit="1"/>
          </p:cNvSpPr>
          <p:nvPr>
            <p:ph type="sldImg"/>
          </p:nvPr>
        </p:nvSpPr>
        <p:spPr>
          <a:ln/>
        </p:spPr>
      </p:sp>
      <p:sp>
        <p:nvSpPr>
          <p:cNvPr id="28676"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AF95654A-9903-4092-AEC4-B901144C445A}" type="slidenum">
              <a:rPr lang="ar-SA" sz="1200">
                <a:solidFill>
                  <a:prstClr val="black"/>
                </a:solidFill>
                <a:latin typeface="Calibri"/>
                <a:cs typeface="Arial"/>
              </a:rPr>
              <a:pPr rtl="0">
                <a:defRPr/>
              </a:pPr>
              <a:t>12</a:t>
            </a:fld>
            <a:endParaRPr lang="fr-FR" sz="120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2F868FD3-BC21-48F1-B440-3953481F4DA2}" type="slidenum">
              <a:rPr lang="ar-SA" sz="1200">
                <a:solidFill>
                  <a:prstClr val="black"/>
                </a:solidFill>
                <a:latin typeface="Arial" pitchFamily="34" charset="0"/>
              </a:rPr>
              <a:pPr rtl="0"/>
              <a:t>14</a:t>
            </a:fld>
            <a:endParaRPr lang="en-GB" sz="1200">
              <a:solidFill>
                <a:prstClr val="black"/>
              </a:solidFill>
              <a:latin typeface="Arial" pitchFamily="34" charset="0"/>
            </a:endParaRPr>
          </a:p>
        </p:txBody>
      </p:sp>
      <p:sp>
        <p:nvSpPr>
          <p:cNvPr id="28675" name="Espace réservé de l'image des diapositives 1"/>
          <p:cNvSpPr>
            <a:spLocks noGrp="1" noRot="1" noChangeAspect="1" noTextEdit="1"/>
          </p:cNvSpPr>
          <p:nvPr>
            <p:ph type="sldImg"/>
          </p:nvPr>
        </p:nvSpPr>
        <p:spPr>
          <a:ln/>
        </p:spPr>
      </p:sp>
      <p:sp>
        <p:nvSpPr>
          <p:cNvPr id="28676"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AF95654A-9903-4092-AEC4-B901144C445A}" type="slidenum">
              <a:rPr lang="ar-SA" sz="1200">
                <a:solidFill>
                  <a:prstClr val="black"/>
                </a:solidFill>
                <a:latin typeface="Calibri"/>
                <a:cs typeface="Arial"/>
              </a:rPr>
              <a:pPr rtl="0">
                <a:defRPr/>
              </a:pPr>
              <a:t>14</a:t>
            </a:fld>
            <a:endParaRPr lang="fr-FR" sz="120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8F9C1E9C-34F1-4789-88BC-1B5BF622B4F1}" type="slidenum">
              <a:rPr lang="ar-SA" sz="1200">
                <a:solidFill>
                  <a:prstClr val="black"/>
                </a:solidFill>
                <a:latin typeface="Arial" pitchFamily="34" charset="0"/>
              </a:rPr>
              <a:pPr rtl="0"/>
              <a:t>18</a:t>
            </a:fld>
            <a:endParaRPr lang="en-GB" sz="1200">
              <a:solidFill>
                <a:prstClr val="black"/>
              </a:solidFill>
              <a:latin typeface="Arial" pitchFamily="34" charset="0"/>
            </a:endParaRPr>
          </a:p>
        </p:txBody>
      </p:sp>
      <p:sp>
        <p:nvSpPr>
          <p:cNvPr id="29699" name="Espace réservé de l'image des diapositives 1"/>
          <p:cNvSpPr>
            <a:spLocks noGrp="1" noRot="1" noChangeAspect="1" noTextEdit="1"/>
          </p:cNvSpPr>
          <p:nvPr>
            <p:ph type="sldImg"/>
          </p:nvPr>
        </p:nvSpPr>
        <p:spPr>
          <a:ln/>
        </p:spPr>
      </p:sp>
      <p:sp>
        <p:nvSpPr>
          <p:cNvPr id="29700"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03A684E5-631D-4CD8-BCB9-2ED3B0ABCC85}" type="slidenum">
              <a:rPr lang="ar-SA" sz="1200">
                <a:solidFill>
                  <a:prstClr val="black"/>
                </a:solidFill>
                <a:latin typeface="Calibri"/>
                <a:cs typeface="Arial"/>
              </a:rPr>
              <a:pPr rtl="0">
                <a:defRPr/>
              </a:pPr>
              <a:t>18</a:t>
            </a:fld>
            <a:endParaRPr lang="fr-FR" sz="120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8F9C1E9C-34F1-4789-88BC-1B5BF622B4F1}" type="slidenum">
              <a:rPr lang="ar-SA" sz="1200">
                <a:solidFill>
                  <a:prstClr val="black"/>
                </a:solidFill>
                <a:latin typeface="Arial" pitchFamily="34" charset="0"/>
              </a:rPr>
              <a:pPr rtl="0"/>
              <a:t>19</a:t>
            </a:fld>
            <a:endParaRPr lang="en-GB" sz="1200">
              <a:solidFill>
                <a:prstClr val="black"/>
              </a:solidFill>
              <a:latin typeface="Arial" pitchFamily="34" charset="0"/>
            </a:endParaRPr>
          </a:p>
        </p:txBody>
      </p:sp>
      <p:sp>
        <p:nvSpPr>
          <p:cNvPr id="29699" name="Espace réservé de l'image des diapositives 1"/>
          <p:cNvSpPr>
            <a:spLocks noGrp="1" noRot="1" noChangeAspect="1" noTextEdit="1"/>
          </p:cNvSpPr>
          <p:nvPr>
            <p:ph type="sldImg"/>
          </p:nvPr>
        </p:nvSpPr>
        <p:spPr>
          <a:ln/>
        </p:spPr>
      </p:sp>
      <p:sp>
        <p:nvSpPr>
          <p:cNvPr id="29700"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03A684E5-631D-4CD8-BCB9-2ED3B0ABCC85}" type="slidenum">
              <a:rPr lang="ar-SA" sz="1200">
                <a:solidFill>
                  <a:prstClr val="black"/>
                </a:solidFill>
                <a:latin typeface="Calibri"/>
                <a:cs typeface="Arial"/>
              </a:rPr>
              <a:pPr rtl="0">
                <a:defRPr/>
              </a:pPr>
              <a:t>19</a:t>
            </a:fld>
            <a:endParaRPr lang="fr-FR" sz="120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8F9C1E9C-34F1-4789-88BC-1B5BF622B4F1}" type="slidenum">
              <a:rPr lang="ar-SA" sz="1200">
                <a:solidFill>
                  <a:prstClr val="black"/>
                </a:solidFill>
                <a:latin typeface="Arial" pitchFamily="34" charset="0"/>
              </a:rPr>
              <a:pPr rtl="0"/>
              <a:t>20</a:t>
            </a:fld>
            <a:endParaRPr lang="en-GB" sz="1200">
              <a:solidFill>
                <a:prstClr val="black"/>
              </a:solidFill>
              <a:latin typeface="Arial" pitchFamily="34" charset="0"/>
            </a:endParaRPr>
          </a:p>
        </p:txBody>
      </p:sp>
      <p:sp>
        <p:nvSpPr>
          <p:cNvPr id="29699" name="Espace réservé de l'image des diapositives 1"/>
          <p:cNvSpPr>
            <a:spLocks noGrp="1" noRot="1" noChangeAspect="1" noTextEdit="1"/>
          </p:cNvSpPr>
          <p:nvPr>
            <p:ph type="sldImg"/>
          </p:nvPr>
        </p:nvSpPr>
        <p:spPr>
          <a:ln/>
        </p:spPr>
      </p:sp>
      <p:sp>
        <p:nvSpPr>
          <p:cNvPr id="29700"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03A684E5-631D-4CD8-BCB9-2ED3B0ABCC85}" type="slidenum">
              <a:rPr lang="ar-SA" sz="1200">
                <a:solidFill>
                  <a:prstClr val="black"/>
                </a:solidFill>
                <a:latin typeface="Calibri"/>
                <a:cs typeface="Arial"/>
              </a:rPr>
              <a:pPr rtl="0">
                <a:defRPr/>
              </a:pPr>
              <a:t>20</a:t>
            </a:fld>
            <a:endParaRPr lang="fr-FR" sz="120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8F9C1E9C-34F1-4789-88BC-1B5BF622B4F1}" type="slidenum">
              <a:rPr lang="ar-SA" sz="1200">
                <a:solidFill>
                  <a:prstClr val="black"/>
                </a:solidFill>
                <a:latin typeface="Arial" pitchFamily="34" charset="0"/>
              </a:rPr>
              <a:pPr rtl="0"/>
              <a:t>21</a:t>
            </a:fld>
            <a:endParaRPr lang="en-GB" sz="1200">
              <a:solidFill>
                <a:prstClr val="black"/>
              </a:solidFill>
              <a:latin typeface="Arial" pitchFamily="34" charset="0"/>
            </a:endParaRPr>
          </a:p>
        </p:txBody>
      </p:sp>
      <p:sp>
        <p:nvSpPr>
          <p:cNvPr id="29699" name="Espace réservé de l'image des diapositives 1"/>
          <p:cNvSpPr>
            <a:spLocks noGrp="1" noRot="1" noChangeAspect="1" noTextEdit="1"/>
          </p:cNvSpPr>
          <p:nvPr>
            <p:ph type="sldImg"/>
          </p:nvPr>
        </p:nvSpPr>
        <p:spPr>
          <a:ln/>
        </p:spPr>
      </p:sp>
      <p:sp>
        <p:nvSpPr>
          <p:cNvPr id="29700"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03A684E5-631D-4CD8-BCB9-2ED3B0ABCC85}" type="slidenum">
              <a:rPr lang="ar-SA" sz="1200">
                <a:solidFill>
                  <a:prstClr val="black"/>
                </a:solidFill>
                <a:latin typeface="Calibri"/>
                <a:cs typeface="Arial"/>
              </a:rPr>
              <a:pPr rtl="0">
                <a:defRPr/>
              </a:pPr>
              <a:t>21</a:t>
            </a:fld>
            <a:endParaRPr lang="fr-FR" sz="1200">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8F9C1E9C-34F1-4789-88BC-1B5BF622B4F1}" type="slidenum">
              <a:rPr lang="ar-SA" sz="1200">
                <a:solidFill>
                  <a:prstClr val="black"/>
                </a:solidFill>
                <a:latin typeface="Arial" pitchFamily="34" charset="0"/>
              </a:rPr>
              <a:pPr rtl="0"/>
              <a:t>22</a:t>
            </a:fld>
            <a:endParaRPr lang="en-GB" sz="1200">
              <a:solidFill>
                <a:prstClr val="black"/>
              </a:solidFill>
              <a:latin typeface="Arial" pitchFamily="34" charset="0"/>
            </a:endParaRPr>
          </a:p>
        </p:txBody>
      </p:sp>
      <p:sp>
        <p:nvSpPr>
          <p:cNvPr id="29699" name="Espace réservé de l'image des diapositives 1"/>
          <p:cNvSpPr>
            <a:spLocks noGrp="1" noRot="1" noChangeAspect="1" noTextEdit="1"/>
          </p:cNvSpPr>
          <p:nvPr>
            <p:ph type="sldImg"/>
          </p:nvPr>
        </p:nvSpPr>
        <p:spPr>
          <a:ln/>
        </p:spPr>
      </p:sp>
      <p:sp>
        <p:nvSpPr>
          <p:cNvPr id="29700"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03A684E5-631D-4CD8-BCB9-2ED3B0ABCC85}" type="slidenum">
              <a:rPr lang="ar-SA" sz="1200">
                <a:solidFill>
                  <a:prstClr val="black"/>
                </a:solidFill>
                <a:latin typeface="Calibri"/>
                <a:cs typeface="Arial"/>
              </a:rPr>
              <a:pPr rtl="0">
                <a:defRPr/>
              </a:pPr>
              <a:t>22</a:t>
            </a:fld>
            <a:endParaRPr lang="fr-FR" sz="1200">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8F9C1E9C-34F1-4789-88BC-1B5BF622B4F1}" type="slidenum">
              <a:rPr lang="ar-SA" sz="1200">
                <a:solidFill>
                  <a:prstClr val="black"/>
                </a:solidFill>
                <a:latin typeface="Arial" pitchFamily="34" charset="0"/>
              </a:rPr>
              <a:pPr rtl="0"/>
              <a:t>23</a:t>
            </a:fld>
            <a:endParaRPr lang="en-GB" sz="1200">
              <a:solidFill>
                <a:prstClr val="black"/>
              </a:solidFill>
              <a:latin typeface="Arial" pitchFamily="34" charset="0"/>
            </a:endParaRPr>
          </a:p>
        </p:txBody>
      </p:sp>
      <p:sp>
        <p:nvSpPr>
          <p:cNvPr id="29699" name="Espace réservé de l'image des diapositives 1"/>
          <p:cNvSpPr>
            <a:spLocks noGrp="1" noRot="1" noChangeAspect="1" noTextEdit="1"/>
          </p:cNvSpPr>
          <p:nvPr>
            <p:ph type="sldImg"/>
          </p:nvPr>
        </p:nvSpPr>
        <p:spPr>
          <a:ln/>
        </p:spPr>
      </p:sp>
      <p:sp>
        <p:nvSpPr>
          <p:cNvPr id="29700"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03A684E5-631D-4CD8-BCB9-2ED3B0ABCC85}" type="slidenum">
              <a:rPr lang="ar-SA" sz="1200">
                <a:solidFill>
                  <a:prstClr val="black"/>
                </a:solidFill>
                <a:latin typeface="Calibri"/>
                <a:cs typeface="Arial"/>
              </a:rPr>
              <a:pPr rtl="0">
                <a:defRPr/>
              </a:pPr>
              <a:t>23</a:t>
            </a:fld>
            <a:endParaRPr lang="fr-FR" sz="1200">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971CA01-D49C-49A2-A833-F356C5BA88EC}" type="slidenum">
              <a:rPr lang="ar-SA" smtClean="0"/>
              <a:pPr/>
              <a:t>40</a:t>
            </a:fld>
            <a:endParaRPr lang="en-GB"/>
          </a:p>
        </p:txBody>
      </p:sp>
      <p:sp>
        <p:nvSpPr>
          <p:cNvPr id="30723" name="Espace réservé de l'image des diapositives 1"/>
          <p:cNvSpPr>
            <a:spLocks noGrp="1" noRot="1" noChangeAspect="1" noTextEdit="1"/>
          </p:cNvSpPr>
          <p:nvPr>
            <p:ph type="sldImg"/>
          </p:nvPr>
        </p:nvSpPr>
        <p:spPr>
          <a:ln/>
        </p:spPr>
      </p:sp>
      <p:sp>
        <p:nvSpPr>
          <p:cNvPr id="30724"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dirty="0">
                <a:latin typeface="+mn-lt"/>
                <a:cs typeface="+mn-cs"/>
              </a:rPr>
              <a:t>معالجة الملفات-</a:t>
            </a:r>
            <a:endParaRPr lang="fr-FR" sz="1200" dirty="0">
              <a:latin typeface="+mn-lt"/>
              <a:cs typeface="+mn-cs"/>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dirty="0">
              <a:latin typeface="+mn-lt"/>
              <a:cs typeface="+mn-cs"/>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596B294A-0B2F-4298-82EF-5219C8AAAEB5}" type="slidenum">
              <a:rPr lang="ar-SA" sz="1200">
                <a:latin typeface="+mn-lt"/>
                <a:cs typeface="+mn-cs"/>
              </a:rPr>
              <a:pPr rtl="0">
                <a:defRPr/>
              </a:pPr>
              <a:t>40</a:t>
            </a:fld>
            <a:endParaRPr lang="fr-FR" sz="1200" dirty="0">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971CA01-D49C-49A2-A833-F356C5BA88EC}" type="slidenum">
              <a:rPr lang="ar-SA" smtClean="0"/>
              <a:pPr/>
              <a:t>41</a:t>
            </a:fld>
            <a:endParaRPr lang="en-GB"/>
          </a:p>
        </p:txBody>
      </p:sp>
      <p:sp>
        <p:nvSpPr>
          <p:cNvPr id="30723" name="Espace réservé de l'image des diapositives 1"/>
          <p:cNvSpPr>
            <a:spLocks noGrp="1" noRot="1" noChangeAspect="1" noTextEdit="1"/>
          </p:cNvSpPr>
          <p:nvPr>
            <p:ph type="sldImg"/>
          </p:nvPr>
        </p:nvSpPr>
        <p:spPr>
          <a:ln/>
        </p:spPr>
      </p:sp>
      <p:sp>
        <p:nvSpPr>
          <p:cNvPr id="30724"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dirty="0">
                <a:latin typeface="+mn-lt"/>
                <a:cs typeface="+mn-cs"/>
              </a:rPr>
              <a:t>معالجة الملفات-</a:t>
            </a:r>
            <a:endParaRPr lang="fr-FR" sz="1200" dirty="0">
              <a:latin typeface="+mn-lt"/>
              <a:cs typeface="+mn-cs"/>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dirty="0">
              <a:latin typeface="+mn-lt"/>
              <a:cs typeface="+mn-cs"/>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596B294A-0B2F-4298-82EF-5219C8AAAEB5}" type="slidenum">
              <a:rPr lang="ar-SA" sz="1200">
                <a:latin typeface="+mn-lt"/>
                <a:cs typeface="+mn-cs"/>
              </a:rPr>
              <a:pPr rtl="0">
                <a:defRPr/>
              </a:pPr>
              <a:t>41</a:t>
            </a:fld>
            <a:endParaRPr lang="fr-FR"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27C4AF5-E0E6-4DB2-A3C0-AEF0E213773E}" type="slidenum">
              <a:rPr lang="ar-JO" altLang="en-US" smtClean="0"/>
              <a:pPr/>
              <a:t>42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27C4AF5-E0E6-4DB2-A3C0-AEF0E213773E}" type="slidenum">
              <a:rPr lang="ar-JO" altLang="en-US" smtClean="0"/>
              <a:pPr/>
              <a:t>43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27C4AF5-E0E6-4DB2-A3C0-AEF0E213773E}" type="slidenum">
              <a:rPr lang="ar-JO" altLang="en-US" smtClean="0"/>
              <a:pPr/>
              <a:t>44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A3A9C510-C9F5-4FEA-81C4-EFF7CF765829}" type="slidenum">
              <a:rPr lang="ar-SA" sz="1200">
                <a:solidFill>
                  <a:prstClr val="black"/>
                </a:solidFill>
                <a:latin typeface="Arial" pitchFamily="34" charset="0"/>
              </a:rPr>
              <a:pPr rtl="0"/>
              <a:t>4</a:t>
            </a:fld>
            <a:endParaRPr lang="en-GB" sz="1200">
              <a:solidFill>
                <a:prstClr val="black"/>
              </a:solidFill>
              <a:latin typeface="Arial" pitchFamily="34" charset="0"/>
            </a:endParaRPr>
          </a:p>
        </p:txBody>
      </p:sp>
      <p:sp>
        <p:nvSpPr>
          <p:cNvPr id="27651" name="Espace réservé de l'image des diapositives 1"/>
          <p:cNvSpPr>
            <a:spLocks noGrp="1" noRot="1" noChangeAspect="1" noTextEdit="1"/>
          </p:cNvSpPr>
          <p:nvPr>
            <p:ph type="sldImg"/>
          </p:nvPr>
        </p:nvSpPr>
        <p:spPr>
          <a:ln/>
        </p:spPr>
      </p:sp>
      <p:sp>
        <p:nvSpPr>
          <p:cNvPr id="27652"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D1F65AAD-4B0E-48DB-896B-DC8943860EEF}" type="slidenum">
              <a:rPr lang="ar-SA" sz="1200">
                <a:solidFill>
                  <a:prstClr val="black"/>
                </a:solidFill>
                <a:latin typeface="Calibri"/>
                <a:cs typeface="Arial"/>
              </a:rPr>
              <a:pPr rtl="0">
                <a:defRPr/>
              </a:pPr>
              <a:t>4</a:t>
            </a:fld>
            <a:endParaRPr lang="fr-FR" sz="120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CBA875-AA8D-485F-9422-071DF9FBD6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rtl="0"/>
            <a:fld id="{2F868FD3-BC21-48F1-B440-3953481F4DA2}" type="slidenum">
              <a:rPr lang="ar-SA" sz="1200">
                <a:solidFill>
                  <a:prstClr val="black"/>
                </a:solidFill>
                <a:latin typeface="Arial" pitchFamily="34" charset="0"/>
              </a:rPr>
              <a:pPr rtl="0"/>
              <a:t>9</a:t>
            </a:fld>
            <a:endParaRPr lang="en-GB" sz="1200">
              <a:solidFill>
                <a:prstClr val="black"/>
              </a:solidFill>
              <a:latin typeface="Arial" pitchFamily="34" charset="0"/>
            </a:endParaRPr>
          </a:p>
        </p:txBody>
      </p:sp>
      <p:sp>
        <p:nvSpPr>
          <p:cNvPr id="28675" name="Espace réservé de l'image des diapositives 1"/>
          <p:cNvSpPr>
            <a:spLocks noGrp="1" noRot="1" noChangeAspect="1" noTextEdit="1"/>
          </p:cNvSpPr>
          <p:nvPr>
            <p:ph type="sldImg"/>
          </p:nvPr>
        </p:nvSpPr>
        <p:spPr>
          <a:ln/>
        </p:spPr>
      </p:sp>
      <p:sp>
        <p:nvSpPr>
          <p:cNvPr id="28676" name="Espace réservé des commentaires 2"/>
          <p:cNvSpPr>
            <a:spLocks noGrp="1"/>
          </p:cNvSpPr>
          <p:nvPr>
            <p:ph type="body" idx="1"/>
          </p:nvPr>
        </p:nvSpPr>
        <p:spPr>
          <a:noFill/>
          <a:ln/>
        </p:spPr>
        <p:txBody>
          <a:bodyPr/>
          <a:lstStyle/>
          <a:p>
            <a:pPr eaLnBrk="1" hangingPunct="1">
              <a:spcBef>
                <a:spcPct val="0"/>
              </a:spcBef>
            </a:pPr>
            <a:r>
              <a:rPr lang="ar-DZ"/>
              <a:t>راو</a:t>
            </a:r>
            <a:endParaRPr lang="en-US"/>
          </a:p>
        </p:txBody>
      </p:sp>
      <p:sp>
        <p:nvSpPr>
          <p:cNvPr id="10244" name="Espace réservé de l'en-tête 4"/>
          <p:cNvSpPr txBox="1">
            <a:spLocks noGrp="1"/>
          </p:cNvSpPr>
          <p:nvPr/>
        </p:nvSpPr>
        <p:spPr bwMode="auto">
          <a:xfrm>
            <a:off x="0" y="0"/>
            <a:ext cx="2889250" cy="496888"/>
          </a:xfrm>
          <a:prstGeom prst="rect">
            <a:avLst/>
          </a:prstGeom>
          <a:noFill/>
          <a:ln>
            <a:miter lim="800000"/>
            <a:headEnd/>
            <a:tailEnd/>
          </a:ln>
        </p:spPr>
        <p:txBody>
          <a:bodyPr/>
          <a:lstStyle/>
          <a:p>
            <a:pPr algn="l" rtl="0">
              <a:defRPr/>
            </a:pPr>
            <a:r>
              <a:rPr lang="ar-DZ" sz="1200">
                <a:solidFill>
                  <a:prstClr val="black"/>
                </a:solidFill>
                <a:latin typeface="Calibri"/>
                <a:cs typeface="Arial"/>
              </a:rPr>
              <a:t>معالجة الملفات-</a:t>
            </a:r>
            <a:endParaRPr lang="fr-FR" sz="1200">
              <a:solidFill>
                <a:prstClr val="black"/>
              </a:solidFill>
              <a:latin typeface="Calibri"/>
            </a:endParaRPr>
          </a:p>
        </p:txBody>
      </p:sp>
      <p:sp>
        <p:nvSpPr>
          <p:cNvPr id="10245" name="Espace réservé du pied de page 5"/>
          <p:cNvSpPr txBox="1">
            <a:spLocks noGrp="1"/>
          </p:cNvSpPr>
          <p:nvPr/>
        </p:nvSpPr>
        <p:spPr bwMode="auto">
          <a:xfrm>
            <a:off x="0" y="9428163"/>
            <a:ext cx="2889250" cy="496887"/>
          </a:xfrm>
          <a:prstGeom prst="rect">
            <a:avLst/>
          </a:prstGeom>
          <a:noFill/>
          <a:ln>
            <a:miter lim="800000"/>
            <a:headEnd/>
            <a:tailEnd/>
          </a:ln>
        </p:spPr>
        <p:txBody>
          <a:bodyPr anchor="b"/>
          <a:lstStyle/>
          <a:p>
            <a:pPr algn="l" rtl="0">
              <a:defRPr/>
            </a:pPr>
            <a:endParaRPr lang="fr-FR" sz="1200">
              <a:solidFill>
                <a:prstClr val="black"/>
              </a:solidFill>
              <a:latin typeface="Calibri"/>
            </a:endParaRPr>
          </a:p>
        </p:txBody>
      </p:sp>
      <p:sp>
        <p:nvSpPr>
          <p:cNvPr id="10246" name="Espace réservé du numéro de diapositive 6"/>
          <p:cNvSpPr txBox="1">
            <a:spLocks noGrp="1"/>
          </p:cNvSpPr>
          <p:nvPr/>
        </p:nvSpPr>
        <p:spPr bwMode="auto">
          <a:xfrm>
            <a:off x="3778250" y="9428163"/>
            <a:ext cx="2889250" cy="496887"/>
          </a:xfrm>
          <a:prstGeom prst="rect">
            <a:avLst/>
          </a:prstGeom>
          <a:noFill/>
          <a:ln>
            <a:miter lim="800000"/>
            <a:headEnd/>
            <a:tailEnd/>
          </a:ln>
        </p:spPr>
        <p:txBody>
          <a:bodyPr anchor="b"/>
          <a:lstStyle/>
          <a:p>
            <a:pPr rtl="0">
              <a:defRPr/>
            </a:pPr>
            <a:fld id="{AF95654A-9903-4092-AEC4-B901144C445A}" type="slidenum">
              <a:rPr lang="ar-SA" sz="1200">
                <a:solidFill>
                  <a:prstClr val="black"/>
                </a:solidFill>
                <a:latin typeface="Calibri"/>
                <a:cs typeface="Arial"/>
              </a:rPr>
              <a:pPr rtl="0">
                <a:defRPr/>
              </a:pPr>
              <a:t>9</a:t>
            </a:fld>
            <a:endParaRPr lang="fr-FR" sz="120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a:defRPr/>
            </a:pPr>
            <a:fld id="{6159A102-204A-4DA8-88D9-CE73B21E2839}" type="datetime1">
              <a:rPr lang="ar-SA" smtClean="0"/>
              <a:t>04/04/1440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9018FAB0-73A9-4E20-8817-3083529A7AC5}"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a:defRPr/>
            </a:pPr>
            <a:fld id="{82098300-59B8-4821-B571-4E985CDC112C}" type="datetime1">
              <a:rPr lang="ar-SA" smtClean="0"/>
              <a:t>04/04/1440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18FAB0-73A9-4E20-8817-3083529A7AC5}"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a:defRPr/>
            </a:pPr>
            <a:fld id="{C5DCFEBD-BF9F-40E2-B8E9-D0A6C0F37CC9}" type="datetime1">
              <a:rPr lang="ar-SA" smtClean="0"/>
              <a:t>04/04/1440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18FAB0-73A9-4E20-8817-3083529A7AC5}"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fld id="{B00179D5-CCC2-4D3E-A4C8-8FFBF5E8E19C}" type="datetime1">
              <a:rPr lang="ar-SA" smtClean="0"/>
              <a:t>04/04/1440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18FAB0-73A9-4E20-8817-3083529A7AC5}"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pPr>
              <a:defRPr/>
            </a:pPr>
            <a:fld id="{F7228524-CEBC-445C-B2E0-3D9D35A6FDD6}" type="datetime1">
              <a:rPr lang="ar-SA" smtClean="0"/>
              <a:t>04/04/1440</a:t>
            </a:fld>
            <a:endParaRPr lang="en-US"/>
          </a:p>
        </p:txBody>
      </p:sp>
      <p:sp>
        <p:nvSpPr>
          <p:cNvPr id="8" name="Slide Number Placeholder 7"/>
          <p:cNvSpPr>
            <a:spLocks noGrp="1"/>
          </p:cNvSpPr>
          <p:nvPr>
            <p:ph type="sldNum" sz="quarter" idx="11"/>
          </p:nvPr>
        </p:nvSpPr>
        <p:spPr/>
        <p:txBody>
          <a:bodyPr/>
          <a:lstStyle/>
          <a:p>
            <a:pPr>
              <a:defRPr/>
            </a:pPr>
            <a:fld id="{9018FAB0-73A9-4E20-8817-3083529A7AC5}" type="slidenum">
              <a:rPr lang="ar-SA"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a:defRPr/>
            </a:pPr>
            <a:fld id="{BC3226BC-D126-4ABE-939B-E27077E69E4E}" type="datetime1">
              <a:rPr lang="ar-SA" smtClean="0"/>
              <a:t>04/04/1440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18FAB0-73A9-4E20-8817-3083529A7AC5}"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defRPr/>
            </a:pPr>
            <a:fld id="{182227F1-75CB-41BE-8C39-104B29A2F2C6}" type="datetime1">
              <a:rPr lang="ar-SA" smtClean="0"/>
              <a:t>04/04/1440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018FAB0-73A9-4E20-8817-3083529A7AC5}"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pPr>
              <a:defRPr/>
            </a:pPr>
            <a:fld id="{A8A038FA-3A5D-4C16-B1C5-A929D79ABA11}" type="datetime1">
              <a:rPr lang="ar-SA" smtClean="0"/>
              <a:t>04/04/1440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018FAB0-73A9-4E20-8817-3083529A7AC5}"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3D3F28-1323-4F32-B470-7EB9599ACCA0}" type="datetime1">
              <a:rPr lang="ar-SA" smtClean="0"/>
              <a:t>04/04/1440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018FAB0-73A9-4E20-8817-3083529A7AC5}"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pPr>
              <a:defRPr/>
            </a:pPr>
            <a:fld id="{8EB746FC-DEA9-436B-8BA8-AE2CD8D40D3D}" type="datetime1">
              <a:rPr lang="ar-SA" smtClean="0"/>
              <a:t>04/04/1440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18FAB0-73A9-4E20-8817-3083529A7AC5}" type="slidenum">
              <a:rPr lang="ar-SA" smtClean="0"/>
              <a:pPr>
                <a:defRPr/>
              </a:pPr>
              <a:t>‹#›</a:t>
            </a:fld>
            <a:endParaRPr lang="en-US"/>
          </a:p>
        </p:txBody>
      </p:sp>
      <p:sp>
        <p:nvSpPr>
          <p:cNvPr id="8" name="Title 7"/>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pPr>
              <a:defRPr/>
            </a:pPr>
            <a:fld id="{9877E5C7-90E9-4485-94E3-D362849F8641}" type="datetime1">
              <a:rPr lang="ar-SA" smtClean="0"/>
              <a:t>04/04/1440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9018FAB0-73A9-4E20-8817-3083529A7AC5}" type="slidenum">
              <a:rPr lang="ar-SA" smtClean="0"/>
              <a:pPr>
                <a:defRPr/>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64A28A58-CF16-400A-9AF2-71E985FE2532}" type="datetime1">
              <a:rPr lang="ar-SA" smtClean="0"/>
              <a:t>04/04/1440</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9018FAB0-73A9-4E20-8817-3083529A7AC5}" type="slidenum">
              <a:rPr lang="ar-SA" smtClean="0"/>
              <a:pPr>
                <a:defRPr/>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internet.gif"/>
          <p:cNvPicPr>
            <a:picLocks noChangeAspect="1" noChangeArrowheads="1"/>
          </p:cNvPicPr>
          <p:nvPr userDrawn="1"/>
        </p:nvPicPr>
        <p:blipFill>
          <a:blip r:embed="rId14" cstate="print"/>
          <a:srcRect/>
          <a:stretch>
            <a:fillRect/>
          </a:stretch>
        </p:blipFill>
        <p:spPr bwMode="auto">
          <a:xfrm>
            <a:off x="7639050" y="0"/>
            <a:ext cx="1504950" cy="152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wheel spokes="3"/>
    <p:sndAc>
      <p:stSnd>
        <p:snd r:embed="rId13" name="coin.wav"/>
      </p:stSnd>
    </p:sndAc>
  </p:transition>
  <p:hf sldNum="0" hdr="0" ftr="0" dt="0"/>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standard+tia/eia+568-a&amp;source=images&amp;cd=&amp;cad=rja&amp;docid=QbFPhaefUu36RM&amp;tbnid=fuHEuQk9wQlzbM:&amp;ved=&amp;url=http://www.cepro.com/article/category_cabling_tia568a_or_tia568b/datacomm&amp;ei=738DUcWBFvLK0AX4nIHgAw&amp;bvm=bv.41524429,d.d2k&amp;psig=AFQjCNHucEWpr9cqdirQeUmcxApviru2hA&amp;ust=135927025577386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0166" y="106426"/>
            <a:ext cx="5867400" cy="1107996"/>
          </a:xfrm>
          <a:prstGeom prst="rect">
            <a:avLst/>
          </a:prstGeom>
          <a:noFill/>
        </p:spPr>
        <p:txBody>
          <a:bodyPr wrap="square" lIns="91440" tIns="45720" rIns="91440" bIns="45720">
            <a:spAutoFit/>
          </a:bodyPr>
          <a:lstStyle/>
          <a:p>
            <a:pPr algn="ctr"/>
            <a:r>
              <a:rPr lang="ar-SA"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الاتصالات السلكية</a:t>
            </a:r>
            <a:endPar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4" name="Diagram 3"/>
          <p:cNvGraphicFramePr/>
          <p:nvPr>
            <p:extLst>
              <p:ext uri="{D42A27DB-BD31-4B8C-83A1-F6EECF244321}">
                <p14:modId xmlns:p14="http://schemas.microsoft.com/office/powerpoint/2010/main" val="3739814129"/>
              </p:ext>
            </p:extLst>
          </p:nvPr>
        </p:nvGraphicFramePr>
        <p:xfrm>
          <a:off x="0" y="914400"/>
          <a:ext cx="8964488"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39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E7953BA-6ED4-4B2B-A83D-F6B97467DFFC}"/>
                                            </p:graphicEl>
                                          </p:spTgt>
                                        </p:tgtEl>
                                        <p:attrNameLst>
                                          <p:attrName>style.visibility</p:attrName>
                                        </p:attrNameLst>
                                      </p:cBhvr>
                                      <p:to>
                                        <p:strVal val="visible"/>
                                      </p:to>
                                    </p:set>
                                    <p:anim calcmode="lin" valueType="num">
                                      <p:cBhvr additive="base">
                                        <p:cTn id="7" dur="500" fill="hold"/>
                                        <p:tgtEl>
                                          <p:spTgt spid="4">
                                            <p:graphicEl>
                                              <a:dgm id="{8E7953BA-6ED4-4B2B-A83D-F6B97467DFF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E7953BA-6ED4-4B2B-A83D-F6B97467DFF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03277005-3200-4D4E-B234-4F53F4BCBD3C}"/>
                                            </p:graphicEl>
                                          </p:spTgt>
                                        </p:tgtEl>
                                        <p:attrNameLst>
                                          <p:attrName>style.visibility</p:attrName>
                                        </p:attrNameLst>
                                      </p:cBhvr>
                                      <p:to>
                                        <p:strVal val="visible"/>
                                      </p:to>
                                    </p:set>
                                    <p:anim calcmode="lin" valueType="num">
                                      <p:cBhvr additive="base">
                                        <p:cTn id="11" dur="500" fill="hold"/>
                                        <p:tgtEl>
                                          <p:spTgt spid="4">
                                            <p:graphicEl>
                                              <a:dgm id="{03277005-3200-4D4E-B234-4F53F4BCBD3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03277005-3200-4D4E-B234-4F53F4BCBD3C}"/>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22B3E1A0-AAC9-4A4D-BF33-ABEE77D26078}"/>
                                            </p:graphicEl>
                                          </p:spTgt>
                                        </p:tgtEl>
                                        <p:attrNameLst>
                                          <p:attrName>style.visibility</p:attrName>
                                        </p:attrNameLst>
                                      </p:cBhvr>
                                      <p:to>
                                        <p:strVal val="visible"/>
                                      </p:to>
                                    </p:set>
                                    <p:anim calcmode="lin" valueType="num">
                                      <p:cBhvr additive="base">
                                        <p:cTn id="17" dur="500" fill="hold"/>
                                        <p:tgtEl>
                                          <p:spTgt spid="4">
                                            <p:graphicEl>
                                              <a:dgm id="{22B3E1A0-AAC9-4A4D-BF33-ABEE77D2607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22B3E1A0-AAC9-4A4D-BF33-ABEE77D26078}"/>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2AFCE740-1025-4C7F-A741-6BE1578CB234}"/>
                                            </p:graphicEl>
                                          </p:spTgt>
                                        </p:tgtEl>
                                        <p:attrNameLst>
                                          <p:attrName>style.visibility</p:attrName>
                                        </p:attrNameLst>
                                      </p:cBhvr>
                                      <p:to>
                                        <p:strVal val="visible"/>
                                      </p:to>
                                    </p:set>
                                    <p:anim calcmode="lin" valueType="num">
                                      <p:cBhvr additive="base">
                                        <p:cTn id="21" dur="500" fill="hold"/>
                                        <p:tgtEl>
                                          <p:spTgt spid="4">
                                            <p:graphicEl>
                                              <a:dgm id="{2AFCE740-1025-4C7F-A741-6BE1578CB23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2AFCE740-1025-4C7F-A741-6BE1578CB234}"/>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9BF1D082-89D7-462B-9129-A1366A683CEC}"/>
                                            </p:graphicEl>
                                          </p:spTgt>
                                        </p:tgtEl>
                                        <p:attrNameLst>
                                          <p:attrName>style.visibility</p:attrName>
                                        </p:attrNameLst>
                                      </p:cBhvr>
                                      <p:to>
                                        <p:strVal val="visible"/>
                                      </p:to>
                                    </p:set>
                                    <p:anim calcmode="lin" valueType="num">
                                      <p:cBhvr additive="base">
                                        <p:cTn id="25" dur="500" fill="hold"/>
                                        <p:tgtEl>
                                          <p:spTgt spid="4">
                                            <p:graphicEl>
                                              <a:dgm id="{9BF1D082-89D7-462B-9129-A1366A683CE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9BF1D082-89D7-462B-9129-A1366A683CE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39D8FA82-1DDD-4664-BD8D-9B6937DC8E81}"/>
                                            </p:graphicEl>
                                          </p:spTgt>
                                        </p:tgtEl>
                                        <p:attrNameLst>
                                          <p:attrName>style.visibility</p:attrName>
                                        </p:attrNameLst>
                                      </p:cBhvr>
                                      <p:to>
                                        <p:strVal val="visible"/>
                                      </p:to>
                                    </p:set>
                                    <p:anim calcmode="lin" valueType="num">
                                      <p:cBhvr additive="base">
                                        <p:cTn id="31" dur="500" fill="hold"/>
                                        <p:tgtEl>
                                          <p:spTgt spid="4">
                                            <p:graphicEl>
                                              <a:dgm id="{39D8FA82-1DDD-4664-BD8D-9B6937DC8E8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9D8FA82-1DDD-4664-BD8D-9B6937DC8E81}"/>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620E8D84-E348-4095-8860-EB59DFB71AE9}"/>
                                            </p:graphicEl>
                                          </p:spTgt>
                                        </p:tgtEl>
                                        <p:attrNameLst>
                                          <p:attrName>style.visibility</p:attrName>
                                        </p:attrNameLst>
                                      </p:cBhvr>
                                      <p:to>
                                        <p:strVal val="visible"/>
                                      </p:to>
                                    </p:set>
                                    <p:anim calcmode="lin" valueType="num">
                                      <p:cBhvr additive="base">
                                        <p:cTn id="35" dur="500" fill="hold"/>
                                        <p:tgtEl>
                                          <p:spTgt spid="4">
                                            <p:graphicEl>
                                              <a:dgm id="{620E8D84-E348-4095-8860-EB59DFB71AE9}"/>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620E8D84-E348-4095-8860-EB59DFB71AE9}"/>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C6BB5D51-2E1E-402E-9EBD-FBF5E9DB743A}"/>
                                            </p:graphicEl>
                                          </p:spTgt>
                                        </p:tgtEl>
                                        <p:attrNameLst>
                                          <p:attrName>style.visibility</p:attrName>
                                        </p:attrNameLst>
                                      </p:cBhvr>
                                      <p:to>
                                        <p:strVal val="visible"/>
                                      </p:to>
                                    </p:set>
                                    <p:anim calcmode="lin" valueType="num">
                                      <p:cBhvr additive="base">
                                        <p:cTn id="39" dur="500" fill="hold"/>
                                        <p:tgtEl>
                                          <p:spTgt spid="4">
                                            <p:graphicEl>
                                              <a:dgm id="{C6BB5D51-2E1E-402E-9EBD-FBF5E9DB743A}"/>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C6BB5D51-2E1E-402E-9EBD-FBF5E9DB743A}"/>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graphicEl>
                                              <a:dgm id="{9A402328-4786-4584-866A-AA4D93130030}"/>
                                            </p:graphicEl>
                                          </p:spTgt>
                                        </p:tgtEl>
                                        <p:attrNameLst>
                                          <p:attrName>style.visibility</p:attrName>
                                        </p:attrNameLst>
                                      </p:cBhvr>
                                      <p:to>
                                        <p:strVal val="visible"/>
                                      </p:to>
                                    </p:set>
                                    <p:anim calcmode="lin" valueType="num">
                                      <p:cBhvr additive="base">
                                        <p:cTn id="45" dur="500" fill="hold"/>
                                        <p:tgtEl>
                                          <p:spTgt spid="4">
                                            <p:graphicEl>
                                              <a:dgm id="{9A402328-4786-4584-866A-AA4D93130030}"/>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9A402328-4786-4584-866A-AA4D93130030}"/>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graphicEl>
                                              <a:dgm id="{880B3073-C6BC-4FA7-B450-F77D17F20FCD}"/>
                                            </p:graphicEl>
                                          </p:spTgt>
                                        </p:tgtEl>
                                        <p:attrNameLst>
                                          <p:attrName>style.visibility</p:attrName>
                                        </p:attrNameLst>
                                      </p:cBhvr>
                                      <p:to>
                                        <p:strVal val="visible"/>
                                      </p:to>
                                    </p:set>
                                    <p:anim calcmode="lin" valueType="num">
                                      <p:cBhvr additive="base">
                                        <p:cTn id="49" dur="500" fill="hold"/>
                                        <p:tgtEl>
                                          <p:spTgt spid="4">
                                            <p:graphicEl>
                                              <a:dgm id="{880B3073-C6BC-4FA7-B450-F77D17F20FC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880B3073-C6BC-4FA7-B450-F77D17F20FCD}"/>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430B5365-370D-4007-A62F-FDE580600467}"/>
                                            </p:graphicEl>
                                          </p:spTgt>
                                        </p:tgtEl>
                                        <p:attrNameLst>
                                          <p:attrName>style.visibility</p:attrName>
                                        </p:attrNameLst>
                                      </p:cBhvr>
                                      <p:to>
                                        <p:strVal val="visible"/>
                                      </p:to>
                                    </p:set>
                                    <p:anim calcmode="lin" valueType="num">
                                      <p:cBhvr additive="base">
                                        <p:cTn id="53" dur="500" fill="hold"/>
                                        <p:tgtEl>
                                          <p:spTgt spid="4">
                                            <p:graphicEl>
                                              <a:dgm id="{430B5365-370D-4007-A62F-FDE580600467}"/>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430B5365-370D-4007-A62F-FDE580600467}"/>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graphicEl>
                                              <a:dgm id="{8E802ECC-43A7-4340-AF66-97348A0D0C39}"/>
                                            </p:graphicEl>
                                          </p:spTgt>
                                        </p:tgtEl>
                                        <p:attrNameLst>
                                          <p:attrName>style.visibility</p:attrName>
                                        </p:attrNameLst>
                                      </p:cBhvr>
                                      <p:to>
                                        <p:strVal val="visible"/>
                                      </p:to>
                                    </p:set>
                                    <p:anim calcmode="lin" valueType="num">
                                      <p:cBhvr additive="base">
                                        <p:cTn id="59" dur="500" fill="hold"/>
                                        <p:tgtEl>
                                          <p:spTgt spid="4">
                                            <p:graphicEl>
                                              <a:dgm id="{8E802ECC-43A7-4340-AF66-97348A0D0C39}"/>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graphicEl>
                                              <a:dgm id="{8E802ECC-43A7-4340-AF66-97348A0D0C39}"/>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graphicEl>
                                              <a:dgm id="{E8E87275-AE89-485A-B8D0-C535873D32A8}"/>
                                            </p:graphicEl>
                                          </p:spTgt>
                                        </p:tgtEl>
                                        <p:attrNameLst>
                                          <p:attrName>style.visibility</p:attrName>
                                        </p:attrNameLst>
                                      </p:cBhvr>
                                      <p:to>
                                        <p:strVal val="visible"/>
                                      </p:to>
                                    </p:set>
                                    <p:anim calcmode="lin" valueType="num">
                                      <p:cBhvr additive="base">
                                        <p:cTn id="63" dur="500" fill="hold"/>
                                        <p:tgtEl>
                                          <p:spTgt spid="4">
                                            <p:graphicEl>
                                              <a:dgm id="{E8E87275-AE89-485A-B8D0-C535873D32A8}"/>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E8E87275-AE89-485A-B8D0-C535873D32A8}"/>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D6752FEF-25CA-4E85-81DB-A0067457F29F}"/>
                                            </p:graphicEl>
                                          </p:spTgt>
                                        </p:tgtEl>
                                        <p:attrNameLst>
                                          <p:attrName>style.visibility</p:attrName>
                                        </p:attrNameLst>
                                      </p:cBhvr>
                                      <p:to>
                                        <p:strVal val="visible"/>
                                      </p:to>
                                    </p:set>
                                    <p:anim calcmode="lin" valueType="num">
                                      <p:cBhvr additive="base">
                                        <p:cTn id="67" dur="500" fill="hold"/>
                                        <p:tgtEl>
                                          <p:spTgt spid="4">
                                            <p:graphicEl>
                                              <a:dgm id="{D6752FEF-25CA-4E85-81DB-A0067457F29F}"/>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D6752FEF-25CA-4E85-81DB-A0067457F29F}"/>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A78B9F68-D116-4E08-AE19-E75BB792D3DC}"/>
                                            </p:graphicEl>
                                          </p:spTgt>
                                        </p:tgtEl>
                                        <p:attrNameLst>
                                          <p:attrName>style.visibility</p:attrName>
                                        </p:attrNameLst>
                                      </p:cBhvr>
                                      <p:to>
                                        <p:strVal val="visible"/>
                                      </p:to>
                                    </p:set>
                                    <p:anim calcmode="lin" valueType="num">
                                      <p:cBhvr additive="base">
                                        <p:cTn id="73" dur="500" fill="hold"/>
                                        <p:tgtEl>
                                          <p:spTgt spid="4">
                                            <p:graphicEl>
                                              <a:dgm id="{A78B9F68-D116-4E08-AE19-E75BB792D3DC}"/>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A78B9F68-D116-4E08-AE19-E75BB792D3DC}"/>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graphicEl>
                                              <a:dgm id="{B8A82190-0359-429E-A17E-3A14B489941B}"/>
                                            </p:graphicEl>
                                          </p:spTgt>
                                        </p:tgtEl>
                                        <p:attrNameLst>
                                          <p:attrName>style.visibility</p:attrName>
                                        </p:attrNameLst>
                                      </p:cBhvr>
                                      <p:to>
                                        <p:strVal val="visible"/>
                                      </p:to>
                                    </p:set>
                                    <p:anim calcmode="lin" valueType="num">
                                      <p:cBhvr additive="base">
                                        <p:cTn id="77" dur="500" fill="hold"/>
                                        <p:tgtEl>
                                          <p:spTgt spid="4">
                                            <p:graphicEl>
                                              <a:dgm id="{B8A82190-0359-429E-A17E-3A14B489941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B8A82190-0359-429E-A17E-3A14B489941B}"/>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
                                            <p:graphicEl>
                                              <a:dgm id="{531962E8-15B0-46E0-9633-FD0ABE1AE2CC}"/>
                                            </p:graphicEl>
                                          </p:spTgt>
                                        </p:tgtEl>
                                        <p:attrNameLst>
                                          <p:attrName>style.visibility</p:attrName>
                                        </p:attrNameLst>
                                      </p:cBhvr>
                                      <p:to>
                                        <p:strVal val="visible"/>
                                      </p:to>
                                    </p:set>
                                    <p:anim calcmode="lin" valueType="num">
                                      <p:cBhvr additive="base">
                                        <p:cTn id="81" dur="500" fill="hold"/>
                                        <p:tgtEl>
                                          <p:spTgt spid="4">
                                            <p:graphicEl>
                                              <a:dgm id="{531962E8-15B0-46E0-9633-FD0ABE1AE2CC}"/>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graphicEl>
                                              <a:dgm id="{531962E8-15B0-46E0-9633-FD0ABE1AE2C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dirty="0">
                <a:solidFill>
                  <a:srgbClr val="0070C0"/>
                </a:solidFill>
                <a:latin typeface="Calibri" pitchFamily="34" charset="0"/>
              </a:rPr>
              <a:t>-</a:t>
            </a:r>
            <a:fld id="{9C8B9E47-68A0-48E5-BABC-D9FE3FC1BDF4}" type="slidenum">
              <a:rPr lang="ar-DZ" sz="2000">
                <a:solidFill>
                  <a:srgbClr val="0070C0"/>
                </a:solidFill>
                <a:latin typeface="Calibri" pitchFamily="34" charset="0"/>
              </a:rPr>
              <a:pPr algn="ctr" rtl="0"/>
              <a:t>10</a:t>
            </a:fld>
            <a:endParaRPr lang="fr-BE" sz="1100" dirty="0">
              <a:solidFill>
                <a:srgbClr val="0070C0"/>
              </a:solidFill>
              <a:latin typeface="Calibri" pitchFamily="34" charset="0"/>
            </a:endParaRPr>
          </a:p>
        </p:txBody>
      </p:sp>
      <p:sp>
        <p:nvSpPr>
          <p:cNvPr id="14339" name="Rectangle 3"/>
          <p:cNvSpPr>
            <a:spLocks noChangeArrowheads="1"/>
          </p:cNvSpPr>
          <p:nvPr/>
        </p:nvSpPr>
        <p:spPr bwMode="auto">
          <a:xfrm>
            <a:off x="250825" y="2133600"/>
            <a:ext cx="8497639" cy="4391025"/>
          </a:xfrm>
          <a:prstGeom prst="rect">
            <a:avLst/>
          </a:prstGeom>
          <a:noFill/>
          <a:ln w="9525">
            <a:noFill/>
            <a:miter lim="800000"/>
            <a:headEnd/>
            <a:tailEnd/>
          </a:ln>
        </p:spPr>
        <p:txBody>
          <a:bodyPr/>
          <a:lstStyle/>
          <a:p>
            <a:pPr marL="342900" indent="-342900">
              <a:lnSpc>
                <a:spcPct val="150000"/>
              </a:lnSpc>
            </a:pPr>
            <a:r>
              <a:rPr lang="ar-SA" sz="2800" dirty="0">
                <a:solidFill>
                  <a:srgbClr val="000000"/>
                </a:solidFill>
                <a:latin typeface="Arial" pitchFamily="34" charset="0"/>
              </a:rPr>
              <a:t>وهي نوعان :</a:t>
            </a:r>
          </a:p>
          <a:p>
            <a:pPr marL="514350" indent="-514350">
              <a:lnSpc>
                <a:spcPct val="150000"/>
              </a:lnSpc>
              <a:buFont typeface="+mj-lt"/>
              <a:buAutoNum type="arabicPeriod"/>
            </a:pPr>
            <a:r>
              <a:rPr lang="ar-SA" sz="2800" dirty="0">
                <a:solidFill>
                  <a:srgbClr val="000000"/>
                </a:solidFill>
                <a:latin typeface="Arial" pitchFamily="34" charset="0"/>
              </a:rPr>
              <a:t>الكابل المزدوج المجدول المحمي </a:t>
            </a:r>
            <a:r>
              <a:rPr lang="en-US" sz="2800" dirty="0">
                <a:solidFill>
                  <a:srgbClr val="000000"/>
                </a:solidFill>
                <a:latin typeface="Arial" pitchFamily="34" charset="0"/>
              </a:rPr>
              <a:t>STP</a:t>
            </a:r>
            <a:endParaRPr lang="ar-SA" sz="2800" dirty="0">
              <a:solidFill>
                <a:srgbClr val="000000"/>
              </a:solidFill>
              <a:latin typeface="Arial" pitchFamily="34" charset="0"/>
            </a:endParaRPr>
          </a:p>
          <a:p>
            <a:pPr marL="514350" indent="-514350">
              <a:lnSpc>
                <a:spcPct val="150000"/>
              </a:lnSpc>
              <a:buFont typeface="+mj-lt"/>
              <a:buAutoNum type="arabicPeriod"/>
            </a:pPr>
            <a:r>
              <a:rPr lang="ar-SA" sz="2800" dirty="0">
                <a:solidFill>
                  <a:srgbClr val="000000"/>
                </a:solidFill>
                <a:latin typeface="Arial" pitchFamily="34" charset="0"/>
              </a:rPr>
              <a:t>الكابل المزدوج المجدول الغير محمي</a:t>
            </a:r>
            <a:r>
              <a:rPr lang="en-US" sz="2800" dirty="0">
                <a:solidFill>
                  <a:srgbClr val="000000"/>
                </a:solidFill>
                <a:latin typeface="Arial" pitchFamily="34" charset="0"/>
              </a:rPr>
              <a:t>UTP</a:t>
            </a:r>
            <a:endParaRPr lang="ar-SA" sz="2800" dirty="0">
              <a:solidFill>
                <a:srgbClr val="000000"/>
              </a:solidFill>
              <a:latin typeface="Arial" pitchFamily="34" charset="0"/>
            </a:endParaRPr>
          </a:p>
          <a:p>
            <a:pPr marL="514350" indent="-514350">
              <a:lnSpc>
                <a:spcPct val="150000"/>
              </a:lnSpc>
              <a:buFont typeface="+mj-lt"/>
              <a:buAutoNum type="arabicPeriod"/>
            </a:pPr>
            <a:endParaRPr lang="ar-SA" sz="2800" dirty="0">
              <a:solidFill>
                <a:srgbClr val="000000"/>
              </a:solidFill>
              <a:latin typeface="Arial" pitchFamily="34" charset="0"/>
            </a:endParaRPr>
          </a:p>
          <a:p>
            <a:pPr marL="342900" indent="-342900">
              <a:lnSpc>
                <a:spcPct val="150000"/>
              </a:lnSpc>
            </a:pPr>
            <a:endParaRPr lang="ar-KW" sz="2800" dirty="0">
              <a:solidFill>
                <a:srgbClr val="000000"/>
              </a:solidFill>
              <a:latin typeface="Arial" pitchFamily="34" charset="0"/>
            </a:endParaRPr>
          </a:p>
          <a:p>
            <a:pPr marL="342900" indent="-342900" algn="l"/>
            <a:endParaRPr lang="en-US" sz="2400" dirty="0">
              <a:solidFill>
                <a:srgbClr val="000000"/>
              </a:solidFill>
              <a:latin typeface="Arial" pitchFamily="34" charset="0"/>
            </a:endParaRPr>
          </a:p>
        </p:txBody>
      </p:sp>
      <p:sp>
        <p:nvSpPr>
          <p:cNvPr id="6" name="Rectangle 5"/>
          <p:cNvSpPr/>
          <p:nvPr/>
        </p:nvSpPr>
        <p:spPr>
          <a:xfrm>
            <a:off x="250825" y="476672"/>
            <a:ext cx="738096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rPr>
              <a:t>الكابل المزدوج المجدول </a:t>
            </a:r>
          </a:p>
          <a:p>
            <a:pPr algn="ct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rPr>
              <a:t>Twisted Pair Cable</a:t>
            </a:r>
            <a:endParaRPr lang="ar-KW"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ndParaRPr>
          </a:p>
        </p:txBody>
      </p:sp>
      <p:pic>
        <p:nvPicPr>
          <p:cNvPr id="8" name="Picture 4" descr="http://image.made-in-china.com/2f0j00TCmQVjiFAaqv/4-Pair-23AWG-CAT6-SFTP-C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 y="4082390"/>
            <a:ext cx="27146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made-in-china.com/image/2f0j00eYrtzuTEBaNqM/CAT-5e-UTP-FTP-C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644" y="4263365"/>
            <a:ext cx="440733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328894"/>
      </p:ext>
    </p:extLst>
  </p:cSld>
  <p:clrMapOvr>
    <a:masterClrMapping/>
  </p:clrMapOvr>
  <p:transition spd="slow">
    <p:wheel spokes="3"/>
    <p:sndAc>
      <p:stSnd>
        <p:snd r:embed="rId3" name="coin.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tp and stp.jpg"/>
          <p:cNvPicPr>
            <a:picLocks noChangeAspect="1"/>
          </p:cNvPicPr>
          <p:nvPr/>
        </p:nvPicPr>
        <p:blipFill>
          <a:blip r:embed="rId3" cstate="print"/>
          <a:stretch>
            <a:fillRect/>
          </a:stretch>
        </p:blipFill>
        <p:spPr>
          <a:xfrm>
            <a:off x="35496" y="1988840"/>
            <a:ext cx="3456384" cy="42545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07568045"/>
              </p:ext>
            </p:extLst>
          </p:nvPr>
        </p:nvGraphicFramePr>
        <p:xfrm>
          <a:off x="3275856" y="1700808"/>
          <a:ext cx="5688632" cy="4968552"/>
        </p:xfrm>
        <a:graphic>
          <a:graphicData uri="http://schemas.openxmlformats.org/drawingml/2006/table">
            <a:tbl>
              <a:tblPr firstRow="1" bandRow="1">
                <a:tableStyleId>{22838BEF-8BB2-4498-84A7-C5851F593DF1}</a:tableStyleId>
              </a:tblPr>
              <a:tblGrid>
                <a:gridCol w="4662813">
                  <a:extLst>
                    <a:ext uri="{9D8B030D-6E8A-4147-A177-3AD203B41FA5}">
                      <a16:colId xmlns:a16="http://schemas.microsoft.com/office/drawing/2014/main" val="20000"/>
                    </a:ext>
                  </a:extLst>
                </a:gridCol>
                <a:gridCol w="1025819">
                  <a:extLst>
                    <a:ext uri="{9D8B030D-6E8A-4147-A177-3AD203B41FA5}">
                      <a16:colId xmlns:a16="http://schemas.microsoft.com/office/drawing/2014/main" val="20001"/>
                    </a:ext>
                  </a:extLst>
                </a:gridCol>
              </a:tblGrid>
              <a:tr h="1121270">
                <a:tc>
                  <a:txBody>
                    <a:bodyPr/>
                    <a:lstStyle/>
                    <a:p>
                      <a:pPr algn="r" rtl="1"/>
                      <a:r>
                        <a:rPr lang="ar-SA" sz="1800" b="1" kern="1200" baseline="0" dirty="0">
                          <a:solidFill>
                            <a:schemeClr val="accent1">
                              <a:lumMod val="75000"/>
                            </a:schemeClr>
                          </a:solidFill>
                        </a:rPr>
                        <a:t>الكابل الواحد يتكون من أربع أزوج من </a:t>
                      </a:r>
                      <a:r>
                        <a:rPr lang="ar-SA" sz="1800" b="1" kern="1200" baseline="0" dirty="0" err="1">
                          <a:solidFill>
                            <a:schemeClr val="accent1">
                              <a:lumMod val="75000"/>
                            </a:schemeClr>
                          </a:solidFill>
                        </a:rPr>
                        <a:t>الكوابلالنحاسية</a:t>
                      </a:r>
                      <a:r>
                        <a:rPr lang="ar-SA" sz="1800" b="1" kern="1200" baseline="0" dirty="0">
                          <a:solidFill>
                            <a:schemeClr val="accent1">
                              <a:lumMod val="75000"/>
                            </a:schemeClr>
                          </a:solidFill>
                        </a:rPr>
                        <a:t> المعزولة المجدولة  ( لتقليل الضوضاء والتأثيرات الخارجية) مغلف بمادة بلاستيكية من الخارج.</a:t>
                      </a:r>
                      <a:endParaRPr lang="en-US" sz="18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1800" b="1" dirty="0">
                          <a:solidFill>
                            <a:schemeClr val="accent1">
                              <a:lumMod val="75000"/>
                            </a:schemeClr>
                          </a:solidFill>
                        </a:rPr>
                        <a:t>تركيبها</a:t>
                      </a:r>
                      <a:endParaRPr lang="en-US" sz="18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852076">
                <a:tc>
                  <a:txBody>
                    <a:bodyPr/>
                    <a:lstStyle/>
                    <a:p>
                      <a:pPr algn="r" rtl="1"/>
                      <a:r>
                        <a:rPr lang="ar-SA" sz="2000" b="1" kern="1200" baseline="0" dirty="0">
                          <a:solidFill>
                            <a:schemeClr val="accent1">
                              <a:lumMod val="75000"/>
                            </a:schemeClr>
                          </a:solidFill>
                        </a:rPr>
                        <a:t>1- التكلفة قليلة . </a:t>
                      </a:r>
                    </a:p>
                    <a:p>
                      <a:pPr algn="r" rtl="1"/>
                      <a:r>
                        <a:rPr lang="ar-SA" sz="2000" b="1" kern="1200" baseline="0" dirty="0">
                          <a:solidFill>
                            <a:schemeClr val="accent1">
                              <a:lumMod val="75000"/>
                            </a:schemeClr>
                          </a:solidFill>
                        </a:rPr>
                        <a:t>٢-عملية توصيل </a:t>
                      </a:r>
                      <a:r>
                        <a:rPr lang="ar-SA" sz="2000" b="1" kern="1200" baseline="0" dirty="0" err="1">
                          <a:solidFill>
                            <a:schemeClr val="accent1">
                              <a:lumMod val="75000"/>
                            </a:schemeClr>
                          </a:solidFill>
                        </a:rPr>
                        <a:t>الكوابلوصيانتها</a:t>
                      </a:r>
                      <a:r>
                        <a:rPr lang="ar-SA" sz="2000" b="1" kern="1200" baseline="0" dirty="0">
                          <a:solidFill>
                            <a:schemeClr val="accent1">
                              <a:lumMod val="75000"/>
                            </a:schemeClr>
                          </a:solidFill>
                        </a:rPr>
                        <a:t> سهلة .</a:t>
                      </a:r>
                      <a:endParaRPr lang="en-US" sz="20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1800" b="1" dirty="0">
                          <a:solidFill>
                            <a:schemeClr val="accent1">
                              <a:lumMod val="75000"/>
                            </a:schemeClr>
                          </a:solidFill>
                        </a:rPr>
                        <a:t>مميزاتها</a:t>
                      </a:r>
                      <a:endParaRPr lang="en-US" sz="18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661260">
                <a:tc>
                  <a:txBody>
                    <a:bodyPr/>
                    <a:lstStyle/>
                    <a:p>
                      <a:pPr algn="r" rtl="1"/>
                      <a:r>
                        <a:rPr lang="ar-SA" sz="2000" b="1" kern="1200" baseline="0" dirty="0">
                          <a:solidFill>
                            <a:schemeClr val="accent1">
                              <a:lumMod val="75000"/>
                            </a:schemeClr>
                          </a:solidFill>
                        </a:rPr>
                        <a:t>توجد في أسلاك الهواتف و الشبكات الحاسوبية</a:t>
                      </a:r>
                      <a:endParaRPr lang="en-US" sz="20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1800" b="1" dirty="0">
                          <a:solidFill>
                            <a:schemeClr val="accent1">
                              <a:lumMod val="75000"/>
                            </a:schemeClr>
                          </a:solidFill>
                        </a:rPr>
                        <a:t>استخدامها</a:t>
                      </a:r>
                      <a:endParaRPr lang="en-US" sz="18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333946">
                <a:tc>
                  <a:txBody>
                    <a:bodyPr/>
                    <a:lstStyle/>
                    <a:p>
                      <a:pPr algn="r" rtl="1"/>
                      <a:r>
                        <a:rPr lang="ar-SA" sz="2000" b="1" kern="1200" baseline="0" dirty="0">
                          <a:solidFill>
                            <a:schemeClr val="accent1">
                              <a:lumMod val="75000"/>
                            </a:schemeClr>
                          </a:solidFill>
                        </a:rPr>
                        <a:t>1- </a:t>
                      </a:r>
                      <a:r>
                        <a:rPr lang="ar-SA" sz="2000" b="1" u="sng" kern="1200" baseline="0" dirty="0" err="1">
                          <a:solidFill>
                            <a:schemeClr val="accent1">
                              <a:lumMod val="75000"/>
                            </a:schemeClr>
                          </a:solidFill>
                        </a:rPr>
                        <a:t>الكوابلالمجدولة</a:t>
                      </a:r>
                      <a:r>
                        <a:rPr lang="ar-SA" sz="2000" b="1" u="sng" kern="1200" baseline="0" dirty="0">
                          <a:solidFill>
                            <a:schemeClr val="accent1">
                              <a:lumMod val="75000"/>
                            </a:schemeClr>
                          </a:solidFill>
                        </a:rPr>
                        <a:t> المحمية(</a:t>
                      </a:r>
                      <a:r>
                        <a:rPr lang="en-US" sz="2000" b="1" u="sng" kern="1200" baseline="0" dirty="0">
                          <a:solidFill>
                            <a:schemeClr val="accent1">
                              <a:lumMod val="75000"/>
                            </a:schemeClr>
                          </a:solidFill>
                        </a:rPr>
                        <a:t>STP</a:t>
                      </a:r>
                      <a:r>
                        <a:rPr lang="ar-SA" sz="2000" b="1" u="sng" kern="1200" baseline="0" dirty="0">
                          <a:solidFill>
                            <a:schemeClr val="accent1">
                              <a:lumMod val="75000"/>
                            </a:schemeClr>
                          </a:solidFill>
                        </a:rPr>
                        <a:t>)</a:t>
                      </a:r>
                      <a:r>
                        <a:rPr lang="en-US" sz="2000" b="1" u="sng" kern="1200" baseline="0" dirty="0">
                          <a:solidFill>
                            <a:schemeClr val="accent1">
                              <a:lumMod val="75000"/>
                            </a:schemeClr>
                          </a:solidFill>
                        </a:rPr>
                        <a:t>: </a:t>
                      </a:r>
                      <a:endParaRPr lang="ar-SA" sz="2000" b="1" u="sng" kern="1200" baseline="0" dirty="0">
                        <a:solidFill>
                          <a:schemeClr val="accent1">
                            <a:lumMod val="75000"/>
                          </a:schemeClr>
                        </a:solidFill>
                      </a:endParaRPr>
                    </a:p>
                    <a:p>
                      <a:pPr algn="r" rtl="1"/>
                      <a:r>
                        <a:rPr lang="ar-SA" sz="2000" b="1" kern="1200" baseline="0" dirty="0">
                          <a:solidFill>
                            <a:schemeClr val="accent1">
                              <a:lumMod val="75000"/>
                            </a:schemeClr>
                          </a:solidFill>
                        </a:rPr>
                        <a:t>  </a:t>
                      </a:r>
                      <a:r>
                        <a:rPr lang="en-US" sz="2000" b="1" kern="1200" baseline="0" dirty="0">
                          <a:solidFill>
                            <a:schemeClr val="accent1">
                              <a:lumMod val="75000"/>
                            </a:schemeClr>
                          </a:solidFill>
                        </a:rPr>
                        <a:t>  </a:t>
                      </a:r>
                      <a:r>
                        <a:rPr lang="ar-SA" sz="2000" b="1" kern="1200" baseline="0" dirty="0">
                          <a:solidFill>
                            <a:schemeClr val="accent1">
                              <a:lumMod val="75000"/>
                            </a:schemeClr>
                          </a:solidFill>
                        </a:rPr>
                        <a:t> وهي التي يتم تغليف الكابل فيها بمادة موصلة </a:t>
                      </a:r>
                      <a:r>
                        <a:rPr lang="en-US" sz="2000" b="1" kern="1200" baseline="0" dirty="0">
                          <a:solidFill>
                            <a:schemeClr val="accent1">
                              <a:lumMod val="75000"/>
                            </a:schemeClr>
                          </a:solidFill>
                        </a:rPr>
                        <a:t>  </a:t>
                      </a:r>
                      <a:r>
                        <a:rPr lang="ar-SA" sz="2000" b="1" kern="1200" baseline="0" dirty="0">
                          <a:solidFill>
                            <a:schemeClr val="accent1">
                              <a:lumMod val="75000"/>
                            </a:schemeClr>
                          </a:solidFill>
                        </a:rPr>
                        <a:t>   </a:t>
                      </a:r>
                      <a:r>
                        <a:rPr lang="en-US" sz="2000" b="1" kern="1200" baseline="0" dirty="0">
                          <a:solidFill>
                            <a:schemeClr val="accent1">
                              <a:lumMod val="75000"/>
                            </a:schemeClr>
                          </a:solidFill>
                        </a:rPr>
                        <a:t> </a:t>
                      </a:r>
                      <a:r>
                        <a:rPr lang="ar-SA" sz="2000" b="1" kern="1200" baseline="0" dirty="0">
                          <a:solidFill>
                            <a:schemeClr val="accent1">
                              <a:lumMod val="75000"/>
                            </a:schemeClr>
                          </a:solidFill>
                        </a:rPr>
                        <a:t>لتحسين الأداء للسلك المجدول.</a:t>
                      </a:r>
                    </a:p>
                    <a:p>
                      <a:pPr algn="r" rtl="1"/>
                      <a:r>
                        <a:rPr lang="ar-SA" sz="2000" b="1" kern="1200" baseline="0" dirty="0">
                          <a:solidFill>
                            <a:schemeClr val="accent1">
                              <a:lumMod val="75000"/>
                            </a:schemeClr>
                          </a:solidFill>
                        </a:rPr>
                        <a:t>2- </a:t>
                      </a:r>
                      <a:r>
                        <a:rPr lang="ar-SA" sz="2000" b="1" u="sng" kern="1200" baseline="0" dirty="0" err="1">
                          <a:solidFill>
                            <a:schemeClr val="accent1">
                              <a:lumMod val="75000"/>
                            </a:schemeClr>
                          </a:solidFill>
                        </a:rPr>
                        <a:t>الكوابلالمجدولة</a:t>
                      </a:r>
                      <a:r>
                        <a:rPr lang="ar-SA" sz="2000" b="1" u="sng" kern="1200" baseline="0" dirty="0">
                          <a:solidFill>
                            <a:schemeClr val="accent1">
                              <a:lumMod val="75000"/>
                            </a:schemeClr>
                          </a:solidFill>
                        </a:rPr>
                        <a:t> الغير محمية(</a:t>
                      </a:r>
                      <a:r>
                        <a:rPr lang="en-US" sz="2000" b="1" u="sng" kern="1200" baseline="0" dirty="0">
                          <a:solidFill>
                            <a:schemeClr val="accent1">
                              <a:lumMod val="75000"/>
                            </a:schemeClr>
                          </a:solidFill>
                        </a:rPr>
                        <a:t>UTP</a:t>
                      </a:r>
                      <a:r>
                        <a:rPr lang="ar-SA" sz="2000" b="1" u="sng" kern="1200" baseline="0" dirty="0">
                          <a:solidFill>
                            <a:schemeClr val="accent1">
                              <a:lumMod val="75000"/>
                            </a:schemeClr>
                          </a:solidFill>
                        </a:rPr>
                        <a:t>)</a:t>
                      </a:r>
                      <a:r>
                        <a:rPr lang="en-US" sz="2000" b="1" u="sng" kern="1200" baseline="0" dirty="0">
                          <a:solidFill>
                            <a:schemeClr val="accent1">
                              <a:lumMod val="75000"/>
                            </a:schemeClr>
                          </a:solidFill>
                        </a:rPr>
                        <a:t>:</a:t>
                      </a:r>
                      <a:r>
                        <a:rPr lang="ar-SA" sz="2000" b="1" u="sng" kern="1200" baseline="0" dirty="0">
                          <a:solidFill>
                            <a:schemeClr val="accent1">
                              <a:lumMod val="75000"/>
                            </a:schemeClr>
                          </a:solidFill>
                        </a:rPr>
                        <a:t> </a:t>
                      </a:r>
                    </a:p>
                    <a:p>
                      <a:pPr algn="r" rtl="1"/>
                      <a:r>
                        <a:rPr lang="en-US" sz="2000" b="1" kern="1200" baseline="0" dirty="0">
                          <a:solidFill>
                            <a:schemeClr val="accent1">
                              <a:lumMod val="75000"/>
                            </a:schemeClr>
                          </a:solidFill>
                        </a:rPr>
                        <a:t>     </a:t>
                      </a:r>
                      <a:r>
                        <a:rPr lang="ar-SA" sz="2000" b="1" kern="1200" baseline="0" dirty="0">
                          <a:solidFill>
                            <a:schemeClr val="accent1">
                              <a:lumMod val="75000"/>
                            </a:schemeClr>
                          </a:solidFill>
                        </a:rPr>
                        <a:t>وهي غير مغلفة بمادة موصلة وهي منتشرة </a:t>
                      </a:r>
                      <a:r>
                        <a:rPr lang="en-US" sz="2000" b="1" kern="1200" baseline="0" dirty="0">
                          <a:solidFill>
                            <a:schemeClr val="accent1">
                              <a:lumMod val="75000"/>
                            </a:schemeClr>
                          </a:solidFill>
                        </a:rPr>
                        <a:t>  </a:t>
                      </a:r>
                      <a:r>
                        <a:rPr lang="ar-SA" sz="2000" b="1" kern="1200" baseline="0" dirty="0">
                          <a:solidFill>
                            <a:schemeClr val="accent1">
                              <a:lumMod val="75000"/>
                            </a:schemeClr>
                          </a:solidFill>
                        </a:rPr>
                        <a:t>   </a:t>
                      </a:r>
                      <a:r>
                        <a:rPr lang="en-US" sz="2000" b="1" kern="1200" baseline="0" dirty="0">
                          <a:solidFill>
                            <a:schemeClr val="accent1">
                              <a:lumMod val="75000"/>
                            </a:schemeClr>
                          </a:solidFill>
                        </a:rPr>
                        <a:t>        </a:t>
                      </a:r>
                      <a:r>
                        <a:rPr lang="ar-SA" sz="2000" b="1" kern="1200" baseline="0" dirty="0">
                          <a:solidFill>
                            <a:schemeClr val="accent1">
                              <a:lumMod val="75000"/>
                            </a:schemeClr>
                          </a:solidFill>
                        </a:rPr>
                        <a:t>بشكل اكبر من المحمية</a:t>
                      </a:r>
                      <a:endParaRPr lang="ar-SA" sz="2000" b="1" kern="1200" baseline="0" dirty="0">
                        <a:solidFill>
                          <a:schemeClr val="accent1">
                            <a:lumMod val="75000"/>
                          </a:schemeClr>
                        </a:solidFill>
                        <a:latin typeface="+mn-lt"/>
                        <a:ea typeface="+mn-ea"/>
                        <a:cs typeface="+mn-cs"/>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1800" b="1" dirty="0">
                          <a:solidFill>
                            <a:schemeClr val="accent1">
                              <a:lumMod val="75000"/>
                            </a:schemeClr>
                          </a:solidFill>
                        </a:rPr>
                        <a:t>انواعها</a:t>
                      </a:r>
                      <a:endParaRPr lang="en-US" sz="18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673224" y="1096824"/>
            <a:ext cx="7139136" cy="646331"/>
          </a:xfrm>
          <a:prstGeom prst="rect">
            <a:avLst/>
          </a:prstGeom>
          <a:noFill/>
        </p:spPr>
        <p:txBody>
          <a:bodyPr wrap="square" rtlCol="0">
            <a:spAutoFit/>
          </a:bodyPr>
          <a:lstStyle/>
          <a:p>
            <a:pPr algn="ctr"/>
            <a:r>
              <a:rPr lang="ar-SA" sz="3600" b="1" dirty="0" err="1">
                <a:solidFill>
                  <a:schemeClr val="accent5">
                    <a:lumMod val="75000"/>
                  </a:schemeClr>
                </a:solidFill>
                <a:cs typeface="+mj-cs"/>
              </a:rPr>
              <a:t>الكوابلالمزدوجة</a:t>
            </a:r>
            <a:r>
              <a:rPr lang="ar-SA" sz="3600" b="1" dirty="0">
                <a:solidFill>
                  <a:schemeClr val="accent5">
                    <a:lumMod val="75000"/>
                  </a:schemeClr>
                </a:solidFill>
                <a:cs typeface="+mj-cs"/>
              </a:rPr>
              <a:t> المجدولة</a:t>
            </a:r>
            <a:endParaRPr lang="en-US" sz="3600" dirty="0">
              <a:solidFill>
                <a:schemeClr val="accent5">
                  <a:lumMod val="75000"/>
                </a:schemeClr>
              </a:solidFill>
              <a:cs typeface="+mj-cs"/>
            </a:endParaRPr>
          </a:p>
        </p:txBody>
      </p:sp>
      <p:sp>
        <p:nvSpPr>
          <p:cNvPr id="8" name="Rectangle 7"/>
          <p:cNvSpPr/>
          <p:nvPr/>
        </p:nvSpPr>
        <p:spPr>
          <a:xfrm>
            <a:off x="3419872" y="1844824"/>
            <a:ext cx="43924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19872" y="2924944"/>
            <a:ext cx="44644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47864" y="3828058"/>
            <a:ext cx="44644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19872" y="4536504"/>
            <a:ext cx="4464496" cy="1844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5901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dirty="0">
                <a:solidFill>
                  <a:srgbClr val="0070C0"/>
                </a:solidFill>
                <a:latin typeface="Calibri" pitchFamily="34" charset="0"/>
              </a:rPr>
              <a:t>-</a:t>
            </a:r>
            <a:fld id="{9C8B9E47-68A0-48E5-BABC-D9FE3FC1BDF4}" type="slidenum">
              <a:rPr lang="ar-DZ" sz="2000">
                <a:solidFill>
                  <a:srgbClr val="0070C0"/>
                </a:solidFill>
                <a:latin typeface="Calibri" pitchFamily="34" charset="0"/>
              </a:rPr>
              <a:pPr algn="ctr" rtl="0"/>
              <a:t>12</a:t>
            </a:fld>
            <a:endParaRPr lang="fr-BE" sz="1100" dirty="0">
              <a:solidFill>
                <a:srgbClr val="0070C0"/>
              </a:solidFill>
              <a:latin typeface="Calibri" pitchFamily="34" charset="0"/>
            </a:endParaRPr>
          </a:p>
        </p:txBody>
      </p:sp>
      <p:sp>
        <p:nvSpPr>
          <p:cNvPr id="14339" name="Rectangle 3"/>
          <p:cNvSpPr>
            <a:spLocks noChangeArrowheads="1"/>
          </p:cNvSpPr>
          <p:nvPr/>
        </p:nvSpPr>
        <p:spPr bwMode="auto">
          <a:xfrm>
            <a:off x="250825" y="2133600"/>
            <a:ext cx="8497639" cy="4391025"/>
          </a:xfrm>
          <a:prstGeom prst="rect">
            <a:avLst/>
          </a:prstGeom>
          <a:noFill/>
          <a:ln w="9525">
            <a:noFill/>
            <a:miter lim="800000"/>
            <a:headEnd/>
            <a:tailEnd/>
          </a:ln>
        </p:spPr>
        <p:txBody>
          <a:bodyPr/>
          <a:lstStyle/>
          <a:p>
            <a:pPr marL="342900" indent="-342900">
              <a:lnSpc>
                <a:spcPct val="150000"/>
              </a:lnSpc>
            </a:pPr>
            <a:r>
              <a:rPr lang="ar-SA" sz="2800" dirty="0"/>
              <a:t>كوابل الكوابل النحاسية المجدولة </a:t>
            </a:r>
            <a:r>
              <a:rPr lang="en-US" sz="2800" dirty="0"/>
              <a:t>Twisted pair </a:t>
            </a:r>
            <a:r>
              <a:rPr lang="ar-SA" sz="2800" dirty="0">
                <a:solidFill>
                  <a:srgbClr val="000000"/>
                </a:solidFill>
                <a:latin typeface="Arial" pitchFamily="34" charset="0"/>
              </a:rPr>
              <a:t>هو كوابل تشبه كابل الهاتف العادي،  و</a:t>
            </a:r>
            <a:r>
              <a:rPr lang="ar-SA" sz="2800" dirty="0"/>
              <a:t>هي المستخدمة بشكل أساسي لربط الشبكات المحلية</a:t>
            </a:r>
            <a:r>
              <a:rPr lang="en-US" sz="2800" dirty="0"/>
              <a:t>LAN  </a:t>
            </a:r>
            <a:r>
              <a:rPr lang="ar-SA" sz="2800" dirty="0"/>
              <a:t> من نوع إيثرنت.</a:t>
            </a:r>
          </a:p>
          <a:p>
            <a:pPr marL="342900" indent="-342900">
              <a:lnSpc>
                <a:spcPct val="150000"/>
              </a:lnSpc>
            </a:pPr>
            <a:endParaRPr lang="ar-KW" sz="2800" dirty="0">
              <a:solidFill>
                <a:srgbClr val="000000"/>
              </a:solidFill>
              <a:latin typeface="Arial" pitchFamily="34" charset="0"/>
            </a:endParaRPr>
          </a:p>
          <a:p>
            <a:pPr marL="342900" indent="-342900" algn="l"/>
            <a:endParaRPr lang="en-US" sz="2400" dirty="0">
              <a:solidFill>
                <a:srgbClr val="000000"/>
              </a:solidFill>
              <a:latin typeface="Arial" pitchFamily="34" charset="0"/>
            </a:endParaRPr>
          </a:p>
        </p:txBody>
      </p:sp>
      <p:sp>
        <p:nvSpPr>
          <p:cNvPr id="6" name="Rectangle 5"/>
          <p:cNvSpPr/>
          <p:nvPr/>
        </p:nvSpPr>
        <p:spPr>
          <a:xfrm>
            <a:off x="250825" y="476672"/>
            <a:ext cx="738096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rPr>
              <a:t>الكابل المزدوج المجدول </a:t>
            </a:r>
          </a:p>
          <a:p>
            <a:pPr algn="ct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rPr>
              <a:t>Twisted Pair Cable</a:t>
            </a:r>
            <a:endParaRPr lang="ar-KW"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ndParaRPr>
          </a:p>
        </p:txBody>
      </p:sp>
      <p:pic>
        <p:nvPicPr>
          <p:cNvPr id="7" name="Picture 2" descr="H:\مواد 1433\PatchPane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249162"/>
            <a:ext cx="4319340" cy="248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433473"/>
      </p:ext>
    </p:extLst>
  </p:cSld>
  <p:clrMapOvr>
    <a:masterClrMapping/>
  </p:clrMapOvr>
  <p:transition spd="slow">
    <p:wheel spokes="3"/>
    <p:sndAc>
      <p:stSnd>
        <p:snd r:embed="rId3" name="coin.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91672" y="1943873"/>
            <a:ext cx="209512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a:solidFill>
                  <a:srgbClr val="C00000"/>
                </a:solidFill>
                <a:latin typeface="Arial Unicode MS" pitchFamily="34" charset="-128"/>
                <a:ea typeface="Arial Unicode MS" pitchFamily="34" charset="-128"/>
                <a:cs typeface="Simplified Arabic" pitchFamily="2" charset="-78"/>
              </a:rPr>
              <a:t>سرعة الكابل</a:t>
            </a:r>
            <a:endParaRPr lang="en-US" sz="2800" b="1" dirty="0">
              <a:solidFill>
                <a:srgbClr val="C00000"/>
              </a:solidFill>
              <a:latin typeface="Arial Unicode MS" pitchFamily="34" charset="-128"/>
              <a:ea typeface="Arial Unicode MS" pitchFamily="34" charset="-128"/>
              <a:cs typeface="Simplified Arabic" pitchFamily="2" charset="-78"/>
            </a:endParaRPr>
          </a:p>
        </p:txBody>
      </p:sp>
      <p:sp>
        <p:nvSpPr>
          <p:cNvPr id="14"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TextBox 6"/>
          <p:cNvSpPr txBox="1"/>
          <p:nvPr/>
        </p:nvSpPr>
        <p:spPr>
          <a:xfrm>
            <a:off x="673224" y="1096824"/>
            <a:ext cx="7139136" cy="646331"/>
          </a:xfrm>
          <a:prstGeom prst="rect">
            <a:avLst/>
          </a:prstGeom>
          <a:noFill/>
        </p:spPr>
        <p:txBody>
          <a:bodyPr wrap="square" rtlCol="0">
            <a:spAutoFit/>
          </a:bodyPr>
          <a:lstStyle/>
          <a:p>
            <a:pPr algn="ctr"/>
            <a:r>
              <a:rPr lang="ar-SA" sz="3600" b="1" dirty="0">
                <a:solidFill>
                  <a:schemeClr val="accent5">
                    <a:lumMod val="75000"/>
                  </a:schemeClr>
                </a:solidFill>
                <a:cs typeface="+mj-cs"/>
              </a:rPr>
              <a:t>الكوابل المزدوجة المجدولة</a:t>
            </a:r>
            <a:endParaRPr lang="en-US" sz="3600" dirty="0">
              <a:solidFill>
                <a:schemeClr val="accent5">
                  <a:lumMod val="75000"/>
                </a:schemeClr>
              </a:solidFill>
              <a:cs typeface="+mj-cs"/>
            </a:endParaRPr>
          </a:p>
        </p:txBody>
      </p:sp>
      <p:sp>
        <p:nvSpPr>
          <p:cNvPr id="2" name="عنوان 1"/>
          <p:cNvSpPr>
            <a:spLocks noGrp="1"/>
          </p:cNvSpPr>
          <p:nvPr>
            <p:ph type="title"/>
          </p:nvPr>
        </p:nvSpPr>
        <p:spPr>
          <a:xfrm>
            <a:off x="251520" y="2420888"/>
            <a:ext cx="8194104" cy="3287653"/>
          </a:xfrm>
        </p:spPr>
        <p:txBody>
          <a:bodyPr/>
          <a:lstStyle/>
          <a:p>
            <a:pPr algn="r"/>
            <a:r>
              <a:rPr lang="ar-SA" sz="3200" dirty="0"/>
              <a:t>قد تصل سرعة نقل البيانات على الكوابل المجدولة إلى 1 </a:t>
            </a:r>
            <a:r>
              <a:rPr lang="ar-SA" sz="3200" dirty="0" err="1"/>
              <a:t>جيجابت</a:t>
            </a:r>
            <a:r>
              <a:rPr lang="ar-SA" sz="3200" dirty="0"/>
              <a:t> في الثانية.</a:t>
            </a:r>
            <a:br>
              <a:rPr lang="ar-SA" sz="3200" dirty="0"/>
            </a:br>
            <a:r>
              <a:rPr lang="ar-SA" sz="3200" dirty="0"/>
              <a:t>أما أقصى مسافة يستطيع أن يحمل فيها البيانات دون الحاجة لتقوية هي 100 متر</a:t>
            </a:r>
          </a:p>
        </p:txBody>
      </p:sp>
      <p:pic>
        <p:nvPicPr>
          <p:cNvPr id="9" name="Picture 5" descr="H:\مواد 1433\20-65xx_20-66x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9" y="1302384"/>
            <a:ext cx="1804938" cy="180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408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dirty="0">
                <a:solidFill>
                  <a:srgbClr val="0070C0"/>
                </a:solidFill>
                <a:latin typeface="Calibri" pitchFamily="34" charset="0"/>
              </a:rPr>
              <a:t>-</a:t>
            </a:r>
            <a:fld id="{9C8B9E47-68A0-48E5-BABC-D9FE3FC1BDF4}" type="slidenum">
              <a:rPr lang="ar-DZ" sz="2000">
                <a:solidFill>
                  <a:srgbClr val="0070C0"/>
                </a:solidFill>
                <a:latin typeface="Calibri" pitchFamily="34" charset="0"/>
              </a:rPr>
              <a:pPr algn="ctr" rtl="0"/>
              <a:t>14</a:t>
            </a:fld>
            <a:endParaRPr lang="fr-BE" sz="1100" dirty="0">
              <a:solidFill>
                <a:srgbClr val="0070C0"/>
              </a:solidFill>
              <a:latin typeface="Calibri" pitchFamily="34" charset="0"/>
            </a:endParaRPr>
          </a:p>
        </p:txBody>
      </p:sp>
      <p:sp>
        <p:nvSpPr>
          <p:cNvPr id="14339" name="Rectangle 3"/>
          <p:cNvSpPr>
            <a:spLocks noChangeArrowheads="1"/>
          </p:cNvSpPr>
          <p:nvPr/>
        </p:nvSpPr>
        <p:spPr bwMode="auto">
          <a:xfrm>
            <a:off x="250824" y="2601639"/>
            <a:ext cx="8732838" cy="4391025"/>
          </a:xfrm>
          <a:prstGeom prst="rect">
            <a:avLst/>
          </a:prstGeom>
          <a:noFill/>
          <a:ln w="9525">
            <a:noFill/>
            <a:miter lim="800000"/>
            <a:headEnd/>
            <a:tailEnd/>
          </a:ln>
        </p:spPr>
        <p:txBody>
          <a:bodyPr/>
          <a:lstStyle/>
          <a:p>
            <a:pPr marL="342900" indent="-342900">
              <a:lnSpc>
                <a:spcPct val="150000"/>
              </a:lnSpc>
            </a:pPr>
            <a:r>
              <a:rPr lang="ar-SA" sz="2800" dirty="0">
                <a:solidFill>
                  <a:srgbClr val="000000"/>
                </a:solidFill>
                <a:latin typeface="Arial" pitchFamily="34" charset="0"/>
              </a:rPr>
              <a:t>وهو عبارة عن </a:t>
            </a:r>
            <a:r>
              <a:rPr lang="ar-KW" sz="2800" dirty="0">
                <a:solidFill>
                  <a:srgbClr val="000000"/>
                </a:solidFill>
                <a:latin typeface="Arial" pitchFamily="34" charset="0"/>
              </a:rPr>
              <a:t>4</a:t>
            </a:r>
            <a:r>
              <a:rPr lang="ar-SA" sz="2800" dirty="0">
                <a:solidFill>
                  <a:srgbClr val="000000"/>
                </a:solidFill>
                <a:latin typeface="Arial" pitchFamily="34" charset="0"/>
              </a:rPr>
              <a:t> أزواج من الكوابل ملفوفة مع بعضها ليتكون منها الكيبل. </a:t>
            </a:r>
            <a:endParaRPr lang="ar-EG" sz="2800" dirty="0">
              <a:solidFill>
                <a:srgbClr val="000000"/>
              </a:solidFill>
              <a:latin typeface="Arial" pitchFamily="34" charset="0"/>
            </a:endParaRPr>
          </a:p>
          <a:p>
            <a:pPr marL="342900" indent="-342900">
              <a:lnSpc>
                <a:spcPct val="150000"/>
              </a:lnSpc>
            </a:pPr>
            <a:r>
              <a:rPr lang="ar-EG" sz="2800" dirty="0">
                <a:solidFill>
                  <a:srgbClr val="000000"/>
                </a:solidFill>
                <a:latin typeface="Arial" pitchFamily="34" charset="0"/>
              </a:rPr>
              <a:t>    </a:t>
            </a:r>
            <a:r>
              <a:rPr lang="ar-SA" sz="2800" dirty="0">
                <a:solidFill>
                  <a:srgbClr val="000000"/>
                </a:solidFill>
                <a:latin typeface="Arial" pitchFamily="34" charset="0"/>
              </a:rPr>
              <a:t>ويتميز هذا النوع من الاتصال برخص التكلفة</a:t>
            </a:r>
            <a:r>
              <a:rPr lang="en-US" sz="2800" dirty="0">
                <a:solidFill>
                  <a:srgbClr val="000000"/>
                </a:solidFill>
                <a:latin typeface="Arial" pitchFamily="34" charset="0"/>
              </a:rPr>
              <a:t>.</a:t>
            </a:r>
            <a:endParaRPr lang="ar-SA" sz="2800" dirty="0">
              <a:solidFill>
                <a:srgbClr val="000000"/>
              </a:solidFill>
              <a:latin typeface="Arial" pitchFamily="34" charset="0"/>
            </a:endParaRPr>
          </a:p>
          <a:p>
            <a:pPr marL="342900" indent="-342900">
              <a:lnSpc>
                <a:spcPct val="150000"/>
              </a:lnSpc>
            </a:pPr>
            <a:endParaRPr lang="ar-KW" sz="2800" dirty="0">
              <a:solidFill>
                <a:srgbClr val="000000"/>
              </a:solidFill>
              <a:latin typeface="Arial" pitchFamily="34" charset="0"/>
            </a:endParaRPr>
          </a:p>
          <a:p>
            <a:pPr marL="342900" indent="-342900" algn="l"/>
            <a:endParaRPr lang="en-US" sz="2400" dirty="0">
              <a:solidFill>
                <a:srgbClr val="000000"/>
              </a:solidFill>
              <a:latin typeface="Arial" pitchFamily="34" charset="0"/>
            </a:endParaRPr>
          </a:p>
        </p:txBody>
      </p:sp>
      <p:pic>
        <p:nvPicPr>
          <p:cNvPr id="14340" name="Picture 5" descr="TempFile1132914493"/>
          <p:cNvPicPr>
            <a:picLocks noChangeAspect="1" noChangeArrowheads="1"/>
          </p:cNvPicPr>
          <p:nvPr/>
        </p:nvPicPr>
        <p:blipFill>
          <a:blip r:embed="rId4" cstate="print"/>
          <a:srcRect/>
          <a:stretch>
            <a:fillRect/>
          </a:stretch>
        </p:blipFill>
        <p:spPr bwMode="auto">
          <a:xfrm>
            <a:off x="539552" y="4797152"/>
            <a:ext cx="3024187" cy="1582738"/>
          </a:xfrm>
          <a:prstGeom prst="rect">
            <a:avLst/>
          </a:prstGeom>
          <a:noFill/>
          <a:ln w="38100" cmpd="dbl">
            <a:solidFill>
              <a:srgbClr val="000000"/>
            </a:solidFill>
            <a:miter lim="800000"/>
            <a:headEnd/>
            <a:tailEnd/>
          </a:ln>
        </p:spPr>
      </p:pic>
      <p:sp>
        <p:nvSpPr>
          <p:cNvPr id="6" name="Rectangle 5"/>
          <p:cNvSpPr/>
          <p:nvPr/>
        </p:nvSpPr>
        <p:spPr>
          <a:xfrm>
            <a:off x="250824" y="188640"/>
            <a:ext cx="7380967" cy="1754326"/>
          </a:xfrm>
          <a:prstGeom prst="rect">
            <a:avLst/>
          </a:prstGeom>
        </p:spPr>
        <p:txBody>
          <a:bodyPr wrap="square">
            <a:spAutoFit/>
          </a:bodyPr>
          <a:lstStyle/>
          <a:p>
            <a:pPr algn="ctr"/>
            <a:r>
              <a:rPr lang="ar-SA" sz="3600" b="1" dirty="0">
                <a:solidFill>
                  <a:srgbClr val="000000"/>
                </a:solidFill>
                <a:latin typeface="Arial" pitchFamily="34" charset="0"/>
              </a:rPr>
              <a:t>الكابل المزدوج المجدول الغير محمي</a:t>
            </a:r>
            <a:endParaRPr lang="en-US" sz="3600" b="1" dirty="0">
              <a:solidFill>
                <a:srgbClr val="000000"/>
              </a:solidFill>
              <a:latin typeface="Arial" pitchFamily="34" charset="0"/>
            </a:endParaRPr>
          </a:p>
          <a:p>
            <a:pPr algn="ctr"/>
            <a:r>
              <a:rPr lang="ar-KW" sz="3600" b="1" dirty="0">
                <a:solidFill>
                  <a:srgbClr val="000000"/>
                </a:solidFill>
                <a:latin typeface="Arial" pitchFamily="34" charset="0"/>
              </a:rPr>
              <a:t> </a:t>
            </a:r>
            <a:r>
              <a:rPr lang="en-US" sz="3600" b="1" dirty="0">
                <a:solidFill>
                  <a:srgbClr val="000000"/>
                </a:solidFill>
                <a:latin typeface="Arial" pitchFamily="34" charset="0"/>
              </a:rPr>
              <a:t> Twisted Pair Cable</a:t>
            </a:r>
            <a:r>
              <a:rPr lang="ar-SA" sz="3600" b="1" dirty="0">
                <a:solidFill>
                  <a:srgbClr val="000000"/>
                </a:solidFill>
                <a:latin typeface="Arial" pitchFamily="34" charset="0"/>
              </a:rPr>
              <a:t> </a:t>
            </a:r>
            <a:r>
              <a:rPr lang="en-US" sz="3600" b="1" dirty="0">
                <a:solidFill>
                  <a:srgbClr val="000000"/>
                </a:solidFill>
                <a:latin typeface="Arial" pitchFamily="34" charset="0"/>
              </a:rPr>
              <a:t>Unshielded</a:t>
            </a:r>
            <a:endParaRPr lang="ar-KW" sz="3600" b="1" dirty="0">
              <a:solidFill>
                <a:srgbClr val="000000"/>
              </a:solidFill>
              <a:latin typeface="Arial" pitchFamily="34" charset="0"/>
            </a:endParaRPr>
          </a:p>
          <a:p>
            <a:pPr algn="ctr"/>
            <a:r>
              <a:rPr lang="en-US" sz="3600" dirty="0">
                <a:solidFill>
                  <a:srgbClr val="000000"/>
                </a:solidFill>
              </a:rPr>
              <a:t>UTP</a:t>
            </a:r>
            <a:endParaRPr lang="ar-EG" sz="3600" dirty="0">
              <a:solidFill>
                <a:srgbClr val="000000"/>
              </a:solidFill>
            </a:endParaRPr>
          </a:p>
        </p:txBody>
      </p:sp>
      <p:sp>
        <p:nvSpPr>
          <p:cNvPr id="7" name="TextBox 9"/>
          <p:cNvSpPr txBox="1"/>
          <p:nvPr/>
        </p:nvSpPr>
        <p:spPr>
          <a:xfrm>
            <a:off x="6591672" y="1943873"/>
            <a:ext cx="209512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a:solidFill>
                  <a:srgbClr val="C00000"/>
                </a:solidFill>
                <a:latin typeface="Arial Unicode MS" pitchFamily="34" charset="-128"/>
                <a:ea typeface="Arial Unicode MS" pitchFamily="34" charset="-128"/>
                <a:cs typeface="Simplified Arabic" pitchFamily="2" charset="-78"/>
              </a:rPr>
              <a:t>مكونات الكابل</a:t>
            </a:r>
            <a:endParaRPr lang="en-US" sz="2800" b="1" dirty="0">
              <a:solidFill>
                <a:srgbClr val="C00000"/>
              </a:solidFill>
              <a:latin typeface="Arial Unicode MS" pitchFamily="34" charset="-128"/>
              <a:ea typeface="Arial Unicode MS" pitchFamily="34" charset="-128"/>
              <a:cs typeface="Simplified Arabic" pitchFamily="2" charset="-78"/>
            </a:endParaRPr>
          </a:p>
        </p:txBody>
      </p:sp>
    </p:spTree>
    <p:extLst>
      <p:ext uri="{BB962C8B-B14F-4D97-AF65-F5344CB8AC3E}">
        <p14:creationId xmlns:p14="http://schemas.microsoft.com/office/powerpoint/2010/main" val="2872278660"/>
      </p:ext>
    </p:extLst>
  </p:cSld>
  <p:clrMapOvr>
    <a:masterClrMapping/>
  </p:clrMapOvr>
  <p:transition spd="slow">
    <p:wheel spokes="3"/>
    <p:sndAc>
      <p:stSnd>
        <p:snd r:embed="rId3" name="coin.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91672" y="1943873"/>
            <a:ext cx="209512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a:solidFill>
                  <a:srgbClr val="C00000"/>
                </a:solidFill>
                <a:latin typeface="Arial Unicode MS" pitchFamily="34" charset="-128"/>
                <a:ea typeface="Arial Unicode MS" pitchFamily="34" charset="-128"/>
                <a:cs typeface="Simplified Arabic" pitchFamily="2" charset="-78"/>
              </a:rPr>
              <a:t>توصيل الكابل</a:t>
            </a:r>
            <a:endParaRPr lang="en-US" sz="2800" b="1" dirty="0">
              <a:solidFill>
                <a:srgbClr val="C00000"/>
              </a:solidFill>
              <a:latin typeface="Arial Unicode MS" pitchFamily="34" charset="-128"/>
              <a:ea typeface="Arial Unicode MS" pitchFamily="34" charset="-128"/>
              <a:cs typeface="Simplified Arabic" pitchFamily="2" charset="-78"/>
            </a:endParaRPr>
          </a:p>
        </p:txBody>
      </p:sp>
      <p:sp>
        <p:nvSpPr>
          <p:cNvPr id="14"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TextBox 6"/>
          <p:cNvSpPr txBox="1"/>
          <p:nvPr/>
        </p:nvSpPr>
        <p:spPr>
          <a:xfrm>
            <a:off x="673224" y="1096824"/>
            <a:ext cx="7139136" cy="646331"/>
          </a:xfrm>
          <a:prstGeom prst="rect">
            <a:avLst/>
          </a:prstGeom>
          <a:noFill/>
        </p:spPr>
        <p:txBody>
          <a:bodyPr wrap="square" rtlCol="0">
            <a:spAutoFit/>
          </a:bodyPr>
          <a:lstStyle/>
          <a:p>
            <a:pPr algn="ctr"/>
            <a:r>
              <a:rPr lang="ar-SA" sz="3600" b="1" dirty="0">
                <a:solidFill>
                  <a:schemeClr val="accent5">
                    <a:lumMod val="75000"/>
                  </a:schemeClr>
                </a:solidFill>
                <a:cs typeface="+mj-cs"/>
              </a:rPr>
              <a:t>الكوابل المزدوجة المجدولة</a:t>
            </a:r>
            <a:endParaRPr lang="en-US" sz="3600" dirty="0">
              <a:solidFill>
                <a:schemeClr val="accent5">
                  <a:lumMod val="75000"/>
                </a:schemeClr>
              </a:solidFill>
              <a:cs typeface="+mj-cs"/>
            </a:endParaRPr>
          </a:p>
        </p:txBody>
      </p:sp>
      <p:sp>
        <p:nvSpPr>
          <p:cNvPr id="2" name="عنوان 1"/>
          <p:cNvSpPr>
            <a:spLocks noGrp="1"/>
          </p:cNvSpPr>
          <p:nvPr>
            <p:ph type="title"/>
          </p:nvPr>
        </p:nvSpPr>
        <p:spPr>
          <a:xfrm>
            <a:off x="348308" y="2708920"/>
            <a:ext cx="8266112" cy="3287653"/>
          </a:xfrm>
        </p:spPr>
        <p:txBody>
          <a:bodyPr anchor="t"/>
          <a:lstStyle/>
          <a:p>
            <a:pPr marL="457200" indent="-457200" algn="r">
              <a:lnSpc>
                <a:spcPct val="150000"/>
              </a:lnSpc>
              <a:buFont typeface="Arial" pitchFamily="34" charset="0"/>
              <a:buChar char="•"/>
            </a:pPr>
            <a:r>
              <a:rPr lang="ar-SA" sz="2800" dirty="0"/>
              <a:t>يشكل كل زوج من الأزواج الأربعة للكابل قناة اتصال لنقل البيانات عبر الشبكة.</a:t>
            </a:r>
            <a:br>
              <a:rPr lang="ar-SA" sz="2800" dirty="0"/>
            </a:br>
            <a:r>
              <a:rPr lang="ar-SA" sz="2800" dirty="0"/>
              <a:t>لنقل بيانات عبر الكابل بسرعة 100 </a:t>
            </a:r>
            <a:r>
              <a:rPr lang="ar-SA" sz="2800" dirty="0" err="1"/>
              <a:t>ميجابت</a:t>
            </a:r>
            <a:r>
              <a:rPr lang="ar-SA" sz="2800" dirty="0"/>
              <a:t> في الثانية يتم استخدام زوجين من الأربعة أزواج, زوج لإرسال البيانات وزوج آخر لاستقبالها بالتالي نحصل على </a:t>
            </a:r>
            <a:r>
              <a:rPr lang="en-US" sz="2800" dirty="0"/>
              <a:t> FULL-DUPLEX</a:t>
            </a:r>
            <a:r>
              <a:rPr lang="ar-SA" sz="2800" dirty="0"/>
              <a:t>بسرعة 100 </a:t>
            </a:r>
            <a:r>
              <a:rPr lang="ar-SA" sz="2800" dirty="0" err="1"/>
              <a:t>ميجابت</a:t>
            </a:r>
            <a:r>
              <a:rPr lang="ar-SA" sz="2800" dirty="0"/>
              <a:t> في الثانية لكل اتجاه أي ما مجموعه 200 </a:t>
            </a:r>
            <a:r>
              <a:rPr lang="ar-SA" sz="2800" dirty="0" err="1"/>
              <a:t>ميجابت</a:t>
            </a:r>
            <a:r>
              <a:rPr lang="ar-SA" sz="2800" dirty="0"/>
              <a:t> في الثانية.</a:t>
            </a:r>
          </a:p>
        </p:txBody>
      </p:sp>
    </p:spTree>
    <p:extLst>
      <p:ext uri="{BB962C8B-B14F-4D97-AF65-F5344CB8AC3E}">
        <p14:creationId xmlns:p14="http://schemas.microsoft.com/office/powerpoint/2010/main" val="717147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47800" y="2157233"/>
            <a:ext cx="5867400" cy="523220"/>
          </a:xfrm>
          <a:prstGeom prst="rect">
            <a:avLst/>
          </a:prstGeom>
          <a:solidFill>
            <a:schemeClr val="accent1">
              <a:lumMod val="75000"/>
            </a:schemeClr>
          </a:solidFill>
        </p:spPr>
        <p:txBody>
          <a:bodyPr wrap="square" rtlCol="0">
            <a:spAutoFit/>
          </a:bodyPr>
          <a:lstStyle/>
          <a:p>
            <a:pPr algn="ctr"/>
            <a:r>
              <a:rPr lang="ar-SA" sz="2800" b="1" dirty="0">
                <a:solidFill>
                  <a:schemeClr val="bg1"/>
                </a:solidFill>
                <a:latin typeface="Arial Unicode MS" pitchFamily="34" charset="-128"/>
                <a:ea typeface="Arial Unicode MS" pitchFamily="34" charset="-128"/>
                <a:cs typeface="Simplified Arabic" pitchFamily="2" charset="-78"/>
              </a:rPr>
              <a:t>ما فائدة </a:t>
            </a:r>
            <a:r>
              <a:rPr lang="ar-SA" sz="2800" b="1" dirty="0" err="1">
                <a:solidFill>
                  <a:schemeClr val="bg1"/>
                </a:solidFill>
                <a:latin typeface="Arial Unicode MS" pitchFamily="34" charset="-128"/>
                <a:ea typeface="Arial Unicode MS" pitchFamily="34" charset="-128"/>
                <a:cs typeface="Simplified Arabic" pitchFamily="2" charset="-78"/>
              </a:rPr>
              <a:t>الجدلات</a:t>
            </a:r>
            <a:r>
              <a:rPr lang="ar-SA" sz="2800" b="1" dirty="0">
                <a:solidFill>
                  <a:schemeClr val="bg1"/>
                </a:solidFill>
                <a:latin typeface="Arial Unicode MS" pitchFamily="34" charset="-128"/>
                <a:ea typeface="Arial Unicode MS" pitchFamily="34" charset="-128"/>
                <a:cs typeface="Simplified Arabic" pitchFamily="2" charset="-78"/>
              </a:rPr>
              <a:t> في السلك المجدول؟</a:t>
            </a:r>
            <a:endParaRPr lang="en-US" sz="2800" b="1" dirty="0">
              <a:solidFill>
                <a:schemeClr val="bg1"/>
              </a:solidFill>
              <a:latin typeface="Arial Unicode MS" pitchFamily="34" charset="-128"/>
              <a:ea typeface="Arial Unicode MS" pitchFamily="34" charset="-128"/>
              <a:cs typeface="Simplified Arabic" pitchFamily="2" charset="-78"/>
            </a:endParaRPr>
          </a:p>
        </p:txBody>
      </p:sp>
      <p:sp>
        <p:nvSpPr>
          <p:cNvPr id="14"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TextBox 6"/>
          <p:cNvSpPr txBox="1"/>
          <p:nvPr/>
        </p:nvSpPr>
        <p:spPr>
          <a:xfrm>
            <a:off x="673224" y="1096824"/>
            <a:ext cx="7139136" cy="646331"/>
          </a:xfrm>
          <a:prstGeom prst="rect">
            <a:avLst/>
          </a:prstGeom>
          <a:noFill/>
        </p:spPr>
        <p:txBody>
          <a:bodyPr wrap="square" rtlCol="0">
            <a:spAutoFit/>
          </a:bodyPr>
          <a:lstStyle/>
          <a:p>
            <a:pPr algn="ctr"/>
            <a:r>
              <a:rPr lang="ar-SA" sz="3600" b="1" dirty="0">
                <a:solidFill>
                  <a:schemeClr val="accent5">
                    <a:lumMod val="75000"/>
                  </a:schemeClr>
                </a:solidFill>
                <a:cs typeface="+mj-cs"/>
              </a:rPr>
              <a:t>الكوابل المزدوجة المجدولة</a:t>
            </a:r>
            <a:endParaRPr lang="en-US" sz="3600" dirty="0">
              <a:solidFill>
                <a:schemeClr val="accent5">
                  <a:lumMod val="75000"/>
                </a:schemeClr>
              </a:solidFill>
              <a:cs typeface="+mj-cs"/>
            </a:endParaRPr>
          </a:p>
        </p:txBody>
      </p:sp>
      <p:sp>
        <p:nvSpPr>
          <p:cNvPr id="2" name="مستطيل 1"/>
          <p:cNvSpPr/>
          <p:nvPr/>
        </p:nvSpPr>
        <p:spPr>
          <a:xfrm>
            <a:off x="1315244" y="3573015"/>
            <a:ext cx="6508948" cy="2246769"/>
          </a:xfrm>
          <a:prstGeom prst="rect">
            <a:avLst/>
          </a:prstGeom>
        </p:spPr>
        <p:txBody>
          <a:bodyPr wrap="square">
            <a:spAutoFit/>
          </a:bodyPr>
          <a:lstStyle/>
          <a:p>
            <a:pPr algn="just">
              <a:defRPr/>
            </a:pPr>
            <a:r>
              <a:rPr lang="ar-SA" sz="2800" dirty="0"/>
              <a:t>الهدف من تجديل الكوابل داخل الكابل هو منع التداخلات الكهرومغناطيسية التي قد تتسبب بها بعض المصادر الخارجية وتسبب تشويش على الإشارات, ومن جهة أخرى يمنع </a:t>
            </a:r>
            <a:r>
              <a:rPr lang="ar-SA" sz="2800" dirty="0" err="1"/>
              <a:t>الكوابلمن</a:t>
            </a:r>
            <a:r>
              <a:rPr lang="ar-SA" sz="2800" dirty="0"/>
              <a:t> التأثير على بعضها داخل الكيبل نفسه</a:t>
            </a:r>
          </a:p>
        </p:txBody>
      </p:sp>
    </p:spTree>
    <p:extLst>
      <p:ext uri="{BB962C8B-B14F-4D97-AF65-F5344CB8AC3E}">
        <p14:creationId xmlns:p14="http://schemas.microsoft.com/office/powerpoint/2010/main" val="217649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91672" y="1677415"/>
            <a:ext cx="209512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a:solidFill>
                  <a:srgbClr val="C00000"/>
                </a:solidFill>
                <a:latin typeface="Arial Unicode MS" pitchFamily="34" charset="-128"/>
                <a:ea typeface="Arial Unicode MS" pitchFamily="34" charset="-128"/>
                <a:cs typeface="Simplified Arabic" pitchFamily="2" charset="-78"/>
              </a:rPr>
              <a:t>توصيل الكابل</a:t>
            </a:r>
            <a:endParaRPr lang="en-US" sz="2800" b="1" dirty="0">
              <a:solidFill>
                <a:srgbClr val="C00000"/>
              </a:solidFill>
              <a:latin typeface="Arial Unicode MS" pitchFamily="34" charset="-128"/>
              <a:ea typeface="Arial Unicode MS" pitchFamily="34" charset="-128"/>
              <a:cs typeface="Simplified Arabic" pitchFamily="2" charset="-78"/>
            </a:endParaRPr>
          </a:p>
        </p:txBody>
      </p:sp>
      <p:sp>
        <p:nvSpPr>
          <p:cNvPr id="14"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TextBox 6"/>
          <p:cNvSpPr txBox="1"/>
          <p:nvPr/>
        </p:nvSpPr>
        <p:spPr>
          <a:xfrm>
            <a:off x="673224" y="1096824"/>
            <a:ext cx="7139136" cy="646331"/>
          </a:xfrm>
          <a:prstGeom prst="rect">
            <a:avLst/>
          </a:prstGeom>
          <a:noFill/>
        </p:spPr>
        <p:txBody>
          <a:bodyPr wrap="square" rtlCol="0">
            <a:spAutoFit/>
          </a:bodyPr>
          <a:lstStyle/>
          <a:p>
            <a:pPr algn="ctr"/>
            <a:r>
              <a:rPr lang="ar-SA" sz="3600" b="1" dirty="0">
                <a:solidFill>
                  <a:schemeClr val="accent5">
                    <a:lumMod val="75000"/>
                  </a:schemeClr>
                </a:solidFill>
                <a:cs typeface="+mj-cs"/>
              </a:rPr>
              <a:t>الكوابل المزدوجة المجدولة</a:t>
            </a:r>
            <a:endParaRPr lang="en-US" sz="3600" dirty="0">
              <a:solidFill>
                <a:schemeClr val="accent5">
                  <a:lumMod val="75000"/>
                </a:schemeClr>
              </a:solidFill>
              <a:cs typeface="+mj-cs"/>
            </a:endParaRPr>
          </a:p>
        </p:txBody>
      </p:sp>
      <p:sp>
        <p:nvSpPr>
          <p:cNvPr id="2" name="عنوان 1"/>
          <p:cNvSpPr>
            <a:spLocks noGrp="1"/>
          </p:cNvSpPr>
          <p:nvPr>
            <p:ph type="title"/>
          </p:nvPr>
        </p:nvSpPr>
        <p:spPr>
          <a:xfrm>
            <a:off x="2930624" y="2401334"/>
            <a:ext cx="5817840" cy="4196018"/>
          </a:xfrm>
        </p:spPr>
        <p:txBody>
          <a:bodyPr anchor="t"/>
          <a:lstStyle/>
          <a:p>
            <a:pPr algn="just">
              <a:lnSpc>
                <a:spcPct val="150000"/>
              </a:lnSpc>
            </a:pPr>
            <a:r>
              <a:rPr lang="ar-SA" sz="2800" dirty="0"/>
              <a:t>كما هو معروف أن الكابل المزدوج يتكون من أربعة أزواج أي ثمانية أسلاك نحاسية, كل سلك يتم ترميزه بلون وذلك لتمييزه هم </a:t>
            </a:r>
            <a:r>
              <a:rPr lang="ar-SA" sz="2800" dirty="0" err="1"/>
              <a:t>الكوابلالأخرى</a:t>
            </a:r>
            <a:r>
              <a:rPr lang="ar-SA" sz="2800" dirty="0"/>
              <a:t>, يوجد معيارين عالميين لتوصيل هذه </a:t>
            </a:r>
            <a:r>
              <a:rPr lang="ar-SA" sz="2800" dirty="0" err="1"/>
              <a:t>الكوابلبموصلات</a:t>
            </a:r>
            <a:r>
              <a:rPr lang="ar-SA" sz="2800" dirty="0"/>
              <a:t> ال </a:t>
            </a:r>
            <a:r>
              <a:rPr lang="en-US" sz="2800" dirty="0"/>
              <a:t>RJ45 </a:t>
            </a:r>
            <a:r>
              <a:rPr lang="ar-SA" sz="2800" dirty="0"/>
              <a:t> هما معيار </a:t>
            </a:r>
            <a:r>
              <a:rPr lang="en-US" sz="2800" dirty="0"/>
              <a:t>T568A</a:t>
            </a:r>
            <a:r>
              <a:rPr lang="ar-SA" sz="2800" dirty="0"/>
              <a:t> ومعيار </a:t>
            </a:r>
            <a:r>
              <a:rPr lang="en-US" sz="2800" dirty="0"/>
              <a:t>T568B</a:t>
            </a:r>
            <a:r>
              <a:rPr lang="ar-SA" sz="2800" dirty="0"/>
              <a:t>, ويوضح الشكل ترتيب </a:t>
            </a:r>
            <a:r>
              <a:rPr lang="ar-SA" sz="2800" dirty="0" err="1"/>
              <a:t>الكوابلعلى</a:t>
            </a:r>
            <a:r>
              <a:rPr lang="ar-SA" sz="2800" dirty="0"/>
              <a:t> موصلات ال </a:t>
            </a:r>
            <a:r>
              <a:rPr lang="en-US" sz="2800" dirty="0"/>
              <a:t>RJ45</a:t>
            </a:r>
            <a:r>
              <a:rPr lang="ar-SA" sz="2800" dirty="0"/>
              <a:t> لكل معيار.</a:t>
            </a:r>
          </a:p>
        </p:txBody>
      </p:sp>
      <p:pic>
        <p:nvPicPr>
          <p:cNvPr id="8" name="Picture 2" descr="http://www.cepro.com/images/uploads/cat5_tia_568a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6" y="2708920"/>
            <a:ext cx="285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4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a:solidFill>
                  <a:srgbClr val="0070C0"/>
                </a:solidFill>
                <a:latin typeface="Calibri" pitchFamily="34" charset="0"/>
              </a:rPr>
              <a:t>-</a:t>
            </a:r>
            <a:endParaRPr lang="fr-BE" sz="1100">
              <a:solidFill>
                <a:srgbClr val="0070C0"/>
              </a:solidFill>
              <a:latin typeface="Calibri" pitchFamily="34" charset="0"/>
            </a:endParaRPr>
          </a:p>
        </p:txBody>
      </p:sp>
      <p:sp>
        <p:nvSpPr>
          <p:cNvPr id="15363" name="Rectangle 3"/>
          <p:cNvSpPr>
            <a:spLocks noChangeArrowheads="1"/>
          </p:cNvSpPr>
          <p:nvPr/>
        </p:nvSpPr>
        <p:spPr bwMode="auto">
          <a:xfrm>
            <a:off x="142140" y="2995930"/>
            <a:ext cx="8732838" cy="3313113"/>
          </a:xfrm>
          <a:prstGeom prst="rect">
            <a:avLst/>
          </a:prstGeom>
          <a:noFill/>
          <a:ln w="9525">
            <a:noFill/>
            <a:miter lim="800000"/>
            <a:headEnd/>
            <a:tailEnd/>
          </a:ln>
        </p:spPr>
        <p:txBody>
          <a:bodyPr/>
          <a:lstStyle/>
          <a:p>
            <a:pPr marL="342900" indent="-342900"/>
            <a:r>
              <a:rPr lang="ar-SA" sz="3200" b="1" dirty="0">
                <a:solidFill>
                  <a:srgbClr val="000000"/>
                </a:solidFill>
                <a:latin typeface="Arial" pitchFamily="34" charset="0"/>
              </a:rPr>
              <a:t> </a:t>
            </a:r>
            <a:endParaRPr lang="en-US" sz="2400" dirty="0">
              <a:solidFill>
                <a:srgbClr val="000000"/>
              </a:solidFill>
              <a:latin typeface="Arial" pitchFamily="34" charset="0"/>
            </a:endParaRPr>
          </a:p>
        </p:txBody>
      </p:sp>
      <p:sp>
        <p:nvSpPr>
          <p:cNvPr id="15364" name="Rectangle 5"/>
          <p:cNvSpPr>
            <a:spLocks noChangeArrowheads="1"/>
          </p:cNvSpPr>
          <p:nvPr/>
        </p:nvSpPr>
        <p:spPr bwMode="auto">
          <a:xfrm>
            <a:off x="6555457" y="1772816"/>
            <a:ext cx="230279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a:solidFill>
                  <a:srgbClr val="C00000"/>
                </a:solidFill>
                <a:latin typeface="Arial Unicode MS" pitchFamily="34" charset="-128"/>
                <a:ea typeface="Arial Unicode MS" pitchFamily="34" charset="-128"/>
                <a:cs typeface="Simplified Arabic" pitchFamily="2" charset="-78"/>
              </a:rPr>
              <a:t>الكابل المتعاكس</a:t>
            </a:r>
            <a:endParaRPr lang="ar-KW" sz="2800" b="1" dirty="0">
              <a:solidFill>
                <a:srgbClr val="C00000"/>
              </a:solidFill>
              <a:latin typeface="Arial Unicode MS" pitchFamily="34" charset="-128"/>
              <a:ea typeface="Arial Unicode MS" pitchFamily="34" charset="-128"/>
              <a:cs typeface="Simplified Arabic" pitchFamily="2" charset="-78"/>
            </a:endParaRPr>
          </a:p>
        </p:txBody>
      </p:sp>
      <p:sp>
        <p:nvSpPr>
          <p:cNvPr id="6" name="TextBox 6"/>
          <p:cNvSpPr txBox="1"/>
          <p:nvPr/>
        </p:nvSpPr>
        <p:spPr>
          <a:xfrm>
            <a:off x="673224" y="1096824"/>
            <a:ext cx="7139136" cy="646331"/>
          </a:xfrm>
          <a:prstGeom prst="rect">
            <a:avLst/>
          </a:prstGeom>
          <a:noFill/>
        </p:spPr>
        <p:txBody>
          <a:bodyPr wrap="square" rtlCol="0">
            <a:spAutoFit/>
          </a:bodyPr>
          <a:lstStyle/>
          <a:p>
            <a:pPr algn="ctr"/>
            <a:r>
              <a:rPr lang="ar-SA" sz="3600" b="1" dirty="0" err="1">
                <a:solidFill>
                  <a:schemeClr val="accent5">
                    <a:lumMod val="75000"/>
                  </a:schemeClr>
                </a:solidFill>
                <a:cs typeface="+mj-cs"/>
              </a:rPr>
              <a:t>الكوابلالمزدوجة</a:t>
            </a:r>
            <a:r>
              <a:rPr lang="ar-SA" sz="3600" b="1" dirty="0">
                <a:solidFill>
                  <a:schemeClr val="accent5">
                    <a:lumMod val="75000"/>
                  </a:schemeClr>
                </a:solidFill>
                <a:cs typeface="+mj-cs"/>
              </a:rPr>
              <a:t> المجدولة</a:t>
            </a:r>
            <a:endParaRPr lang="en-US" sz="3600" dirty="0">
              <a:solidFill>
                <a:schemeClr val="accent5">
                  <a:lumMod val="75000"/>
                </a:schemeClr>
              </a:solidFill>
              <a:cs typeface="+mj-cs"/>
            </a:endParaRPr>
          </a:p>
        </p:txBody>
      </p:sp>
      <p:sp>
        <p:nvSpPr>
          <p:cNvPr id="8"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 name="صورة 1"/>
          <p:cNvPicPr>
            <a:picLocks noChangeAspect="1"/>
          </p:cNvPicPr>
          <p:nvPr/>
        </p:nvPicPr>
        <p:blipFill rotWithShape="1">
          <a:blip r:embed="rId4">
            <a:extLst>
              <a:ext uri="{28A0092B-C50C-407E-A947-70E740481C1C}">
                <a14:useLocalDpi xmlns:a14="http://schemas.microsoft.com/office/drawing/2010/main" val="0"/>
              </a:ext>
            </a:extLst>
          </a:blip>
          <a:srcRect l="48810"/>
          <a:stretch/>
        </p:blipFill>
        <p:spPr>
          <a:xfrm>
            <a:off x="142140" y="3171666"/>
            <a:ext cx="3771000" cy="3110915"/>
          </a:xfrm>
          <a:prstGeom prst="rect">
            <a:avLst/>
          </a:prstGeom>
        </p:spPr>
      </p:pic>
      <p:sp>
        <p:nvSpPr>
          <p:cNvPr id="9" name="عنوان 1"/>
          <p:cNvSpPr txBox="1">
            <a:spLocks/>
          </p:cNvSpPr>
          <p:nvPr/>
        </p:nvSpPr>
        <p:spPr>
          <a:xfrm>
            <a:off x="3770508" y="2401334"/>
            <a:ext cx="4977956" cy="4196018"/>
          </a:xfrm>
          <a:prstGeom prst="rect">
            <a:avLst/>
          </a:prstGeom>
        </p:spPr>
        <p:txBody>
          <a:bodyPr anchor="t"/>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pPr algn="just">
              <a:lnSpc>
                <a:spcPct val="150000"/>
              </a:lnSpc>
            </a:pPr>
            <a:r>
              <a:rPr lang="ar-SA" sz="2800" dirty="0"/>
              <a:t>يتم تجميع طرفي هذا الكابل كل طرف من معيار مختلف (طرف</a:t>
            </a:r>
            <a:r>
              <a:rPr lang="en-US" sz="2800" dirty="0"/>
              <a:t>A </a:t>
            </a:r>
            <a:r>
              <a:rPr lang="ar-SA" sz="2800" dirty="0"/>
              <a:t> والطرف الآخر </a:t>
            </a:r>
            <a:r>
              <a:rPr lang="en-US" sz="2800" dirty="0"/>
              <a:t>B </a:t>
            </a:r>
            <a:r>
              <a:rPr lang="ar-SA" sz="2800" dirty="0"/>
              <a:t> ) وبالتالي تكون قناة الاتصال الخاصة بالإرسال الأول (الخطين 1 و 2) متصلة بالطرف الآخر بقناة الاستقبال (بالخطين 3و 6).</a:t>
            </a:r>
          </a:p>
        </p:txBody>
      </p:sp>
    </p:spTree>
    <p:extLst>
      <p:ext uri="{BB962C8B-B14F-4D97-AF65-F5344CB8AC3E}">
        <p14:creationId xmlns:p14="http://schemas.microsoft.com/office/powerpoint/2010/main" val="1676291540"/>
      </p:ext>
    </p:extLst>
  </p:cSld>
  <p:clrMapOvr>
    <a:masterClrMapping/>
  </p:clrMapOvr>
  <p:transition spd="slow">
    <p:wheel spokes="3"/>
    <p:sndAc>
      <p:stSnd>
        <p:snd r:embed="rId3" name="coin.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a:solidFill>
                  <a:srgbClr val="0070C0"/>
                </a:solidFill>
                <a:latin typeface="Calibri" pitchFamily="34" charset="0"/>
              </a:rPr>
              <a:t>-</a:t>
            </a:r>
            <a:endParaRPr lang="fr-BE" sz="1100">
              <a:solidFill>
                <a:srgbClr val="0070C0"/>
              </a:solidFill>
              <a:latin typeface="Calibri" pitchFamily="34" charset="0"/>
            </a:endParaRPr>
          </a:p>
        </p:txBody>
      </p:sp>
      <p:sp>
        <p:nvSpPr>
          <p:cNvPr id="15363" name="Rectangle 3"/>
          <p:cNvSpPr>
            <a:spLocks noChangeArrowheads="1"/>
          </p:cNvSpPr>
          <p:nvPr/>
        </p:nvSpPr>
        <p:spPr bwMode="auto">
          <a:xfrm>
            <a:off x="142140" y="2995930"/>
            <a:ext cx="8732838" cy="3313113"/>
          </a:xfrm>
          <a:prstGeom prst="rect">
            <a:avLst/>
          </a:prstGeom>
          <a:noFill/>
          <a:ln w="9525">
            <a:noFill/>
            <a:miter lim="800000"/>
            <a:headEnd/>
            <a:tailEnd/>
          </a:ln>
        </p:spPr>
        <p:txBody>
          <a:bodyPr/>
          <a:lstStyle/>
          <a:p>
            <a:pPr marL="342900" indent="-342900"/>
            <a:r>
              <a:rPr lang="ar-SA" sz="3200" b="1" dirty="0">
                <a:solidFill>
                  <a:srgbClr val="000000"/>
                </a:solidFill>
                <a:latin typeface="Arial" pitchFamily="34" charset="0"/>
              </a:rPr>
              <a:t> </a:t>
            </a:r>
            <a:endParaRPr lang="en-US" sz="2400" dirty="0">
              <a:solidFill>
                <a:srgbClr val="000000"/>
              </a:solidFill>
              <a:latin typeface="Arial" pitchFamily="34" charset="0"/>
            </a:endParaRPr>
          </a:p>
        </p:txBody>
      </p:sp>
      <p:sp>
        <p:nvSpPr>
          <p:cNvPr id="15364" name="Rectangle 5"/>
          <p:cNvSpPr>
            <a:spLocks noChangeArrowheads="1"/>
          </p:cNvSpPr>
          <p:nvPr/>
        </p:nvSpPr>
        <p:spPr bwMode="auto">
          <a:xfrm>
            <a:off x="6555457" y="1772816"/>
            <a:ext cx="230279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a:solidFill>
                  <a:srgbClr val="C00000"/>
                </a:solidFill>
                <a:latin typeface="Arial Unicode MS" pitchFamily="34" charset="-128"/>
                <a:ea typeface="Arial Unicode MS" pitchFamily="34" charset="-128"/>
                <a:cs typeface="Simplified Arabic" pitchFamily="2" charset="-78"/>
              </a:rPr>
              <a:t>الكابل المتعاكس</a:t>
            </a:r>
            <a:endParaRPr lang="ar-KW" sz="2800" b="1" dirty="0">
              <a:solidFill>
                <a:srgbClr val="C00000"/>
              </a:solidFill>
              <a:latin typeface="Arial Unicode MS" pitchFamily="34" charset="-128"/>
              <a:ea typeface="Arial Unicode MS" pitchFamily="34" charset="-128"/>
              <a:cs typeface="Simplified Arabic" pitchFamily="2" charset="-78"/>
            </a:endParaRPr>
          </a:p>
        </p:txBody>
      </p:sp>
      <p:sp>
        <p:nvSpPr>
          <p:cNvPr id="6" name="TextBox 6"/>
          <p:cNvSpPr txBox="1"/>
          <p:nvPr/>
        </p:nvSpPr>
        <p:spPr>
          <a:xfrm>
            <a:off x="673224" y="1096824"/>
            <a:ext cx="7139136" cy="646331"/>
          </a:xfrm>
          <a:prstGeom prst="rect">
            <a:avLst/>
          </a:prstGeom>
          <a:noFill/>
        </p:spPr>
        <p:txBody>
          <a:bodyPr wrap="square" rtlCol="0">
            <a:spAutoFit/>
          </a:bodyPr>
          <a:lstStyle/>
          <a:p>
            <a:pPr algn="ctr"/>
            <a:r>
              <a:rPr lang="ar-SA" sz="3600" b="1" dirty="0" err="1">
                <a:solidFill>
                  <a:schemeClr val="accent5">
                    <a:lumMod val="75000"/>
                  </a:schemeClr>
                </a:solidFill>
                <a:cs typeface="+mj-cs"/>
              </a:rPr>
              <a:t>الكوابلالمزدوجة</a:t>
            </a:r>
            <a:r>
              <a:rPr lang="ar-SA" sz="3600" b="1" dirty="0">
                <a:solidFill>
                  <a:schemeClr val="accent5">
                    <a:lumMod val="75000"/>
                  </a:schemeClr>
                </a:solidFill>
                <a:cs typeface="+mj-cs"/>
              </a:rPr>
              <a:t> المجدولة</a:t>
            </a:r>
            <a:endParaRPr lang="en-US" sz="3600" dirty="0">
              <a:solidFill>
                <a:schemeClr val="accent5">
                  <a:lumMod val="75000"/>
                </a:schemeClr>
              </a:solidFill>
              <a:cs typeface="+mj-cs"/>
            </a:endParaRPr>
          </a:p>
        </p:txBody>
      </p:sp>
      <p:sp>
        <p:nvSpPr>
          <p:cNvPr id="8"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عنوان 1"/>
          <p:cNvSpPr txBox="1">
            <a:spLocks/>
          </p:cNvSpPr>
          <p:nvPr/>
        </p:nvSpPr>
        <p:spPr>
          <a:xfrm>
            <a:off x="323528" y="2401334"/>
            <a:ext cx="8424936" cy="1243690"/>
          </a:xfrm>
          <a:prstGeom prst="rect">
            <a:avLst/>
          </a:prstGeom>
        </p:spPr>
        <p:txBody>
          <a:bodyPr anchor="t"/>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pPr algn="just">
              <a:lnSpc>
                <a:spcPct val="150000"/>
              </a:lnSpc>
            </a:pPr>
            <a:r>
              <a:rPr lang="ar-SA" sz="2800" dirty="0"/>
              <a:t>يستخدم هذا الكابل لربط جهازي حاسوب ببعضهما البعض مباشرة.</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5917"/>
          <a:stretch/>
        </p:blipFill>
        <p:spPr bwMode="auto">
          <a:xfrm>
            <a:off x="5228322" y="4100828"/>
            <a:ext cx="3520142" cy="2476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473185"/>
      </p:ext>
    </p:extLst>
  </p:cSld>
  <p:clrMapOvr>
    <a:masterClrMapping/>
  </p:clrMapOvr>
  <p:transition spd="slow">
    <p:wheel spokes="3"/>
    <p:sndAc>
      <p:stSnd>
        <p:snd r:embed="rId3" name="coin.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0166" y="106426"/>
            <a:ext cx="5867400" cy="1107996"/>
          </a:xfrm>
          <a:prstGeom prst="rect">
            <a:avLst/>
          </a:prstGeom>
          <a:noFill/>
        </p:spPr>
        <p:txBody>
          <a:bodyPr wrap="square" lIns="91440" tIns="45720" rIns="91440" bIns="45720">
            <a:spAutoFit/>
          </a:bodyPr>
          <a:lstStyle/>
          <a:p>
            <a:pPr algn="ctr"/>
            <a:r>
              <a:rPr lang="ar-SA"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الاتصالات السلكية</a:t>
            </a:r>
            <a:endPar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عنوان 1"/>
          <p:cNvSpPr>
            <a:spLocks noGrp="1"/>
          </p:cNvSpPr>
          <p:nvPr>
            <p:ph type="title"/>
          </p:nvPr>
        </p:nvSpPr>
        <p:spPr/>
        <p:txBody>
          <a:bodyPr/>
          <a:lstStyle/>
          <a:p>
            <a:pPr algn="just">
              <a:lnSpc>
                <a:spcPct val="200000"/>
              </a:lnSpc>
            </a:pPr>
            <a:r>
              <a:rPr lang="ar-SA" sz="3200" dirty="0"/>
              <a:t>تنتقل المكالمات والمعلومات في شبكة الهاتف من خلال بنية تحتية تعتمد بشكل أساسي على أسلاك النحاس خاصة داخل الدولة الواحدة, وفي السنوات الأخيرة تطورت تقنية استخدام الألياف البصرية كوسط ناقل في شبكة الهاتف.</a:t>
            </a:r>
          </a:p>
        </p:txBody>
      </p:sp>
    </p:spTree>
    <p:extLst>
      <p:ext uri="{BB962C8B-B14F-4D97-AF65-F5344CB8AC3E}">
        <p14:creationId xmlns:p14="http://schemas.microsoft.com/office/powerpoint/2010/main" val="416481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a:solidFill>
                  <a:srgbClr val="0070C0"/>
                </a:solidFill>
                <a:latin typeface="Calibri" pitchFamily="34" charset="0"/>
              </a:rPr>
              <a:t>-</a:t>
            </a:r>
            <a:endParaRPr lang="fr-BE" sz="1100">
              <a:solidFill>
                <a:srgbClr val="0070C0"/>
              </a:solidFill>
              <a:latin typeface="Calibri" pitchFamily="34" charset="0"/>
            </a:endParaRPr>
          </a:p>
        </p:txBody>
      </p:sp>
      <p:sp>
        <p:nvSpPr>
          <p:cNvPr id="6" name="Rectangle 5"/>
          <p:cNvSpPr>
            <a:spLocks noChangeArrowheads="1"/>
          </p:cNvSpPr>
          <p:nvPr/>
        </p:nvSpPr>
        <p:spPr bwMode="auto">
          <a:xfrm>
            <a:off x="6876256" y="1700808"/>
            <a:ext cx="194275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a:solidFill>
                  <a:srgbClr val="C00000"/>
                </a:solidFill>
                <a:latin typeface="Arial Unicode MS" pitchFamily="34" charset="-128"/>
                <a:ea typeface="Arial Unicode MS" pitchFamily="34" charset="-128"/>
                <a:cs typeface="Simplified Arabic" pitchFamily="2" charset="-78"/>
              </a:rPr>
              <a:t>الكابل المتناظر</a:t>
            </a:r>
            <a:endParaRPr lang="ar-KW" sz="2800" b="1" dirty="0">
              <a:solidFill>
                <a:srgbClr val="C00000"/>
              </a:solidFill>
              <a:latin typeface="Arial Unicode MS" pitchFamily="34" charset="-128"/>
              <a:ea typeface="Arial Unicode MS" pitchFamily="34" charset="-128"/>
              <a:cs typeface="Simplified Arabic" pitchFamily="2" charset="-78"/>
            </a:endParaRPr>
          </a:p>
        </p:txBody>
      </p:sp>
      <p:sp>
        <p:nvSpPr>
          <p:cNvPr id="8" name="TextBox 6"/>
          <p:cNvSpPr txBox="1"/>
          <p:nvPr/>
        </p:nvSpPr>
        <p:spPr>
          <a:xfrm>
            <a:off x="673224" y="1096824"/>
            <a:ext cx="7139136" cy="646331"/>
          </a:xfrm>
          <a:prstGeom prst="rect">
            <a:avLst/>
          </a:prstGeom>
          <a:noFill/>
        </p:spPr>
        <p:txBody>
          <a:bodyPr wrap="square" rtlCol="0">
            <a:spAutoFit/>
          </a:bodyPr>
          <a:lstStyle/>
          <a:p>
            <a:pPr algn="ctr"/>
            <a:r>
              <a:rPr lang="ar-SA" sz="3600" b="1" dirty="0">
                <a:solidFill>
                  <a:schemeClr val="accent5">
                    <a:lumMod val="75000"/>
                  </a:schemeClr>
                </a:solidFill>
                <a:cs typeface="+mj-cs"/>
              </a:rPr>
              <a:t>الكوابل المزدوجة المجدولة</a:t>
            </a:r>
            <a:endParaRPr lang="en-US" sz="3600" dirty="0">
              <a:solidFill>
                <a:schemeClr val="accent5">
                  <a:lumMod val="75000"/>
                </a:schemeClr>
              </a:solidFill>
              <a:cs typeface="+mj-cs"/>
            </a:endParaRPr>
          </a:p>
        </p:txBody>
      </p:sp>
      <p:sp>
        <p:nvSpPr>
          <p:cNvPr id="9"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 name="صورة 9"/>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179512" y="4059357"/>
            <a:ext cx="3160430" cy="2669282"/>
          </a:xfrm>
          <a:prstGeom prst="rect">
            <a:avLst/>
          </a:prstGeom>
        </p:spPr>
      </p:pic>
      <p:sp>
        <p:nvSpPr>
          <p:cNvPr id="11" name="عنوان 1"/>
          <p:cNvSpPr txBox="1">
            <a:spLocks/>
          </p:cNvSpPr>
          <p:nvPr/>
        </p:nvSpPr>
        <p:spPr>
          <a:xfrm>
            <a:off x="3770508" y="2401334"/>
            <a:ext cx="4977956" cy="4196018"/>
          </a:xfrm>
          <a:prstGeom prst="rect">
            <a:avLst/>
          </a:prstGeom>
        </p:spPr>
        <p:txBody>
          <a:bodyPr anchor="t"/>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pPr algn="just">
              <a:lnSpc>
                <a:spcPct val="150000"/>
              </a:lnSpc>
            </a:pPr>
            <a:r>
              <a:rPr lang="ar-SA" sz="2800" dirty="0"/>
              <a:t>يتم تجميع طرفي هذا الكابل كل طرف من بنفس المعيار (الطرفين</a:t>
            </a:r>
            <a:r>
              <a:rPr lang="en-US" sz="2800" dirty="0"/>
              <a:t>A </a:t>
            </a:r>
            <a:r>
              <a:rPr lang="ar-SA" sz="2800" dirty="0"/>
              <a:t> والطرفين</a:t>
            </a:r>
            <a:r>
              <a:rPr lang="en-US" sz="2800" dirty="0"/>
              <a:t>B </a:t>
            </a:r>
            <a:r>
              <a:rPr lang="ar-SA" sz="2800" dirty="0"/>
              <a:t> ) يسمى هذا الكابل بالمتناظر ويكون ترتيب الأسلاك على طرفيه متناظراً(متطابقاً).</a:t>
            </a:r>
          </a:p>
        </p:txBody>
      </p:sp>
    </p:spTree>
    <p:extLst>
      <p:ext uri="{BB962C8B-B14F-4D97-AF65-F5344CB8AC3E}">
        <p14:creationId xmlns:p14="http://schemas.microsoft.com/office/powerpoint/2010/main" val="3650195138"/>
      </p:ext>
    </p:extLst>
  </p:cSld>
  <p:clrMapOvr>
    <a:masterClrMapping/>
  </p:clrMapOvr>
  <p:transition spd="slow">
    <p:wheel spokes="3"/>
    <p:sndAc>
      <p:stSnd>
        <p:snd r:embed="rId3" name="coin.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a:solidFill>
                  <a:srgbClr val="0070C0"/>
                </a:solidFill>
                <a:latin typeface="Calibri" pitchFamily="34" charset="0"/>
              </a:rPr>
              <a:t>-</a:t>
            </a:r>
            <a:endParaRPr lang="fr-BE" sz="1100">
              <a:solidFill>
                <a:srgbClr val="0070C0"/>
              </a:solidFill>
              <a:latin typeface="Calibri" pitchFamily="34" charset="0"/>
            </a:endParaRPr>
          </a:p>
        </p:txBody>
      </p:sp>
      <p:sp>
        <p:nvSpPr>
          <p:cNvPr id="6" name="Rectangle 5"/>
          <p:cNvSpPr>
            <a:spLocks noChangeArrowheads="1"/>
          </p:cNvSpPr>
          <p:nvPr/>
        </p:nvSpPr>
        <p:spPr bwMode="auto">
          <a:xfrm>
            <a:off x="7020271" y="2060575"/>
            <a:ext cx="194275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a:solidFill>
                  <a:srgbClr val="C00000"/>
                </a:solidFill>
                <a:latin typeface="Arial Unicode MS" pitchFamily="34" charset="-128"/>
                <a:ea typeface="Arial Unicode MS" pitchFamily="34" charset="-128"/>
                <a:cs typeface="Simplified Arabic" pitchFamily="2" charset="-78"/>
              </a:rPr>
              <a:t>الكابل المتناظر</a:t>
            </a:r>
            <a:endParaRPr lang="ar-KW" sz="2800" b="1" dirty="0">
              <a:solidFill>
                <a:srgbClr val="C00000"/>
              </a:solidFill>
              <a:latin typeface="Arial Unicode MS" pitchFamily="34" charset="-128"/>
              <a:ea typeface="Arial Unicode MS" pitchFamily="34" charset="-128"/>
              <a:cs typeface="Simplified Arabic" pitchFamily="2" charset="-78"/>
            </a:endParaRPr>
          </a:p>
        </p:txBody>
      </p:sp>
      <p:sp>
        <p:nvSpPr>
          <p:cNvPr id="8" name="TextBox 6"/>
          <p:cNvSpPr txBox="1"/>
          <p:nvPr/>
        </p:nvSpPr>
        <p:spPr>
          <a:xfrm>
            <a:off x="673224" y="1096824"/>
            <a:ext cx="7139136" cy="646331"/>
          </a:xfrm>
          <a:prstGeom prst="rect">
            <a:avLst/>
          </a:prstGeom>
          <a:noFill/>
        </p:spPr>
        <p:txBody>
          <a:bodyPr wrap="square" rtlCol="0">
            <a:spAutoFit/>
          </a:bodyPr>
          <a:lstStyle/>
          <a:p>
            <a:pPr algn="ctr"/>
            <a:r>
              <a:rPr lang="ar-SA" sz="3600" b="1" dirty="0">
                <a:solidFill>
                  <a:schemeClr val="accent5">
                    <a:lumMod val="75000"/>
                  </a:schemeClr>
                </a:solidFill>
                <a:cs typeface="+mj-cs"/>
              </a:rPr>
              <a:t>الكوابل المزدوجة المجدولة</a:t>
            </a:r>
            <a:endParaRPr lang="en-US" sz="3600" dirty="0">
              <a:solidFill>
                <a:schemeClr val="accent5">
                  <a:lumMod val="75000"/>
                </a:schemeClr>
              </a:solidFill>
              <a:cs typeface="+mj-cs"/>
            </a:endParaRPr>
          </a:p>
        </p:txBody>
      </p:sp>
      <p:sp>
        <p:nvSpPr>
          <p:cNvPr id="9"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 y="2811631"/>
            <a:ext cx="44862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5342250" y="2978591"/>
            <a:ext cx="3356042" cy="3416320"/>
          </a:xfrm>
          <a:prstGeom prst="rect">
            <a:avLst/>
          </a:prstGeom>
          <a:noFill/>
        </p:spPr>
        <p:txBody>
          <a:bodyPr wrap="square" rtlCol="1">
            <a:spAutoFit/>
          </a:bodyPr>
          <a:lstStyle/>
          <a:p>
            <a:pPr>
              <a:lnSpc>
                <a:spcPct val="150000"/>
              </a:lnSpc>
            </a:pPr>
            <a:r>
              <a:rPr lang="ar-SA" sz="2400" dirty="0"/>
              <a:t>يستخدم هذا الكابل في توصيل  أجهزة الحاسوب بموزعات الشبكة حيث يكون الموزع نقطة </a:t>
            </a:r>
            <a:r>
              <a:rPr lang="ar-SA" sz="2400" dirty="0" err="1"/>
              <a:t>إلتقاء</a:t>
            </a:r>
            <a:r>
              <a:rPr lang="ar-SA" sz="2400" dirty="0"/>
              <a:t> جميع الارتباطات, ويسمى هذا النموذج بالمخطط النجمي </a:t>
            </a:r>
            <a:r>
              <a:rPr lang="en-US" sz="2400" dirty="0"/>
              <a:t>(STAR)</a:t>
            </a:r>
            <a:endParaRPr lang="ar-SA" sz="2400" dirty="0"/>
          </a:p>
        </p:txBody>
      </p:sp>
    </p:spTree>
    <p:extLst>
      <p:ext uri="{BB962C8B-B14F-4D97-AF65-F5344CB8AC3E}">
        <p14:creationId xmlns:p14="http://schemas.microsoft.com/office/powerpoint/2010/main" val="328837953"/>
      </p:ext>
    </p:extLst>
  </p:cSld>
  <p:clrMapOvr>
    <a:masterClrMapping/>
  </p:clrMapOvr>
  <p:transition spd="slow">
    <p:wheel spokes="3"/>
    <p:sndAc>
      <p:stSnd>
        <p:snd r:embed="rId3" name="coin.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a:solidFill>
                  <a:srgbClr val="0070C0"/>
                </a:solidFill>
                <a:latin typeface="Calibri" pitchFamily="34" charset="0"/>
              </a:rPr>
              <a:t>-</a:t>
            </a:r>
            <a:endParaRPr lang="fr-BE" sz="1100">
              <a:solidFill>
                <a:srgbClr val="0070C0"/>
              </a:solidFill>
              <a:latin typeface="Calibri" pitchFamily="34" charset="0"/>
            </a:endParaRPr>
          </a:p>
        </p:txBody>
      </p:sp>
      <p:sp>
        <p:nvSpPr>
          <p:cNvPr id="6" name="Rectangle 5"/>
          <p:cNvSpPr>
            <a:spLocks noChangeArrowheads="1"/>
          </p:cNvSpPr>
          <p:nvPr/>
        </p:nvSpPr>
        <p:spPr bwMode="auto">
          <a:xfrm>
            <a:off x="1285145" y="1318407"/>
            <a:ext cx="583264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400" b="1" dirty="0">
                <a:solidFill>
                  <a:srgbClr val="C00000"/>
                </a:solidFill>
                <a:latin typeface="Arial Unicode MS" pitchFamily="34" charset="-128"/>
                <a:ea typeface="Arial Unicode MS" pitchFamily="34" charset="-128"/>
                <a:cs typeface="Simplified Arabic" pitchFamily="2" charset="-78"/>
              </a:rPr>
              <a:t>الفرق بين توصيل الكابل المتناظر والكابل المتعاكس </a:t>
            </a:r>
          </a:p>
        </p:txBody>
      </p:sp>
      <p:sp>
        <p:nvSpPr>
          <p:cNvPr id="9"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الكابل المزدوج</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37812" y="2385060"/>
            <a:ext cx="8520438" cy="4140284"/>
          </a:xfrm>
          <a:prstGeom prst="rect">
            <a:avLst/>
          </a:prstGeom>
        </p:spPr>
      </p:pic>
    </p:spTree>
    <p:extLst>
      <p:ext uri="{BB962C8B-B14F-4D97-AF65-F5344CB8AC3E}">
        <p14:creationId xmlns:p14="http://schemas.microsoft.com/office/powerpoint/2010/main" val="1683604827"/>
      </p:ext>
    </p:extLst>
  </p:cSld>
  <p:clrMapOvr>
    <a:masterClrMapping/>
  </p:clrMapOvr>
  <p:transition spd="slow">
    <p:wheel spokes="3"/>
    <p:sndAc>
      <p:stSnd>
        <p:snd r:embed="rId3" name="coin.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a:solidFill>
                  <a:srgbClr val="0070C0"/>
                </a:solidFill>
                <a:latin typeface="Calibri" pitchFamily="34" charset="0"/>
              </a:rPr>
              <a:t>-</a:t>
            </a:r>
            <a:endParaRPr lang="fr-BE" sz="1100">
              <a:solidFill>
                <a:srgbClr val="0070C0"/>
              </a:solidFill>
              <a:latin typeface="Calibri" pitchFamily="34" charset="0"/>
            </a:endParaRPr>
          </a:p>
        </p:txBody>
      </p:sp>
      <p:sp>
        <p:nvSpPr>
          <p:cNvPr id="6" name="Rectangle 5"/>
          <p:cNvSpPr>
            <a:spLocks noChangeArrowheads="1"/>
          </p:cNvSpPr>
          <p:nvPr/>
        </p:nvSpPr>
        <p:spPr bwMode="auto">
          <a:xfrm>
            <a:off x="1259632" y="1844824"/>
            <a:ext cx="583264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400" b="1" dirty="0">
                <a:solidFill>
                  <a:srgbClr val="C00000"/>
                </a:solidFill>
                <a:latin typeface="Arial Unicode MS" pitchFamily="34" charset="-128"/>
                <a:ea typeface="Arial Unicode MS" pitchFamily="34" charset="-128"/>
                <a:cs typeface="Simplified Arabic" pitchFamily="2" charset="-78"/>
              </a:rPr>
              <a:t>قارن بين الكابل المتناظر والكابل المتعاكس من حيث</a:t>
            </a:r>
          </a:p>
          <a:p>
            <a:pPr algn="ctr"/>
            <a:r>
              <a:rPr lang="ar-SA" sz="2400" b="1" dirty="0">
                <a:solidFill>
                  <a:srgbClr val="C00000"/>
                </a:solidFill>
                <a:latin typeface="Arial Unicode MS" pitchFamily="34" charset="-128"/>
                <a:ea typeface="Arial Unicode MS" pitchFamily="34" charset="-128"/>
                <a:cs typeface="Simplified Arabic" pitchFamily="2" charset="-78"/>
              </a:rPr>
              <a:t> (طريقة التوصيل- الاستخدام ).</a:t>
            </a:r>
          </a:p>
        </p:txBody>
      </p:sp>
      <p:sp>
        <p:nvSpPr>
          <p:cNvPr id="8" name="TextBox 6"/>
          <p:cNvSpPr txBox="1"/>
          <p:nvPr/>
        </p:nvSpPr>
        <p:spPr>
          <a:xfrm>
            <a:off x="673224" y="1037598"/>
            <a:ext cx="7139136" cy="646331"/>
          </a:xfrm>
          <a:prstGeom prst="rect">
            <a:avLst/>
          </a:prstGeom>
          <a:noFill/>
        </p:spPr>
        <p:txBody>
          <a:bodyPr wrap="square" rtlCol="0">
            <a:spAutoFit/>
          </a:bodyPr>
          <a:lstStyle/>
          <a:p>
            <a:pPr algn="ctr"/>
            <a:r>
              <a:rPr lang="ar-SA" sz="3600" b="1" dirty="0">
                <a:solidFill>
                  <a:schemeClr val="accent5">
                    <a:lumMod val="75000"/>
                  </a:schemeClr>
                </a:solidFill>
                <a:cs typeface="+mj-cs"/>
              </a:rPr>
              <a:t>تقويم ختامي</a:t>
            </a:r>
            <a:endParaRPr lang="en-US" sz="3600" dirty="0">
              <a:solidFill>
                <a:schemeClr val="accent5">
                  <a:lumMod val="75000"/>
                </a:schemeClr>
              </a:solidFill>
              <a:cs typeface="+mj-cs"/>
            </a:endParaRPr>
          </a:p>
        </p:txBody>
      </p:sp>
      <p:sp>
        <p:nvSpPr>
          <p:cNvPr id="9"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الكابل المزدوج</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2" name="جدول 1"/>
          <p:cNvGraphicFramePr>
            <a:graphicFrameLocks noGrp="1"/>
          </p:cNvGraphicFramePr>
          <p:nvPr>
            <p:extLst>
              <p:ext uri="{D42A27DB-BD31-4B8C-83A1-F6EECF244321}">
                <p14:modId xmlns:p14="http://schemas.microsoft.com/office/powerpoint/2010/main" val="1125715838"/>
              </p:ext>
            </p:extLst>
          </p:nvPr>
        </p:nvGraphicFramePr>
        <p:xfrm>
          <a:off x="179512" y="2996952"/>
          <a:ext cx="8678738" cy="3739296"/>
        </p:xfrm>
        <a:graphic>
          <a:graphicData uri="http://schemas.openxmlformats.org/drawingml/2006/table">
            <a:tbl>
              <a:tblPr rtl="1" firstRow="1" firstCol="1" bandRow="1">
                <a:tableStyleId>{F5AB1C69-6EDB-4FF4-983F-18BD219EF322}</a:tableStyleId>
              </a:tblPr>
              <a:tblGrid>
                <a:gridCol w="1547202">
                  <a:extLst>
                    <a:ext uri="{9D8B030D-6E8A-4147-A177-3AD203B41FA5}">
                      <a16:colId xmlns:a16="http://schemas.microsoft.com/office/drawing/2014/main" val="20000"/>
                    </a:ext>
                  </a:extLst>
                </a:gridCol>
                <a:gridCol w="3868091">
                  <a:extLst>
                    <a:ext uri="{9D8B030D-6E8A-4147-A177-3AD203B41FA5}">
                      <a16:colId xmlns:a16="http://schemas.microsoft.com/office/drawing/2014/main" val="20001"/>
                    </a:ext>
                  </a:extLst>
                </a:gridCol>
                <a:gridCol w="3263445">
                  <a:extLst>
                    <a:ext uri="{9D8B030D-6E8A-4147-A177-3AD203B41FA5}">
                      <a16:colId xmlns:a16="http://schemas.microsoft.com/office/drawing/2014/main" val="20002"/>
                    </a:ext>
                  </a:extLst>
                </a:gridCol>
              </a:tblGrid>
              <a:tr h="576064">
                <a:tc>
                  <a:txBody>
                    <a:bodyPr/>
                    <a:lstStyle/>
                    <a:p>
                      <a:pPr algn="ctr" rtl="1">
                        <a:lnSpc>
                          <a:spcPct val="115000"/>
                        </a:lnSpc>
                        <a:spcAft>
                          <a:spcPts val="0"/>
                        </a:spcAft>
                      </a:pPr>
                      <a:r>
                        <a:rPr lang="ar-EG" sz="2800">
                          <a:effectLst/>
                        </a:rPr>
                        <a:t>وجه المقارنة</a:t>
                      </a:r>
                      <a:endParaRPr lang="en-US" sz="28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800" dirty="0">
                          <a:effectLst/>
                        </a:rPr>
                        <a:t>الكابل المتناظر</a:t>
                      </a:r>
                      <a:endParaRPr lang="en-US" sz="28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800">
                          <a:effectLst/>
                        </a:rPr>
                        <a:t>الكابل المتعاكس</a:t>
                      </a:r>
                      <a:endParaRPr lang="en-US" sz="280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1285656">
                <a:tc>
                  <a:txBody>
                    <a:bodyPr/>
                    <a:lstStyle/>
                    <a:p>
                      <a:pPr algn="ctr" rtl="1">
                        <a:lnSpc>
                          <a:spcPct val="115000"/>
                        </a:lnSpc>
                        <a:spcAft>
                          <a:spcPts val="0"/>
                        </a:spcAft>
                      </a:pPr>
                      <a:r>
                        <a:rPr lang="ar-SA" sz="2800">
                          <a:effectLst/>
                        </a:rPr>
                        <a:t>طريقة التوصيل</a:t>
                      </a:r>
                      <a:endParaRPr lang="en-US" sz="2800">
                        <a:effectLst/>
                        <a:latin typeface="Calibri"/>
                        <a:ea typeface="Calibri"/>
                        <a:cs typeface="Arial"/>
                      </a:endParaRPr>
                    </a:p>
                  </a:txBody>
                  <a:tcPr marL="68580" marR="68580" marT="0" marB="0" anchor="ctr"/>
                </a:tc>
                <a:tc>
                  <a:txBody>
                    <a:bodyPr/>
                    <a:lstStyle/>
                    <a:p>
                      <a:pPr algn="ctr" rtl="1">
                        <a:lnSpc>
                          <a:spcPct val="115000"/>
                        </a:lnSpc>
                        <a:spcAft>
                          <a:spcPts val="0"/>
                        </a:spcAft>
                      </a:pPr>
                      <a:endParaRPr lang="en-US" sz="28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800">
                          <a:effectLst/>
                        </a:rPr>
                        <a:t> </a:t>
                      </a:r>
                      <a:endParaRPr lang="en-US" sz="280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830467">
                <a:tc>
                  <a:txBody>
                    <a:bodyPr/>
                    <a:lstStyle/>
                    <a:p>
                      <a:pPr algn="ctr" rtl="1">
                        <a:lnSpc>
                          <a:spcPct val="115000"/>
                        </a:lnSpc>
                        <a:spcAft>
                          <a:spcPts val="0"/>
                        </a:spcAft>
                      </a:pPr>
                      <a:r>
                        <a:rPr lang="ar-SA" sz="2800">
                          <a:effectLst/>
                        </a:rPr>
                        <a:t>الاستخدام</a:t>
                      </a:r>
                      <a:endParaRPr lang="en-US" sz="2800">
                        <a:effectLst/>
                        <a:latin typeface="Calibri"/>
                        <a:ea typeface="Calibri"/>
                        <a:cs typeface="Arial"/>
                      </a:endParaRPr>
                    </a:p>
                  </a:txBody>
                  <a:tcPr marL="68580" marR="68580" marT="0" marB="0" anchor="ctr"/>
                </a:tc>
                <a:tc>
                  <a:txBody>
                    <a:bodyPr/>
                    <a:lstStyle/>
                    <a:p>
                      <a:pPr algn="ctr" rtl="1">
                        <a:lnSpc>
                          <a:spcPct val="115000"/>
                        </a:lnSpc>
                        <a:spcAft>
                          <a:spcPts val="0"/>
                        </a:spcAft>
                      </a:pPr>
                      <a:endParaRPr lang="ar-SA" sz="2800" dirty="0">
                        <a:effectLst/>
                      </a:endParaRPr>
                    </a:p>
                    <a:p>
                      <a:pPr algn="ctr" rtl="1">
                        <a:lnSpc>
                          <a:spcPct val="115000"/>
                        </a:lnSpc>
                        <a:spcAft>
                          <a:spcPts val="0"/>
                        </a:spcAft>
                      </a:pPr>
                      <a:endParaRPr lang="ar-SA" sz="2800" dirty="0">
                        <a:effectLst/>
                      </a:endParaRPr>
                    </a:p>
                    <a:p>
                      <a:pPr algn="ctr" rtl="1">
                        <a:lnSpc>
                          <a:spcPct val="115000"/>
                        </a:lnSpc>
                        <a:spcAft>
                          <a:spcPts val="0"/>
                        </a:spcAft>
                      </a:pPr>
                      <a:r>
                        <a:rPr lang="ar-EG" sz="2800" dirty="0">
                          <a:effectLst/>
                        </a:rPr>
                        <a:t> </a:t>
                      </a:r>
                      <a:endParaRPr lang="en-US" sz="28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800" dirty="0">
                          <a:effectLst/>
                        </a:rPr>
                        <a:t> </a:t>
                      </a:r>
                      <a:endParaRPr lang="en-US" sz="2800" dirty="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99711469"/>
      </p:ext>
    </p:extLst>
  </p:cSld>
  <p:clrMapOvr>
    <a:masterClrMapping/>
  </p:clrMapOvr>
  <p:transition spd="slow">
    <p:wheel spokes="3"/>
    <p:sndAc>
      <p:stSnd>
        <p:snd r:embed="rId3" name="coin.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1" t="3776" r="2322"/>
          <a:stretch/>
        </p:blipFill>
        <p:spPr bwMode="auto">
          <a:xfrm>
            <a:off x="107504" y="1368976"/>
            <a:ext cx="8640960" cy="537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chor="ctr">
            <a:normAutofit/>
          </a:bodyPr>
          <a:lstStyle/>
          <a:p>
            <a:pPr algn="ctr"/>
            <a:r>
              <a:rPr lang="ar-SA" sz="4000" b="1" dirty="0"/>
              <a:t>نشاط (8:1:2) </a:t>
            </a:r>
            <a:br>
              <a:rPr lang="ar-SA" sz="4000" b="1" dirty="0"/>
            </a:br>
            <a:r>
              <a:rPr lang="ar-SA" sz="4000" b="1" dirty="0"/>
              <a:t>الأدوات</a:t>
            </a:r>
          </a:p>
        </p:txBody>
      </p:sp>
    </p:spTree>
    <p:extLst>
      <p:ext uri="{BB962C8B-B14F-4D97-AF65-F5344CB8AC3E}">
        <p14:creationId xmlns:p14="http://schemas.microsoft.com/office/powerpoint/2010/main" val="687435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63688" y="68214"/>
            <a:ext cx="5791200" cy="1371600"/>
          </a:xfrm>
        </p:spPr>
        <p:txBody>
          <a:bodyPr anchor="ctr">
            <a:normAutofit/>
          </a:bodyPr>
          <a:lstStyle/>
          <a:p>
            <a:pPr algn="ctr"/>
            <a:r>
              <a:rPr lang="ar-SA" sz="4000" b="1" dirty="0"/>
              <a:t>نشاط (8:1:2)</a:t>
            </a:r>
            <a:br>
              <a:rPr lang="ar-SA" sz="4000" b="1" dirty="0"/>
            </a:br>
            <a:r>
              <a:rPr lang="ar-SA" sz="4000" b="1" dirty="0"/>
              <a:t>خطوات العمل</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8138"/>
          <a:stretch/>
        </p:blipFill>
        <p:spPr bwMode="auto">
          <a:xfrm>
            <a:off x="179512" y="1484784"/>
            <a:ext cx="8568952" cy="52189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2000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51720" y="185192"/>
            <a:ext cx="5791200" cy="1371600"/>
          </a:xfrm>
        </p:spPr>
        <p:txBody>
          <a:bodyPr anchor="ctr">
            <a:normAutofit/>
          </a:bodyPr>
          <a:lstStyle/>
          <a:p>
            <a:pPr algn="ctr"/>
            <a:r>
              <a:rPr lang="ar-SA" sz="4000" b="1" dirty="0"/>
              <a:t>نشاط (8:1:2)</a:t>
            </a:r>
            <a:br>
              <a:rPr lang="ar-SA" sz="4000" b="1" dirty="0"/>
            </a:br>
            <a:r>
              <a:rPr lang="ar-SA" sz="4000" b="1" dirty="0"/>
              <a:t>خطوات العمل</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1628800"/>
            <a:ext cx="8568952" cy="50405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556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79712" y="116632"/>
            <a:ext cx="5791200" cy="1371600"/>
          </a:xfrm>
        </p:spPr>
        <p:txBody>
          <a:bodyPr anchor="ctr">
            <a:normAutofit/>
          </a:bodyPr>
          <a:lstStyle/>
          <a:p>
            <a:pPr algn="ctr"/>
            <a:r>
              <a:rPr lang="ar-SA" sz="4000" b="1" dirty="0"/>
              <a:t>نشاط (8:1:2)</a:t>
            </a:r>
            <a:br>
              <a:rPr lang="ar-SA" sz="4000" b="1" dirty="0"/>
            </a:br>
            <a:r>
              <a:rPr lang="ar-SA" sz="4000" b="1" dirty="0"/>
              <a:t>خطوات العمل</a:t>
            </a:r>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2839"/>
          <a:stretch/>
        </p:blipFill>
        <p:spPr bwMode="auto">
          <a:xfrm>
            <a:off x="179512" y="1844823"/>
            <a:ext cx="8640960" cy="46805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599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5791200" cy="1371600"/>
          </a:xfrm>
        </p:spPr>
        <p:txBody>
          <a:bodyPr anchor="ctr">
            <a:normAutofit/>
          </a:bodyPr>
          <a:lstStyle/>
          <a:p>
            <a:pPr algn="ctr"/>
            <a:r>
              <a:rPr lang="ar-SA" sz="4000" b="1" dirty="0"/>
              <a:t>نشاط (8:1:2)</a:t>
            </a:r>
            <a:br>
              <a:rPr lang="ar-SA" sz="4000" b="1" dirty="0"/>
            </a:br>
            <a:r>
              <a:rPr lang="ar-SA" sz="4000" b="1" dirty="0"/>
              <a:t>خطوات العمل</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0080" y="2132856"/>
            <a:ext cx="8567383" cy="43204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4444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1071538" y="3284984"/>
            <a:ext cx="5434026" cy="3500438"/>
          </a:xfrm>
          <a:prstGeom prst="flowChartPunchedTape">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SA" sz="2800" b="1" dirty="0"/>
              <a:t>تشكل </a:t>
            </a:r>
            <a:r>
              <a:rPr lang="ar-SA" sz="2800" b="1" dirty="0" err="1"/>
              <a:t>الكوابلالمحورية</a:t>
            </a:r>
            <a:r>
              <a:rPr lang="ar-SA" sz="2800" b="1" dirty="0"/>
              <a:t> </a:t>
            </a:r>
            <a:r>
              <a:rPr lang="ar-SA" sz="2800" b="1" dirty="0" err="1"/>
              <a:t>والكوابلالمجدولة</a:t>
            </a:r>
            <a:r>
              <a:rPr lang="ar-SA" sz="2800" b="1" dirty="0"/>
              <a:t> </a:t>
            </a:r>
            <a:r>
              <a:rPr lang="ar-SA" sz="2800" b="1" u="sng" dirty="0">
                <a:solidFill>
                  <a:srgbClr val="FFFF00"/>
                </a:solidFill>
              </a:rPr>
              <a:t>خطرا على أمن المعلومات </a:t>
            </a:r>
            <a:r>
              <a:rPr lang="ar-SA" sz="2800" b="1" dirty="0"/>
              <a:t>حيث تولد مجالا كهرومغناطيسيا يحيط بالكابل بحيث يمكن لأي عالم في هذا المجال أن يقوم بقياس هذا المجال وبالتالي معرفة المعلومات المنقولة</a:t>
            </a:r>
            <a:endParaRPr lang="en-US" sz="2800" b="1" dirty="0"/>
          </a:p>
        </p:txBody>
      </p:sp>
      <p:sp>
        <p:nvSpPr>
          <p:cNvPr id="4" name="Regular Pentagon 3"/>
          <p:cNvSpPr/>
          <p:nvPr/>
        </p:nvSpPr>
        <p:spPr>
          <a:xfrm>
            <a:off x="3347864" y="1268760"/>
            <a:ext cx="4166204" cy="2360295"/>
          </a:xfrm>
          <a:prstGeom prst="pentagon">
            <a:avLst/>
          </a:prstGeom>
          <a:ln w="762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ما هي عيوب </a:t>
            </a:r>
            <a:r>
              <a:rPr lang="ar-SA"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الكوابلالمحورية</a:t>
            </a:r>
            <a:r>
              <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ar-SA"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والكوابلالمجدولة</a:t>
            </a:r>
            <a:endPar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51386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عنصر نائب للمحتوى 10"/>
          <p:cNvSpPr>
            <a:spLocks noGrp="1"/>
          </p:cNvSpPr>
          <p:nvPr>
            <p:ph idx="1"/>
          </p:nvPr>
        </p:nvSpPr>
        <p:spPr>
          <a:xfrm>
            <a:off x="457200" y="1484784"/>
            <a:ext cx="7620000" cy="4373563"/>
          </a:xfrm>
        </p:spPr>
        <p:txBody>
          <a:bodyPr/>
          <a:lstStyle/>
          <a:p>
            <a:pPr>
              <a:lnSpc>
                <a:spcPct val="150000"/>
              </a:lnSpc>
            </a:pPr>
            <a:r>
              <a:rPr lang="ar-SA" sz="2800" dirty="0"/>
              <a:t>تستخدم الكوابل النحاسية الاشارات الكهربائية لنقل البيانات بين أطراف الاتصال, ويوجد نوعين من الكوابل النحاسية المستخدمة في الشبكات هما :</a:t>
            </a:r>
          </a:p>
          <a:p>
            <a:endParaRPr lang="ar-SA" dirty="0"/>
          </a:p>
        </p:txBody>
      </p:sp>
      <p:graphicFrame>
        <p:nvGraphicFramePr>
          <p:cNvPr id="12" name="رسم تخطيطي 11"/>
          <p:cNvGraphicFramePr/>
          <p:nvPr>
            <p:extLst>
              <p:ext uri="{D42A27DB-BD31-4B8C-83A1-F6EECF244321}">
                <p14:modId xmlns:p14="http://schemas.microsoft.com/office/powerpoint/2010/main" val="2261375879"/>
              </p:ext>
            </p:extLst>
          </p:nvPr>
        </p:nvGraphicFramePr>
        <p:xfrm>
          <a:off x="107504" y="2492896"/>
          <a:ext cx="8424936" cy="48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6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graphicEl>
                                              <a:dgm id="{96D547E2-0B59-47F6-99CB-E262BDB92620}"/>
                                            </p:graphicEl>
                                          </p:spTgt>
                                        </p:tgtEl>
                                        <p:attrNameLst>
                                          <p:attrName>style.visibility</p:attrName>
                                        </p:attrNameLst>
                                      </p:cBhvr>
                                      <p:to>
                                        <p:strVal val="visible"/>
                                      </p:to>
                                    </p:set>
                                    <p:animEffect transition="in" filter="barn(inVertical)">
                                      <p:cBhvr>
                                        <p:cTn id="7" dur="500"/>
                                        <p:tgtEl>
                                          <p:spTgt spid="12">
                                            <p:graphicEl>
                                              <a:dgm id="{96D547E2-0B59-47F6-99CB-E262BDB92620}"/>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graphicEl>
                                              <a:dgm id="{C8ECDC7D-8E85-42E5-B355-9DCCADE4C87A}"/>
                                            </p:graphicEl>
                                          </p:spTgt>
                                        </p:tgtEl>
                                        <p:attrNameLst>
                                          <p:attrName>style.visibility</p:attrName>
                                        </p:attrNameLst>
                                      </p:cBhvr>
                                      <p:to>
                                        <p:strVal val="visible"/>
                                      </p:to>
                                    </p:set>
                                    <p:animEffect transition="in" filter="barn(inVertical)">
                                      <p:cBhvr>
                                        <p:cTn id="10" dur="500"/>
                                        <p:tgtEl>
                                          <p:spTgt spid="12">
                                            <p:graphicEl>
                                              <a:dgm id="{C8ECDC7D-8E85-42E5-B355-9DCCADE4C87A}"/>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graphicEl>
                                              <a:dgm id="{B62F6DE2-063D-4033-80BA-4399915AF4A5}"/>
                                            </p:graphicEl>
                                          </p:spTgt>
                                        </p:tgtEl>
                                        <p:attrNameLst>
                                          <p:attrName>style.visibility</p:attrName>
                                        </p:attrNameLst>
                                      </p:cBhvr>
                                      <p:to>
                                        <p:strVal val="visible"/>
                                      </p:to>
                                    </p:set>
                                    <p:animEffect transition="in" filter="barn(inVertical)">
                                      <p:cBhvr>
                                        <p:cTn id="13" dur="500"/>
                                        <p:tgtEl>
                                          <p:spTgt spid="12">
                                            <p:graphicEl>
                                              <a:dgm id="{B62F6DE2-063D-4033-80BA-4399915AF4A5}"/>
                                            </p:graphic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graphicEl>
                                              <a:dgm id="{1E76E65D-658E-42A3-B233-18FE61AABAB1}"/>
                                            </p:graphicEl>
                                          </p:spTgt>
                                        </p:tgtEl>
                                        <p:attrNameLst>
                                          <p:attrName>style.visibility</p:attrName>
                                        </p:attrNameLst>
                                      </p:cBhvr>
                                      <p:to>
                                        <p:strVal val="visible"/>
                                      </p:to>
                                    </p:set>
                                    <p:animEffect transition="in" filter="barn(inVertical)">
                                      <p:cBhvr>
                                        <p:cTn id="16" dur="500"/>
                                        <p:tgtEl>
                                          <p:spTgt spid="12">
                                            <p:graphicEl>
                                              <a:dgm id="{1E76E65D-658E-42A3-B233-18FE61AABAB1}"/>
                                            </p:graphic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graphicEl>
                                              <a:dgm id="{6A33DFB0-A308-48FE-A860-B32BB405ADA8}"/>
                                            </p:graphicEl>
                                          </p:spTgt>
                                        </p:tgtEl>
                                        <p:attrNameLst>
                                          <p:attrName>style.visibility</p:attrName>
                                        </p:attrNameLst>
                                      </p:cBhvr>
                                      <p:to>
                                        <p:strVal val="visible"/>
                                      </p:to>
                                    </p:set>
                                    <p:animEffect transition="in" filter="barn(inVertical)">
                                      <p:cBhvr>
                                        <p:cTn id="19" dur="500"/>
                                        <p:tgtEl>
                                          <p:spTgt spid="12">
                                            <p:graphicEl>
                                              <a:dgm id="{6A33DFB0-A308-48FE-A860-B32BB405ADA8}"/>
                                            </p:graphic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graphicEl>
                                              <a:dgm id="{C7AFFDF6-684B-411B-BCF6-E42BBDEA72F5}"/>
                                            </p:graphicEl>
                                          </p:spTgt>
                                        </p:tgtEl>
                                        <p:attrNameLst>
                                          <p:attrName>style.visibility</p:attrName>
                                        </p:attrNameLst>
                                      </p:cBhvr>
                                      <p:to>
                                        <p:strVal val="visible"/>
                                      </p:to>
                                    </p:set>
                                    <p:animEffect transition="in" filter="barn(inVertical)">
                                      <p:cBhvr>
                                        <p:cTn id="22" dur="500"/>
                                        <p:tgtEl>
                                          <p:spTgt spid="12">
                                            <p:graphicEl>
                                              <a:dgm id="{C7AFFDF6-684B-411B-BCF6-E42BBDEA72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تقويم ختامي </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2" name="جدول 1"/>
          <p:cNvGraphicFramePr>
            <a:graphicFrameLocks noGrp="1"/>
          </p:cNvGraphicFramePr>
          <p:nvPr>
            <p:extLst>
              <p:ext uri="{D42A27DB-BD31-4B8C-83A1-F6EECF244321}">
                <p14:modId xmlns:p14="http://schemas.microsoft.com/office/powerpoint/2010/main" val="417180018"/>
              </p:ext>
            </p:extLst>
          </p:nvPr>
        </p:nvGraphicFramePr>
        <p:xfrm>
          <a:off x="266151" y="2852936"/>
          <a:ext cx="8554321" cy="3744416"/>
        </p:xfrm>
        <a:graphic>
          <a:graphicData uri="http://schemas.openxmlformats.org/drawingml/2006/table">
            <a:tbl>
              <a:tblPr rtl="1" firstRow="1" firstCol="1" bandRow="1">
                <a:tableStyleId>{F5AB1C69-6EDB-4FF4-983F-18BD219EF322}</a:tableStyleId>
              </a:tblPr>
              <a:tblGrid>
                <a:gridCol w="2120999">
                  <a:extLst>
                    <a:ext uri="{9D8B030D-6E8A-4147-A177-3AD203B41FA5}">
                      <a16:colId xmlns:a16="http://schemas.microsoft.com/office/drawing/2014/main" val="20000"/>
                    </a:ext>
                  </a:extLst>
                </a:gridCol>
                <a:gridCol w="3216661">
                  <a:extLst>
                    <a:ext uri="{9D8B030D-6E8A-4147-A177-3AD203B41FA5}">
                      <a16:colId xmlns:a16="http://schemas.microsoft.com/office/drawing/2014/main" val="20001"/>
                    </a:ext>
                  </a:extLst>
                </a:gridCol>
                <a:gridCol w="3216661">
                  <a:extLst>
                    <a:ext uri="{9D8B030D-6E8A-4147-A177-3AD203B41FA5}">
                      <a16:colId xmlns:a16="http://schemas.microsoft.com/office/drawing/2014/main" val="20002"/>
                    </a:ext>
                  </a:extLst>
                </a:gridCol>
              </a:tblGrid>
              <a:tr h="1232855">
                <a:tc>
                  <a:txBody>
                    <a:bodyPr/>
                    <a:lstStyle/>
                    <a:p>
                      <a:pPr algn="ctr" rtl="1">
                        <a:lnSpc>
                          <a:spcPct val="115000"/>
                        </a:lnSpc>
                        <a:spcAft>
                          <a:spcPts val="0"/>
                        </a:spcAft>
                      </a:pPr>
                      <a:r>
                        <a:rPr lang="ar-EG" sz="2500" dirty="0">
                          <a:effectLst/>
                        </a:rPr>
                        <a:t>وجه المقارنة</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500">
                          <a:effectLst/>
                        </a:rPr>
                        <a:t>الكابل متحد المحور</a:t>
                      </a:r>
                      <a:endParaRPr lang="en-US" sz="25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500">
                          <a:effectLst/>
                        </a:rPr>
                        <a:t>الكابل المزدوج المجدول غير المحمي</a:t>
                      </a:r>
                      <a:endParaRPr lang="en-US" sz="250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639353">
                <a:tc>
                  <a:txBody>
                    <a:bodyPr/>
                    <a:lstStyle/>
                    <a:p>
                      <a:pPr algn="ctr" rtl="1">
                        <a:lnSpc>
                          <a:spcPct val="115000"/>
                        </a:lnSpc>
                        <a:spcAft>
                          <a:spcPts val="0"/>
                        </a:spcAft>
                      </a:pPr>
                      <a:r>
                        <a:rPr lang="ar-SA" sz="2500" dirty="0">
                          <a:effectLst/>
                        </a:rPr>
                        <a:t>مكوناته</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a:effectLst/>
                        </a:rPr>
                        <a:t> </a:t>
                      </a:r>
                      <a:endParaRPr lang="en-US" sz="250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1232855">
                <a:tc>
                  <a:txBody>
                    <a:bodyPr/>
                    <a:lstStyle/>
                    <a:p>
                      <a:pPr algn="ctr" rtl="1">
                        <a:lnSpc>
                          <a:spcPct val="115000"/>
                        </a:lnSpc>
                        <a:spcAft>
                          <a:spcPts val="0"/>
                        </a:spcAft>
                      </a:pPr>
                      <a:r>
                        <a:rPr lang="ar-SA" sz="2500">
                          <a:effectLst/>
                        </a:rPr>
                        <a:t>أسلوب اتصاله</a:t>
                      </a:r>
                      <a:endParaRPr lang="en-US" sz="25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a:effectLst/>
                        </a:rPr>
                        <a:t> </a:t>
                      </a:r>
                      <a:endParaRPr lang="en-US" sz="250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639353">
                <a:tc>
                  <a:txBody>
                    <a:bodyPr/>
                    <a:lstStyle/>
                    <a:p>
                      <a:pPr algn="ctr" rtl="1">
                        <a:lnSpc>
                          <a:spcPct val="115000"/>
                        </a:lnSpc>
                        <a:spcAft>
                          <a:spcPts val="0"/>
                        </a:spcAft>
                      </a:pPr>
                      <a:r>
                        <a:rPr lang="ar-SA" sz="2500" dirty="0">
                          <a:effectLst/>
                        </a:rPr>
                        <a:t>الاستخدام</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0" y="1618267"/>
            <a:ext cx="866182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tabLst/>
            </a:pPr>
            <a:r>
              <a:rPr kumimoji="0" lang="ar-SA" sz="2500" b="1"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قارن بين الكابل متحد المحور والكابل المزدوج المجدول غير المحمي من حيث</a:t>
            </a:r>
          </a:p>
          <a:p>
            <a:pPr marL="0" marR="0" lvl="0" indent="0" algn="ctr" defTabSz="914400" rtl="1" eaLnBrk="1" fontAlgn="base" latinLnBrk="0" hangingPunct="1">
              <a:lnSpc>
                <a:spcPct val="100000"/>
              </a:lnSpc>
              <a:spcBef>
                <a:spcPct val="0"/>
              </a:spcBef>
              <a:spcAft>
                <a:spcPct val="0"/>
              </a:spcAft>
              <a:buClrTx/>
              <a:buSzTx/>
              <a:tabLst/>
            </a:pPr>
            <a:r>
              <a:rPr kumimoji="0" lang="ar-SA" sz="2500" b="1"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 (مكوناته -أسلوب اتصاله - الاستخدام ).</a:t>
            </a:r>
            <a:endParaRPr kumimoji="0" lang="en-US" sz="25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01086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03648" y="325105"/>
            <a:ext cx="5867400" cy="1015663"/>
          </a:xfrm>
          <a:prstGeom prst="rect">
            <a:avLst/>
          </a:prstGeom>
          <a:noFill/>
        </p:spPr>
        <p:txBody>
          <a:bodyPr wrap="square" lIns="91440" tIns="45720" rIns="91440" bIns="45720">
            <a:spAutoFit/>
          </a:bodyPr>
          <a:lstStyle/>
          <a:p>
            <a:pPr algn="ctr"/>
            <a:r>
              <a:rPr lang="ar-SA"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الألياف الضوئية</a:t>
            </a:r>
            <a:endPar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مستطيل 1"/>
          <p:cNvSpPr/>
          <p:nvPr/>
        </p:nvSpPr>
        <p:spPr>
          <a:xfrm>
            <a:off x="35124" y="1628800"/>
            <a:ext cx="8604448" cy="3000821"/>
          </a:xfrm>
          <a:prstGeom prst="rect">
            <a:avLst/>
          </a:prstGeom>
        </p:spPr>
        <p:txBody>
          <a:bodyPr wrap="square">
            <a:spAutoFit/>
          </a:bodyPr>
          <a:lstStyle/>
          <a:p>
            <a:pPr marL="342900" indent="-342900">
              <a:lnSpc>
                <a:spcPct val="150000"/>
              </a:lnSpc>
            </a:pPr>
            <a:r>
              <a:rPr lang="ar-SA" sz="4000" b="1" dirty="0">
                <a:solidFill>
                  <a:srgbClr val="C00000"/>
                </a:solidFill>
                <a:latin typeface="Arial" pitchFamily="34" charset="0"/>
              </a:rPr>
              <a:t> كابل الألياف الضوئية</a:t>
            </a:r>
            <a:r>
              <a:rPr lang="ar-KW" sz="4000" b="1" dirty="0">
                <a:solidFill>
                  <a:srgbClr val="C00000"/>
                </a:solidFill>
                <a:latin typeface="Arial" pitchFamily="34" charset="0"/>
              </a:rPr>
              <a:t> </a:t>
            </a:r>
            <a:r>
              <a:rPr lang="en-US" sz="4000" b="1" dirty="0">
                <a:solidFill>
                  <a:srgbClr val="C00000"/>
                </a:solidFill>
                <a:latin typeface="Arial" pitchFamily="34" charset="0"/>
              </a:rPr>
              <a:t> Fiber Optics Cable</a:t>
            </a:r>
            <a:endParaRPr lang="ar-KW" sz="4000" b="1" dirty="0">
              <a:solidFill>
                <a:srgbClr val="C00000"/>
              </a:solidFill>
              <a:latin typeface="Arial" pitchFamily="34" charset="0"/>
            </a:endParaRPr>
          </a:p>
          <a:p>
            <a:pPr marL="342900" indent="-342900">
              <a:lnSpc>
                <a:spcPct val="150000"/>
              </a:lnSpc>
            </a:pPr>
            <a:endParaRPr lang="ar-SA" sz="1200" b="1" dirty="0">
              <a:latin typeface="Arial" pitchFamily="34" charset="0"/>
            </a:endParaRPr>
          </a:p>
          <a:p>
            <a:pPr marL="342900" indent="-342900">
              <a:lnSpc>
                <a:spcPct val="150000"/>
              </a:lnSpc>
            </a:pPr>
            <a:r>
              <a:rPr lang="ar-SA" sz="3200" b="1" dirty="0">
                <a:latin typeface="Arial" pitchFamily="34" charset="0"/>
              </a:rPr>
              <a:t>يعتبر من أفضل أنواع الكابلات حيث تستخدم الألياف</a:t>
            </a:r>
            <a:r>
              <a:rPr lang="ar-KW" sz="3200" b="1" dirty="0">
                <a:latin typeface="Arial" pitchFamily="34" charset="0"/>
              </a:rPr>
              <a:t> </a:t>
            </a:r>
            <a:r>
              <a:rPr lang="ar-SA" sz="3200" b="1" dirty="0">
                <a:latin typeface="Arial" pitchFamily="34" charset="0"/>
              </a:rPr>
              <a:t>الزجاجية التي تنقل خلالها البيانات بصورة إشارات</a:t>
            </a:r>
            <a:r>
              <a:rPr lang="ar-KW" sz="3200" b="1" dirty="0">
                <a:latin typeface="Arial" pitchFamily="34" charset="0"/>
              </a:rPr>
              <a:t> </a:t>
            </a:r>
            <a:r>
              <a:rPr lang="ar-SA" sz="3200" b="1" dirty="0">
                <a:latin typeface="Arial" pitchFamily="34" charset="0"/>
              </a:rPr>
              <a:t>رقمية ضوئية</a:t>
            </a:r>
            <a:r>
              <a:rPr lang="en-US" sz="4000" b="1" dirty="0"/>
              <a:t>.</a:t>
            </a:r>
            <a:endParaRPr lang="ar-KW" sz="4000" b="1" dirty="0"/>
          </a:p>
        </p:txBody>
      </p:sp>
      <p:pic>
        <p:nvPicPr>
          <p:cNvPr id="18" name="Picture 6" descr="TempFile1132914504"/>
          <p:cNvPicPr>
            <a:picLocks noChangeAspect="1" noChangeArrowheads="1"/>
          </p:cNvPicPr>
          <p:nvPr/>
        </p:nvPicPr>
        <p:blipFill>
          <a:blip r:embed="rId3" cstate="print"/>
          <a:srcRect/>
          <a:stretch>
            <a:fillRect/>
          </a:stretch>
        </p:blipFill>
        <p:spPr bwMode="auto">
          <a:xfrm>
            <a:off x="998180" y="4724403"/>
            <a:ext cx="6072230" cy="1876426"/>
          </a:xfrm>
          <a:prstGeom prst="rect">
            <a:avLst/>
          </a:prstGeom>
          <a:noFill/>
          <a:ln w="38100" cmpd="dbl">
            <a:solidFill>
              <a:srgbClr val="000000"/>
            </a:solidFill>
            <a:miter lim="800000"/>
            <a:headEnd/>
            <a:tailEnd/>
          </a:ln>
        </p:spPr>
      </p:pic>
    </p:spTree>
    <p:extLst>
      <p:ext uri="{BB962C8B-B14F-4D97-AF65-F5344CB8AC3E}">
        <p14:creationId xmlns:p14="http://schemas.microsoft.com/office/powerpoint/2010/main" val="2313040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03648" y="325105"/>
            <a:ext cx="5867400" cy="1015663"/>
          </a:xfrm>
          <a:prstGeom prst="rect">
            <a:avLst/>
          </a:prstGeom>
          <a:noFill/>
        </p:spPr>
        <p:txBody>
          <a:bodyPr wrap="square" lIns="91440" tIns="45720" rIns="91440" bIns="45720">
            <a:spAutoFit/>
          </a:bodyPr>
          <a:lstStyle/>
          <a:p>
            <a:pPr algn="ctr"/>
            <a:r>
              <a:rPr lang="ar-SA"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الألياف الضوئية</a:t>
            </a:r>
            <a:endPar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مربع نص 1"/>
          <p:cNvSpPr txBox="1"/>
          <p:nvPr/>
        </p:nvSpPr>
        <p:spPr>
          <a:xfrm>
            <a:off x="395536" y="1484784"/>
            <a:ext cx="8136904" cy="5563831"/>
          </a:xfrm>
          <a:prstGeom prst="rect">
            <a:avLst/>
          </a:prstGeom>
          <a:noFill/>
        </p:spPr>
        <p:txBody>
          <a:bodyPr wrap="square" rtlCol="1">
            <a:spAutoFit/>
          </a:bodyPr>
          <a:lstStyle/>
          <a:p>
            <a:pPr algn="just">
              <a:lnSpc>
                <a:spcPct val="150000"/>
              </a:lnSpc>
            </a:pPr>
            <a:r>
              <a:rPr lang="ar-SA" sz="2400" dirty="0"/>
              <a:t>يقوم مبدأ عملها على توظيف شعاع ضوئي في نقل المعلومات باستخدام خاصية فيزيائية تعرف بالانكسار الكلي الداخلي للضوء, بحيث تعمل جدران الليف الداخلية مثل المرآة  فتقوم المرآة بعكس أشعة الضوء داخلها انعكاس كامل لتصطدم بالجدار المقابل, وهكذا حتى تصل إلى الطرف الآخر.</a:t>
            </a:r>
          </a:p>
          <a:p>
            <a:pPr algn="just">
              <a:lnSpc>
                <a:spcPct val="150000"/>
              </a:lnSpc>
            </a:pPr>
            <a:r>
              <a:rPr lang="ar-SA" sz="2400" dirty="0"/>
              <a:t>تحتاج عملية الاتصال بواسطة الليف البصري إلى تحويل المعلومات إلى إشارات ضوئية وبثها داخل الليف وفي الطرف الآخر يكون هناك مجس يستقبل الضوء, وتستخدم معظم شركات الاتصال حول العالم الألياف الزجاجية في ربط المقاسم التي تفصل بينها مسافات بعيدة, خاصة المقاسم بين الدول, أما في الشبكات المحلية فإن أسلاك النحاس مازالت مستخدمة.</a:t>
            </a:r>
          </a:p>
          <a:p>
            <a:pPr algn="just">
              <a:lnSpc>
                <a:spcPct val="150000"/>
              </a:lnSpc>
            </a:pPr>
            <a:endParaRPr lang="ar-SA" sz="2400" dirty="0"/>
          </a:p>
        </p:txBody>
      </p:sp>
    </p:spTree>
    <p:extLst>
      <p:ext uri="{BB962C8B-B14F-4D97-AF65-F5344CB8AC3E}">
        <p14:creationId xmlns:p14="http://schemas.microsoft.com/office/powerpoint/2010/main" val="454468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03648" y="325105"/>
            <a:ext cx="5867400" cy="1015663"/>
          </a:xfrm>
          <a:prstGeom prst="rect">
            <a:avLst/>
          </a:prstGeom>
          <a:noFill/>
        </p:spPr>
        <p:txBody>
          <a:bodyPr wrap="square" lIns="91440" tIns="45720" rIns="91440" bIns="45720">
            <a:spAutoFit/>
          </a:bodyPr>
          <a:lstStyle/>
          <a:p>
            <a:pPr algn="ctr"/>
            <a:r>
              <a:rPr lang="ar-SA"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الألياف الضوئية</a:t>
            </a:r>
            <a:endPar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Flowchart: Alternate Process 6"/>
          <p:cNvSpPr/>
          <p:nvPr/>
        </p:nvSpPr>
        <p:spPr>
          <a:xfrm>
            <a:off x="5486400" y="4613701"/>
            <a:ext cx="3124200" cy="15240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800" b="1" dirty="0"/>
              <a:t>عددي مكونات الالياف الضوئية ؟</a:t>
            </a:r>
            <a:endParaRPr lang="en-US" sz="2800" b="1" dirty="0"/>
          </a:p>
        </p:txBody>
      </p:sp>
      <p:sp>
        <p:nvSpPr>
          <p:cNvPr id="12" name="Pentagon 11"/>
          <p:cNvSpPr/>
          <p:nvPr/>
        </p:nvSpPr>
        <p:spPr>
          <a:xfrm flipH="1">
            <a:off x="228600" y="3886200"/>
            <a:ext cx="4800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3886200"/>
            <a:ext cx="4495800" cy="830997"/>
          </a:xfrm>
          <a:prstGeom prst="rect">
            <a:avLst/>
          </a:prstGeom>
        </p:spPr>
        <p:txBody>
          <a:bodyPr wrap="square">
            <a:spAutoFit/>
          </a:bodyPr>
          <a:lstStyle/>
          <a:p>
            <a:pPr algn="r" rtl="1"/>
            <a:r>
              <a:rPr lang="ar-SA" sz="2400" b="1" u="sng" dirty="0">
                <a:solidFill>
                  <a:schemeClr val="bg1"/>
                </a:solidFill>
                <a:cs typeface="Simplified Arabic" pitchFamily="2" charset="-78"/>
              </a:rPr>
              <a:t>مصدر ضوئي: </a:t>
            </a:r>
            <a:r>
              <a:rPr lang="ar-SA" sz="2400" b="1" dirty="0">
                <a:solidFill>
                  <a:schemeClr val="bg1"/>
                </a:solidFill>
                <a:cs typeface="Simplified Arabic" pitchFamily="2" charset="-78"/>
              </a:rPr>
              <a:t>يحول الإشارات الكهربائية إلى إشارات ضوئية .</a:t>
            </a:r>
            <a:endParaRPr lang="en-US" sz="2400" b="1" dirty="0">
              <a:solidFill>
                <a:schemeClr val="bg1"/>
              </a:solidFill>
              <a:cs typeface="Simplified Arabic" pitchFamily="2" charset="-78"/>
            </a:endParaRPr>
          </a:p>
        </p:txBody>
      </p:sp>
      <p:sp>
        <p:nvSpPr>
          <p:cNvPr id="14" name="Pentagon 13"/>
          <p:cNvSpPr/>
          <p:nvPr/>
        </p:nvSpPr>
        <p:spPr>
          <a:xfrm flipH="1">
            <a:off x="228600" y="4884003"/>
            <a:ext cx="4800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flipH="1">
            <a:off x="228600" y="5867400"/>
            <a:ext cx="4800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400" b="1" u="sng" dirty="0">
                <a:cs typeface="Simplified Arabic" pitchFamily="2" charset="-78"/>
              </a:rPr>
              <a:t>مجس</a:t>
            </a:r>
            <a:r>
              <a:rPr lang="ar-SA" sz="2400" b="1" dirty="0">
                <a:cs typeface="Simplified Arabic" pitchFamily="2" charset="-78"/>
              </a:rPr>
              <a:t> لتحويل الأشعة الضوئية إلى إشارات كهربائية </a:t>
            </a:r>
            <a:endParaRPr lang="en-US" sz="2400" b="1" dirty="0">
              <a:cs typeface="Simplified Arabic" pitchFamily="2" charset="-78"/>
            </a:endParaRPr>
          </a:p>
        </p:txBody>
      </p:sp>
      <p:sp>
        <p:nvSpPr>
          <p:cNvPr id="16" name="Rectangle 1"/>
          <p:cNvSpPr>
            <a:spLocks noChangeArrowheads="1"/>
          </p:cNvSpPr>
          <p:nvPr/>
        </p:nvSpPr>
        <p:spPr bwMode="auto">
          <a:xfrm>
            <a:off x="762000" y="4960203"/>
            <a:ext cx="4114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457200" algn="l"/>
              </a:tabLst>
            </a:pPr>
            <a:r>
              <a:rPr lang="ar-SA" sz="2400" b="1" u="sng" dirty="0">
                <a:solidFill>
                  <a:schemeClr val="bg1"/>
                </a:solidFill>
                <a:latin typeface="Arial" pitchFamily="34" charset="0"/>
                <a:ea typeface="Times New Roman" pitchFamily="18" charset="0"/>
                <a:cs typeface="Simplified Arabic" pitchFamily="2" charset="-78"/>
              </a:rPr>
              <a:t>ليف</a:t>
            </a:r>
            <a:r>
              <a:rPr kumimoji="0" lang="ar-SA" sz="2400" b="1" i="0" u="sng" strike="noStrike" cap="none" normalizeH="0" baseline="0" dirty="0">
                <a:ln>
                  <a:noFill/>
                </a:ln>
                <a:solidFill>
                  <a:schemeClr val="bg1"/>
                </a:solidFill>
                <a:effectLst/>
                <a:latin typeface="Arial" pitchFamily="34" charset="0"/>
                <a:ea typeface="Times New Roman" pitchFamily="18" charset="0"/>
                <a:cs typeface="Simplified Arabic" pitchFamily="2" charset="-78"/>
              </a:rPr>
              <a:t> بصري </a:t>
            </a:r>
            <a:r>
              <a:rPr kumimoji="0" lang="ar-SA" sz="2400" b="1" i="0" u="none" strike="noStrike" cap="none" normalizeH="0" baseline="0" dirty="0">
                <a:ln>
                  <a:noFill/>
                </a:ln>
                <a:solidFill>
                  <a:schemeClr val="bg1"/>
                </a:solidFill>
                <a:effectLst/>
                <a:latin typeface="Arial" pitchFamily="34" charset="0"/>
                <a:ea typeface="Times New Roman" pitchFamily="18" charset="0"/>
                <a:cs typeface="Simplified Arabic" pitchFamily="2" charset="-78"/>
              </a:rPr>
              <a:t>: تنتقل من خلاله الأشعة الضوئية .</a:t>
            </a:r>
            <a:endParaRPr kumimoji="0" lang="ar-SA" sz="3200" b="1" i="0" u="none" strike="noStrike" cap="none" normalizeH="0" baseline="0" dirty="0">
              <a:ln>
                <a:noFill/>
              </a:ln>
              <a:solidFill>
                <a:schemeClr val="bg1"/>
              </a:solidFill>
              <a:effectLst/>
              <a:latin typeface="Arial" pitchFamily="34" charset="0"/>
              <a:cs typeface="Simplified Arabic" pitchFamily="2" charset="-78"/>
            </a:endParaRPr>
          </a:p>
        </p:txBody>
      </p:sp>
      <p:pic>
        <p:nvPicPr>
          <p:cNvPr id="17" name="Picture 16" descr="650px-FibreOpticsAr.jpg"/>
          <p:cNvPicPr>
            <a:picLocks noChangeAspect="1"/>
          </p:cNvPicPr>
          <p:nvPr/>
        </p:nvPicPr>
        <p:blipFill>
          <a:blip r:embed="rId3" cstate="print"/>
          <a:stretch>
            <a:fillRect/>
          </a:stretch>
        </p:blipFill>
        <p:spPr>
          <a:xfrm>
            <a:off x="202704" y="1628800"/>
            <a:ext cx="5562600" cy="1916958"/>
          </a:xfrm>
          <a:prstGeom prst="rect">
            <a:avLst/>
          </a:prstGeom>
        </p:spPr>
      </p:pic>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93378" y="1930152"/>
            <a:ext cx="2827094" cy="23629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89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edge">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03648" y="325105"/>
            <a:ext cx="5867400" cy="1015663"/>
          </a:xfrm>
          <a:prstGeom prst="rect">
            <a:avLst/>
          </a:prstGeom>
          <a:noFill/>
        </p:spPr>
        <p:txBody>
          <a:bodyPr wrap="square" lIns="91440" tIns="45720" rIns="91440" bIns="45720">
            <a:spAutoFit/>
          </a:bodyPr>
          <a:lstStyle/>
          <a:p>
            <a:pPr algn="ctr"/>
            <a:r>
              <a:rPr lang="ar-SA"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الألياف الضوئية</a:t>
            </a:r>
            <a:endPar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مربع نص 1"/>
          <p:cNvSpPr txBox="1"/>
          <p:nvPr/>
        </p:nvSpPr>
        <p:spPr>
          <a:xfrm>
            <a:off x="467544" y="2114560"/>
            <a:ext cx="8172400" cy="3970318"/>
          </a:xfrm>
          <a:prstGeom prst="rect">
            <a:avLst/>
          </a:prstGeom>
          <a:noFill/>
        </p:spPr>
        <p:txBody>
          <a:bodyPr wrap="square" rtlCol="1">
            <a:spAutoFit/>
          </a:bodyPr>
          <a:lstStyle/>
          <a:p>
            <a:pPr algn="just">
              <a:lnSpc>
                <a:spcPct val="150000"/>
              </a:lnSpc>
            </a:pPr>
            <a:r>
              <a:rPr lang="ar-SA" sz="2400" b="1" dirty="0"/>
              <a:t>تستخدم الألياف الضوئية في كل من توصيلات </a:t>
            </a:r>
            <a:r>
              <a:rPr lang="en-US" sz="2400" b="1" dirty="0"/>
              <a:t>LAN </a:t>
            </a:r>
            <a:r>
              <a:rPr lang="ar-SA" sz="2400" b="1" dirty="0"/>
              <a:t> و </a:t>
            </a:r>
            <a:r>
              <a:rPr lang="en-US" sz="2400" b="1" dirty="0"/>
              <a:t>WAN</a:t>
            </a:r>
            <a:r>
              <a:rPr lang="ar-SA" sz="2400" b="1" dirty="0"/>
              <a:t> , حيث تستخدم في </a:t>
            </a:r>
            <a:r>
              <a:rPr lang="en-US" sz="2400" b="1" dirty="0"/>
              <a:t>LAN </a:t>
            </a:r>
            <a:r>
              <a:rPr lang="ar-SA" sz="2400" b="1" dirty="0"/>
              <a:t> لربط مباني مؤسسات تقع في منطقة جغرافية محدودة كربط مباني كليات لجامعة تنتشر مبانيها ضمن مساحة جغرافية محدودة (بضعة مئات من الكيلو مترات).</a:t>
            </a:r>
          </a:p>
          <a:p>
            <a:pPr algn="just">
              <a:lnSpc>
                <a:spcPct val="150000"/>
              </a:lnSpc>
            </a:pPr>
            <a:r>
              <a:rPr lang="ar-SA" sz="2400" b="1" dirty="0"/>
              <a:t>وتستخدم في الـ </a:t>
            </a:r>
            <a:r>
              <a:rPr lang="en-US" sz="2400" b="1" dirty="0"/>
              <a:t>WAN</a:t>
            </a:r>
            <a:r>
              <a:rPr lang="ar-SA" sz="2400" b="1" dirty="0"/>
              <a:t> لربط مواقع بعيدة حيث يوجد تحت سطح المحيطات والبحار العديد من كوابل الألياف الضوئية التي تربط بين قارات الكرة الأرضية ببعضها البعض.</a:t>
            </a:r>
          </a:p>
        </p:txBody>
      </p:sp>
    </p:spTree>
    <p:extLst>
      <p:ext uri="{BB962C8B-B14F-4D97-AF65-F5344CB8AC3E}">
        <p14:creationId xmlns:p14="http://schemas.microsoft.com/office/powerpoint/2010/main" val="4249229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03648" y="325105"/>
            <a:ext cx="5867400" cy="1015663"/>
          </a:xfrm>
          <a:prstGeom prst="rect">
            <a:avLst/>
          </a:prstGeom>
          <a:noFill/>
        </p:spPr>
        <p:txBody>
          <a:bodyPr wrap="square" lIns="91440" tIns="45720" rIns="91440" bIns="45720">
            <a:spAutoFit/>
          </a:bodyPr>
          <a:lstStyle/>
          <a:p>
            <a:r>
              <a:rPr lang="ar-SA"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الألياف الضوئية</a:t>
            </a:r>
            <a:endPar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77" t="8466" r="25060" b="44115"/>
          <a:stretch/>
        </p:blipFill>
        <p:spPr bwMode="auto">
          <a:xfrm>
            <a:off x="251520" y="116632"/>
            <a:ext cx="2699792" cy="179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473" t="502" r="2870" b="40384"/>
          <a:stretch/>
        </p:blipFill>
        <p:spPr bwMode="auto">
          <a:xfrm>
            <a:off x="251520" y="3178922"/>
            <a:ext cx="8366760" cy="22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251520" y="1844824"/>
            <a:ext cx="8515617" cy="1130694"/>
          </a:xfrm>
          <a:prstGeom prst="rect">
            <a:avLst/>
          </a:prstGeom>
          <a:noFill/>
        </p:spPr>
        <p:txBody>
          <a:bodyPr wrap="square" rtlCol="1">
            <a:spAutoFit/>
          </a:bodyPr>
          <a:lstStyle/>
          <a:p>
            <a:pPr>
              <a:lnSpc>
                <a:spcPct val="150000"/>
              </a:lnSpc>
            </a:pPr>
            <a:r>
              <a:rPr lang="ar-SA" sz="2400" b="1" dirty="0"/>
              <a:t>لبناء اتصال شبكة  </a:t>
            </a:r>
            <a:r>
              <a:rPr lang="en-US" sz="2400" b="1" dirty="0"/>
              <a:t>Full-duplex </a:t>
            </a:r>
            <a:r>
              <a:rPr lang="ar-SA" sz="2400" b="1" dirty="0"/>
              <a:t> نحن بحاجة إلى ليفين بصريين, ليف بصري لكل اتجاه, وبحاجة عند كل طرف لمرسل ضوئي </a:t>
            </a:r>
            <a:r>
              <a:rPr lang="en-US" sz="2400" b="1" dirty="0" err="1"/>
              <a:t>Tx</a:t>
            </a:r>
            <a:r>
              <a:rPr lang="en-US" sz="2400" b="1" dirty="0"/>
              <a:t> </a:t>
            </a:r>
            <a:r>
              <a:rPr lang="ar-SA" sz="2400" b="1" dirty="0"/>
              <a:t> ومستقبل ضوئي </a:t>
            </a:r>
            <a:r>
              <a:rPr lang="en-US" sz="2400" b="1" dirty="0"/>
              <a:t>Rx</a:t>
            </a:r>
            <a:r>
              <a:rPr lang="ar-SA" sz="2400" b="1" dirty="0"/>
              <a:t> </a:t>
            </a:r>
          </a:p>
        </p:txBody>
      </p:sp>
      <p:sp>
        <p:nvSpPr>
          <p:cNvPr id="8" name="مربع نص 7"/>
          <p:cNvSpPr txBox="1"/>
          <p:nvPr/>
        </p:nvSpPr>
        <p:spPr>
          <a:xfrm>
            <a:off x="630194" y="5334307"/>
            <a:ext cx="8289343" cy="1131848"/>
          </a:xfrm>
          <a:prstGeom prst="rect">
            <a:avLst/>
          </a:prstGeom>
          <a:noFill/>
        </p:spPr>
        <p:txBody>
          <a:bodyPr wrap="square" rtlCol="1">
            <a:spAutoFit/>
          </a:bodyPr>
          <a:lstStyle/>
          <a:p>
            <a:pPr marL="342900" indent="-342900">
              <a:lnSpc>
                <a:spcPct val="150000"/>
              </a:lnSpc>
              <a:buFont typeface="Arial" pitchFamily="34" charset="0"/>
              <a:buChar char="•"/>
            </a:pPr>
            <a:r>
              <a:rPr lang="ar-SA" sz="2400" b="1" dirty="0"/>
              <a:t>المرسل الضوئي يحول الإشارة الكهربائية لإشارة ضوئية.</a:t>
            </a:r>
          </a:p>
          <a:p>
            <a:pPr marL="342900" indent="-342900">
              <a:lnSpc>
                <a:spcPct val="150000"/>
              </a:lnSpc>
              <a:buFont typeface="Arial" pitchFamily="34" charset="0"/>
              <a:buChar char="•"/>
            </a:pPr>
            <a:r>
              <a:rPr lang="ar-SA" sz="2400" b="1" dirty="0"/>
              <a:t>المستقبل الضوئي يحول الإشارة الضوئية لإشارة كهربائية.</a:t>
            </a:r>
          </a:p>
        </p:txBody>
      </p:sp>
    </p:spTree>
    <p:extLst>
      <p:ext uri="{BB962C8B-B14F-4D97-AF65-F5344CB8AC3E}">
        <p14:creationId xmlns:p14="http://schemas.microsoft.com/office/powerpoint/2010/main" val="4088082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412776"/>
            <a:ext cx="8388424" cy="5355312"/>
          </a:xfrm>
          <a:prstGeom prst="rect">
            <a:avLst/>
          </a:prstGeom>
        </p:spPr>
        <p:txBody>
          <a:bodyPr wrap="square">
            <a:spAutoFit/>
          </a:bodyPr>
          <a:lstStyle/>
          <a:p>
            <a:endParaRPr lang="ar-SA" dirty="0"/>
          </a:p>
          <a:p>
            <a:pPr>
              <a:lnSpc>
                <a:spcPct val="150000"/>
              </a:lnSpc>
            </a:pPr>
            <a:r>
              <a:rPr lang="ar-SA" sz="2400" b="1" dirty="0"/>
              <a:t>يمكن تلخيص أهم مزايا كوابل الألياف الضوئية في :</a:t>
            </a:r>
          </a:p>
          <a:p>
            <a:pPr>
              <a:lnSpc>
                <a:spcPct val="150000"/>
              </a:lnSpc>
            </a:pPr>
            <a:r>
              <a:rPr lang="ar-SA" sz="2400" b="1" dirty="0"/>
              <a:t> 1- تستخدم لجميع التطبيقات ذات سرعات الإرسال العالية وذات حيز الامرار الكبير.</a:t>
            </a:r>
          </a:p>
          <a:p>
            <a:pPr>
              <a:lnSpc>
                <a:spcPct val="150000"/>
              </a:lnSpc>
            </a:pPr>
            <a:r>
              <a:rPr lang="ar-SA" sz="2400" b="1" dirty="0"/>
              <a:t> 2- التغلب على مشاكل التداخلات في الإرسال حيث تتعامل هذه الكوابل مع الضوء وليس مع التيار الكهربي والإشارات الكهرومغناطيسية والتي يمكن أن تشع خارج الكوابل النحاسية أو المحورية.</a:t>
            </a:r>
          </a:p>
          <a:p>
            <a:pPr>
              <a:lnSpc>
                <a:spcPct val="150000"/>
              </a:lnSpc>
            </a:pPr>
            <a:r>
              <a:rPr lang="ar-SA" sz="2400" b="1" dirty="0"/>
              <a:t> 3- قيمة الفقد في هذه الكوابل صغير جدا مما يسمح بنقل الإشارات إلى مسافات طويلة دون الحاجة إلى استخدام معيدات للتقوية.</a:t>
            </a:r>
          </a:p>
          <a:p>
            <a:pPr>
              <a:lnSpc>
                <a:spcPct val="150000"/>
              </a:lnSpc>
            </a:pPr>
            <a:r>
              <a:rPr lang="ar-SA" sz="2400" b="1" dirty="0"/>
              <a:t> 4- إمكانية نقل عدد كبير جدا من القنوات التليفونية والمدلولات الرقمية وقنوات الفيديو على الكابل الواحد مما يقلل من تكاليف الشبكات. </a:t>
            </a:r>
          </a:p>
        </p:txBody>
      </p:sp>
      <p:sp>
        <p:nvSpPr>
          <p:cNvPr id="3" name="مستطيل 2"/>
          <p:cNvSpPr/>
          <p:nvPr/>
        </p:nvSpPr>
        <p:spPr>
          <a:xfrm>
            <a:off x="2165805" y="664991"/>
            <a:ext cx="4998483"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342900" indent="-342900"/>
            <a:r>
              <a:rPr lang="ar-SA" sz="4000" b="1" dirty="0">
                <a:latin typeface="Arial" pitchFamily="34" charset="0"/>
              </a:rPr>
              <a:t>مميزات كابل الألياف الضوئية</a:t>
            </a:r>
            <a:endParaRPr lang="ar-KW" sz="4000" b="1" dirty="0">
              <a:latin typeface="Arial" pitchFamily="34" charset="0"/>
            </a:endParaRPr>
          </a:p>
        </p:txBody>
      </p:sp>
    </p:spTree>
    <p:extLst>
      <p:ext uri="{BB962C8B-B14F-4D97-AF65-F5344CB8AC3E}">
        <p14:creationId xmlns:p14="http://schemas.microsoft.com/office/powerpoint/2010/main" val="2909012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844824"/>
            <a:ext cx="7920880" cy="4524315"/>
          </a:xfrm>
          <a:prstGeom prst="rect">
            <a:avLst/>
          </a:prstGeom>
        </p:spPr>
        <p:txBody>
          <a:bodyPr wrap="square">
            <a:spAutoFit/>
          </a:bodyPr>
          <a:lstStyle/>
          <a:p>
            <a:pPr>
              <a:lnSpc>
                <a:spcPct val="150000"/>
              </a:lnSpc>
            </a:pPr>
            <a:r>
              <a:rPr lang="ar-SA" sz="2400" b="1" dirty="0"/>
              <a:t>أهم عيوب كوابل الألياف الضوئية هي : </a:t>
            </a:r>
          </a:p>
          <a:p>
            <a:pPr>
              <a:lnSpc>
                <a:spcPct val="150000"/>
              </a:lnSpc>
            </a:pPr>
            <a:r>
              <a:rPr lang="ar-SA" sz="2400" b="1" dirty="0"/>
              <a:t>1- التعرض للكسر عند عمل انحناءات ذات أقطار صغيرة أو حرجة.</a:t>
            </a:r>
          </a:p>
          <a:p>
            <a:pPr>
              <a:lnSpc>
                <a:spcPct val="150000"/>
              </a:lnSpc>
            </a:pPr>
            <a:r>
              <a:rPr lang="ar-SA" sz="2400" b="1" dirty="0"/>
              <a:t>2- عدم تحمل إجهادات الشد والإجهادات الميكانيكية.</a:t>
            </a:r>
          </a:p>
          <a:p>
            <a:pPr>
              <a:lnSpc>
                <a:spcPct val="150000"/>
              </a:lnSpc>
            </a:pPr>
            <a:r>
              <a:rPr lang="ar-SA" sz="2400" b="1" dirty="0"/>
              <a:t> 3- أعطالها حرجة حيث أن سعة قنواتها كبيرة، وعندما يتعطل الكابل يتعرض عدد كبير من القنوات للتعطل. ولذلك يتم اللجوء دائما إلى أسلوب الازدواجية في الكوابل.</a:t>
            </a:r>
          </a:p>
          <a:p>
            <a:pPr>
              <a:lnSpc>
                <a:spcPct val="150000"/>
              </a:lnSpc>
            </a:pPr>
            <a:r>
              <a:rPr lang="ar-SA" sz="2400" b="1" dirty="0"/>
              <a:t> 4- ربط كوابل الألياف الضوئية بكوابل نحاسية يحتاج إلى معدات تحويل التيار الضوئي إلى التيار الكهرومغناطيسي والعكس. </a:t>
            </a:r>
          </a:p>
        </p:txBody>
      </p:sp>
      <p:sp>
        <p:nvSpPr>
          <p:cNvPr id="3" name="مستطيل 2"/>
          <p:cNvSpPr/>
          <p:nvPr/>
        </p:nvSpPr>
        <p:spPr>
          <a:xfrm>
            <a:off x="2415873" y="664991"/>
            <a:ext cx="4748415"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342900" indent="-342900"/>
            <a:r>
              <a:rPr lang="ar-SA" sz="4000" b="1" dirty="0">
                <a:latin typeface="Arial" pitchFamily="34" charset="0"/>
              </a:rPr>
              <a:t>عيوب</a:t>
            </a:r>
            <a:r>
              <a:rPr lang="ar-KW" sz="4000" b="1" dirty="0">
                <a:latin typeface="Arial" pitchFamily="34" charset="0"/>
              </a:rPr>
              <a:t> </a:t>
            </a:r>
            <a:r>
              <a:rPr lang="ar-SA" sz="4000" b="1" dirty="0">
                <a:latin typeface="Arial" pitchFamily="34" charset="0"/>
              </a:rPr>
              <a:t>كابل الألياف الضوئية</a:t>
            </a:r>
            <a:endParaRPr lang="ar-KW" sz="4000" b="1" dirty="0">
              <a:latin typeface="Arial" pitchFamily="34" charset="0"/>
            </a:endParaRPr>
          </a:p>
        </p:txBody>
      </p:sp>
    </p:spTree>
    <p:extLst>
      <p:ext uri="{BB962C8B-B14F-4D97-AF65-F5344CB8AC3E}">
        <p14:creationId xmlns:p14="http://schemas.microsoft.com/office/powerpoint/2010/main" val="377593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0166" y="-27384"/>
            <a:ext cx="5867400" cy="1107996"/>
          </a:xfrm>
          <a:prstGeom prst="rect">
            <a:avLst/>
          </a:prstGeom>
          <a:noFill/>
        </p:spPr>
        <p:txBody>
          <a:bodyPr wrap="square" lIns="91440" tIns="45720" rIns="91440" bIns="45720">
            <a:spAutoFit/>
          </a:bodyPr>
          <a:lstStyle/>
          <a:p>
            <a:pPr algn="ctr"/>
            <a:r>
              <a:rPr lang="ar-SA"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Diwany2 S_U normal." pitchFamily="2" charset="-78"/>
              </a:rPr>
              <a:t>الألياف الضوئية</a:t>
            </a:r>
            <a:endPar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101716790"/>
              </p:ext>
            </p:extLst>
          </p:nvPr>
        </p:nvGraphicFramePr>
        <p:xfrm>
          <a:off x="2411760" y="1556792"/>
          <a:ext cx="6427440" cy="5157193"/>
        </p:xfrm>
        <a:graphic>
          <a:graphicData uri="http://schemas.openxmlformats.org/drawingml/2006/table">
            <a:tbl>
              <a:tblPr firstRow="1" bandRow="1">
                <a:tableStyleId>{22838BEF-8BB2-4498-84A7-C5851F593DF1}</a:tableStyleId>
              </a:tblPr>
              <a:tblGrid>
                <a:gridCol w="5328797">
                  <a:extLst>
                    <a:ext uri="{9D8B030D-6E8A-4147-A177-3AD203B41FA5}">
                      <a16:colId xmlns:a16="http://schemas.microsoft.com/office/drawing/2014/main" val="20000"/>
                    </a:ext>
                  </a:extLst>
                </a:gridCol>
                <a:gridCol w="1098643">
                  <a:extLst>
                    <a:ext uri="{9D8B030D-6E8A-4147-A177-3AD203B41FA5}">
                      <a16:colId xmlns:a16="http://schemas.microsoft.com/office/drawing/2014/main" val="20001"/>
                    </a:ext>
                  </a:extLst>
                </a:gridCol>
              </a:tblGrid>
              <a:tr h="885190">
                <a:tc>
                  <a:txBody>
                    <a:bodyPr/>
                    <a:lstStyle/>
                    <a:p>
                      <a:pPr marL="0" algn="r" defTabSz="914400" rtl="1" eaLnBrk="1" latinLnBrk="0" hangingPunct="1"/>
                      <a:r>
                        <a:rPr lang="ar-SA" sz="2000" b="1" kern="1200" baseline="0" dirty="0">
                          <a:solidFill>
                            <a:schemeClr val="accent1">
                              <a:lumMod val="75000"/>
                            </a:schemeClr>
                          </a:solidFill>
                          <a:latin typeface="+mn-lt"/>
                          <a:ea typeface="+mn-ea"/>
                          <a:cs typeface="+mn-cs"/>
                        </a:rPr>
                        <a:t>تتكون من خيوط أو شعيرات رفيعة جدا ( كشعرة الإنسان ) من الزجاج</a:t>
                      </a:r>
                      <a:r>
                        <a:rPr lang="en-US" sz="2000" b="1" kern="1200" baseline="0" dirty="0">
                          <a:solidFill>
                            <a:schemeClr val="accent1">
                              <a:lumMod val="75000"/>
                            </a:schemeClr>
                          </a:solidFill>
                          <a:latin typeface="+mn-lt"/>
                          <a:ea typeface="+mn-ea"/>
                          <a:cs typeface="+mn-cs"/>
                        </a:rPr>
                        <a:t> </a:t>
                      </a:r>
                      <a:r>
                        <a:rPr lang="ar-SA" sz="2000" b="1" kern="1200" baseline="0" dirty="0">
                          <a:solidFill>
                            <a:schemeClr val="accent1">
                              <a:lumMod val="75000"/>
                            </a:schemeClr>
                          </a:solidFill>
                          <a:latin typeface="+mn-lt"/>
                          <a:ea typeface="+mn-ea"/>
                          <a:cs typeface="+mn-cs"/>
                        </a:rPr>
                        <a:t>النقي .</a:t>
                      </a: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2000" dirty="0">
                          <a:solidFill>
                            <a:schemeClr val="accent1">
                              <a:lumMod val="75000"/>
                            </a:schemeClr>
                          </a:solidFill>
                        </a:rPr>
                        <a:t>تركيبها</a:t>
                      </a:r>
                      <a:endParaRPr lang="en-US" sz="2000"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001948">
                <a:tc>
                  <a:txBody>
                    <a:bodyPr/>
                    <a:lstStyle/>
                    <a:p>
                      <a:pPr marL="0" algn="r" defTabSz="914400" rtl="1" eaLnBrk="1" latinLnBrk="0" hangingPunct="1"/>
                      <a:r>
                        <a:rPr lang="ar-SA" sz="2000" b="1" kern="1200" baseline="0" dirty="0">
                          <a:solidFill>
                            <a:schemeClr val="accent1">
                              <a:lumMod val="75000"/>
                            </a:schemeClr>
                          </a:solidFill>
                          <a:latin typeface="+mn-lt"/>
                          <a:ea typeface="+mn-ea"/>
                          <a:cs typeface="+mn-cs"/>
                        </a:rPr>
                        <a:t>1- </a:t>
                      </a:r>
                      <a:r>
                        <a:rPr lang="ar-SA" sz="1800" b="1" kern="1200" baseline="0" dirty="0">
                          <a:solidFill>
                            <a:schemeClr val="accent1">
                              <a:lumMod val="75000"/>
                            </a:schemeClr>
                          </a:solidFill>
                          <a:latin typeface="+mn-lt"/>
                          <a:ea typeface="+mn-ea"/>
                          <a:cs typeface="+mn-cs"/>
                        </a:rPr>
                        <a:t>تنقل الأشعة الضوئية لمسافات طويلة دون الحاجة إلى تقويتها.</a:t>
                      </a:r>
                    </a:p>
                    <a:p>
                      <a:pPr marL="0" algn="r" defTabSz="914400" rtl="1" eaLnBrk="1" latinLnBrk="0" hangingPunct="1"/>
                      <a:r>
                        <a:rPr lang="ar-SA" sz="1800" b="1" kern="1200" baseline="0" dirty="0">
                          <a:solidFill>
                            <a:schemeClr val="accent1">
                              <a:lumMod val="75000"/>
                            </a:schemeClr>
                          </a:solidFill>
                          <a:latin typeface="+mn-lt"/>
                          <a:ea typeface="+mn-ea"/>
                          <a:cs typeface="+mn-cs"/>
                        </a:rPr>
                        <a:t>٢- لا يمكن التصنت على الأشعة الضوئية المنقولة من خلالها </a:t>
                      </a:r>
                      <a:r>
                        <a:rPr lang="en-US" sz="1800" b="1" kern="1200" baseline="0" dirty="0">
                          <a:solidFill>
                            <a:schemeClr val="accent1">
                              <a:lumMod val="75000"/>
                            </a:schemeClr>
                          </a:solidFill>
                          <a:latin typeface="+mn-lt"/>
                          <a:ea typeface="+mn-ea"/>
                          <a:cs typeface="+mn-cs"/>
                        </a:rPr>
                        <a:t>  </a:t>
                      </a:r>
                      <a:r>
                        <a:rPr lang="ar-SA" sz="1800" b="1" kern="1200" baseline="0" dirty="0">
                          <a:solidFill>
                            <a:schemeClr val="accent1">
                              <a:lumMod val="75000"/>
                            </a:schemeClr>
                          </a:solidFill>
                          <a:latin typeface="+mn-lt"/>
                          <a:ea typeface="+mn-ea"/>
                          <a:cs typeface="+mn-cs"/>
                        </a:rPr>
                        <a:t>     وبالتالي فهي</a:t>
                      </a:r>
                      <a:r>
                        <a:rPr lang="en-US" sz="1800" b="1" kern="1200" baseline="0" dirty="0">
                          <a:solidFill>
                            <a:schemeClr val="accent1">
                              <a:lumMod val="75000"/>
                            </a:schemeClr>
                          </a:solidFill>
                          <a:latin typeface="+mn-lt"/>
                          <a:ea typeface="+mn-ea"/>
                          <a:cs typeface="+mn-cs"/>
                        </a:rPr>
                        <a:t> </a:t>
                      </a:r>
                      <a:r>
                        <a:rPr lang="ar-SA" sz="1800" b="1" kern="1200" baseline="0" dirty="0">
                          <a:solidFill>
                            <a:schemeClr val="accent1">
                              <a:lumMod val="75000"/>
                            </a:schemeClr>
                          </a:solidFill>
                          <a:latin typeface="+mn-lt"/>
                          <a:ea typeface="+mn-ea"/>
                          <a:cs typeface="+mn-cs"/>
                        </a:rPr>
                        <a:t>أكثر أمنا في نقل المعلومات من </a:t>
                      </a:r>
                      <a:r>
                        <a:rPr lang="ar-SA" sz="1800" b="1" kern="1200" baseline="0" dirty="0" err="1">
                          <a:solidFill>
                            <a:schemeClr val="accent1">
                              <a:lumMod val="75000"/>
                            </a:schemeClr>
                          </a:solidFill>
                          <a:latin typeface="+mn-lt"/>
                          <a:ea typeface="+mn-ea"/>
                          <a:cs typeface="+mn-cs"/>
                        </a:rPr>
                        <a:t>الكوابللمجدولة</a:t>
                      </a:r>
                      <a:r>
                        <a:rPr lang="ar-SA" sz="1800" b="1" kern="1200" baseline="0" dirty="0">
                          <a:solidFill>
                            <a:schemeClr val="accent1">
                              <a:lumMod val="75000"/>
                            </a:schemeClr>
                          </a:solidFill>
                          <a:latin typeface="+mn-lt"/>
                          <a:ea typeface="+mn-ea"/>
                          <a:cs typeface="+mn-cs"/>
                        </a:rPr>
                        <a:t>   </a:t>
                      </a:r>
                      <a:r>
                        <a:rPr lang="en-US" sz="1800" b="1" kern="1200" baseline="0" dirty="0">
                          <a:solidFill>
                            <a:schemeClr val="accent1">
                              <a:lumMod val="75000"/>
                            </a:schemeClr>
                          </a:solidFill>
                          <a:latin typeface="+mn-lt"/>
                          <a:ea typeface="+mn-ea"/>
                          <a:cs typeface="+mn-cs"/>
                        </a:rPr>
                        <a:t> </a:t>
                      </a:r>
                    </a:p>
                    <a:p>
                      <a:pPr marL="0" algn="r" defTabSz="914400" rtl="1" eaLnBrk="1" latinLnBrk="0" hangingPunct="1"/>
                      <a:r>
                        <a:rPr lang="en-US" sz="1800" b="1" kern="1200" baseline="0" dirty="0">
                          <a:solidFill>
                            <a:schemeClr val="accent1">
                              <a:lumMod val="75000"/>
                            </a:schemeClr>
                          </a:solidFill>
                          <a:latin typeface="+mn-lt"/>
                          <a:ea typeface="+mn-ea"/>
                          <a:cs typeface="+mn-cs"/>
                        </a:rPr>
                        <a:t>    </a:t>
                      </a:r>
                      <a:r>
                        <a:rPr lang="ar-SA" sz="1800" b="1" kern="1200" baseline="0" dirty="0" err="1">
                          <a:solidFill>
                            <a:schemeClr val="accent1">
                              <a:lumMod val="75000"/>
                            </a:schemeClr>
                          </a:solidFill>
                          <a:latin typeface="+mn-lt"/>
                          <a:ea typeface="+mn-ea"/>
                          <a:cs typeface="+mn-cs"/>
                        </a:rPr>
                        <a:t>والكوابلالمحورية</a:t>
                      </a:r>
                      <a:r>
                        <a:rPr lang="ar-SA" sz="1800" b="1" kern="1200" baseline="0" dirty="0">
                          <a:solidFill>
                            <a:schemeClr val="accent1">
                              <a:lumMod val="75000"/>
                            </a:schemeClr>
                          </a:solidFill>
                          <a:latin typeface="+mn-lt"/>
                          <a:ea typeface="+mn-ea"/>
                          <a:cs typeface="+mn-cs"/>
                        </a:rPr>
                        <a:t>.</a:t>
                      </a:r>
                    </a:p>
                    <a:p>
                      <a:pPr marL="0" algn="r" defTabSz="914400" rtl="1" eaLnBrk="1" latinLnBrk="0" hangingPunct="1"/>
                      <a:r>
                        <a:rPr lang="ar-SA" sz="1800" b="1" kern="1200" baseline="0" dirty="0">
                          <a:solidFill>
                            <a:schemeClr val="accent1">
                              <a:lumMod val="75000"/>
                            </a:schemeClr>
                          </a:solidFill>
                          <a:latin typeface="+mn-lt"/>
                          <a:ea typeface="+mn-ea"/>
                          <a:cs typeface="+mn-cs"/>
                        </a:rPr>
                        <a:t>٣- سرعة نقل المعلومات .</a:t>
                      </a:r>
                    </a:p>
                    <a:p>
                      <a:pPr marL="0" algn="r" defTabSz="914400" rtl="1" eaLnBrk="1" latinLnBrk="0" hangingPunct="1"/>
                      <a:r>
                        <a:rPr lang="ar-SA" sz="1800" b="1" kern="1200" baseline="0" dirty="0">
                          <a:solidFill>
                            <a:schemeClr val="accent1">
                              <a:lumMod val="75000"/>
                            </a:schemeClr>
                          </a:solidFill>
                          <a:latin typeface="+mn-lt"/>
                          <a:ea typeface="+mn-ea"/>
                          <a:cs typeface="+mn-cs"/>
                        </a:rPr>
                        <a:t>٤- نسبة الخطأ وفقدان المعلوم ات قليلة جدا حيث أنها لا تتأثر </a:t>
                      </a:r>
                      <a:r>
                        <a:rPr lang="en-US" sz="1800" b="1" kern="1200" baseline="0" dirty="0">
                          <a:solidFill>
                            <a:schemeClr val="accent1">
                              <a:lumMod val="75000"/>
                            </a:schemeClr>
                          </a:solidFill>
                          <a:latin typeface="+mn-lt"/>
                          <a:ea typeface="+mn-ea"/>
                          <a:cs typeface="+mn-cs"/>
                        </a:rPr>
                        <a:t>  </a:t>
                      </a:r>
                    </a:p>
                    <a:p>
                      <a:pPr marL="0" algn="r" defTabSz="914400" rtl="1" eaLnBrk="1" latinLnBrk="0" hangingPunct="1"/>
                      <a:r>
                        <a:rPr lang="en-US" sz="1800" b="1" kern="1200" baseline="0" dirty="0">
                          <a:solidFill>
                            <a:schemeClr val="accent1">
                              <a:lumMod val="75000"/>
                            </a:schemeClr>
                          </a:solidFill>
                          <a:latin typeface="+mn-lt"/>
                          <a:ea typeface="+mn-ea"/>
                          <a:cs typeface="+mn-cs"/>
                        </a:rPr>
                        <a:t>    </a:t>
                      </a:r>
                      <a:r>
                        <a:rPr lang="ar-SA" sz="1800" b="1" kern="1200" baseline="0" dirty="0">
                          <a:solidFill>
                            <a:schemeClr val="accent1">
                              <a:lumMod val="75000"/>
                            </a:schemeClr>
                          </a:solidFill>
                          <a:latin typeface="+mn-lt"/>
                          <a:ea typeface="+mn-ea"/>
                          <a:cs typeface="+mn-cs"/>
                        </a:rPr>
                        <a:t>بالعوامل الخارجية مثل أحوال الطقس والموجات </a:t>
                      </a:r>
                      <a:r>
                        <a:rPr lang="ar-SA" sz="2000" b="1" kern="1200" baseline="0" dirty="0">
                          <a:solidFill>
                            <a:schemeClr val="accent1">
                              <a:lumMod val="75000"/>
                            </a:schemeClr>
                          </a:solidFill>
                          <a:latin typeface="+mn-lt"/>
                          <a:ea typeface="+mn-ea"/>
                          <a:cs typeface="+mn-cs"/>
                        </a:rPr>
                        <a:t>كهرومغناطيسية</a:t>
                      </a:r>
                      <a:endParaRPr lang="en-US" sz="2000" b="1" kern="1200" baseline="0" dirty="0">
                        <a:solidFill>
                          <a:schemeClr val="accent1">
                            <a:lumMod val="75000"/>
                          </a:schemeClr>
                        </a:solidFill>
                        <a:latin typeface="+mn-lt"/>
                        <a:ea typeface="+mn-ea"/>
                        <a:cs typeface="+mn-cs"/>
                      </a:endParaRPr>
                    </a:p>
                    <a:p>
                      <a:pPr marL="0" algn="r" defTabSz="914400" rtl="1" eaLnBrk="1" latinLnBrk="0" hangingPunct="1"/>
                      <a:r>
                        <a:rPr lang="en-US" sz="2000" b="1" kern="1200" baseline="0" dirty="0">
                          <a:solidFill>
                            <a:schemeClr val="accent1">
                              <a:lumMod val="75000"/>
                            </a:schemeClr>
                          </a:solidFill>
                          <a:latin typeface="+mn-lt"/>
                          <a:ea typeface="+mn-ea"/>
                          <a:cs typeface="+mn-cs"/>
                        </a:rPr>
                        <a:t>-5</a:t>
                      </a:r>
                      <a:r>
                        <a:rPr lang="ar-SA" sz="2000" b="1" kern="1200" baseline="0" dirty="0">
                          <a:solidFill>
                            <a:schemeClr val="accent1">
                              <a:lumMod val="75000"/>
                            </a:schemeClr>
                          </a:solidFill>
                          <a:latin typeface="+mn-lt"/>
                          <a:ea typeface="+mn-ea"/>
                          <a:cs typeface="+mn-cs"/>
                        </a:rPr>
                        <a:t> خفة الوزن</a:t>
                      </a:r>
                      <a:endParaRPr lang="en-US" sz="2000" b="1" kern="1200" baseline="0" dirty="0">
                        <a:solidFill>
                          <a:schemeClr val="accent1">
                            <a:lumMod val="75000"/>
                          </a:schemeClr>
                        </a:solidFill>
                        <a:latin typeface="+mn-lt"/>
                        <a:ea typeface="+mn-ea"/>
                        <a:cs typeface="+mn-cs"/>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2000" b="1" dirty="0">
                          <a:solidFill>
                            <a:schemeClr val="accent1">
                              <a:lumMod val="75000"/>
                            </a:schemeClr>
                          </a:solidFill>
                        </a:rPr>
                        <a:t>مميزاتها</a:t>
                      </a:r>
                      <a:endParaRPr lang="en-US" sz="20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1270055">
                <a:tc>
                  <a:txBody>
                    <a:bodyPr/>
                    <a:lstStyle/>
                    <a:p>
                      <a:pPr marL="0" algn="r" defTabSz="914400" rtl="1" eaLnBrk="1" latinLnBrk="0" hangingPunct="1"/>
                      <a:r>
                        <a:rPr lang="ar-SA" sz="1800" b="1" kern="1200" baseline="0" dirty="0">
                          <a:solidFill>
                            <a:schemeClr val="accent1">
                              <a:lumMod val="75000"/>
                            </a:schemeClr>
                          </a:solidFill>
                          <a:latin typeface="+mn-lt"/>
                          <a:ea typeface="+mn-ea"/>
                          <a:cs typeface="+mn-cs"/>
                        </a:rPr>
                        <a:t>1</a:t>
                      </a:r>
                      <a:r>
                        <a:rPr lang="ar-SA" sz="1600" b="1" kern="1200" baseline="0" dirty="0">
                          <a:solidFill>
                            <a:schemeClr val="accent1">
                              <a:lumMod val="75000"/>
                            </a:schemeClr>
                          </a:solidFill>
                          <a:latin typeface="+mn-lt"/>
                          <a:ea typeface="+mn-ea"/>
                          <a:cs typeface="+mn-cs"/>
                        </a:rPr>
                        <a:t>- </a:t>
                      </a:r>
                      <a:r>
                        <a:rPr lang="ar-SA" sz="2000" b="1" kern="1200" baseline="0" dirty="0">
                          <a:solidFill>
                            <a:schemeClr val="accent1">
                              <a:lumMod val="75000"/>
                            </a:schemeClr>
                          </a:solidFill>
                          <a:latin typeface="+mn-lt"/>
                          <a:ea typeface="+mn-ea"/>
                          <a:cs typeface="+mn-cs"/>
                        </a:rPr>
                        <a:t>من الصعب تركيب الألياف البصرية فهي تحتاج إلى خبراء </a:t>
                      </a:r>
                      <a:endParaRPr lang="en-US" sz="2000" b="1" kern="1200" baseline="0" dirty="0">
                        <a:solidFill>
                          <a:schemeClr val="accent1">
                            <a:lumMod val="75000"/>
                          </a:schemeClr>
                        </a:solidFill>
                        <a:latin typeface="+mn-lt"/>
                        <a:ea typeface="+mn-ea"/>
                        <a:cs typeface="+mn-cs"/>
                      </a:endParaRPr>
                    </a:p>
                    <a:p>
                      <a:pPr marL="0" algn="r" defTabSz="914400" rtl="1" eaLnBrk="1" latinLnBrk="0" hangingPunct="1"/>
                      <a:r>
                        <a:rPr lang="ar-SA" sz="2000" b="1" kern="1200" baseline="0" dirty="0">
                          <a:solidFill>
                            <a:schemeClr val="accent1">
                              <a:lumMod val="75000"/>
                            </a:schemeClr>
                          </a:solidFill>
                          <a:latin typeface="+mn-lt"/>
                          <a:ea typeface="+mn-ea"/>
                          <a:cs typeface="+mn-cs"/>
                        </a:rPr>
                        <a:t>٢- تحتاج إلى معدات خاصة لصيانتها.  </a:t>
                      </a:r>
                      <a:endParaRPr lang="en-US" sz="2000" b="1" kern="1200" baseline="0" dirty="0">
                        <a:solidFill>
                          <a:schemeClr val="accent1">
                            <a:lumMod val="75000"/>
                          </a:schemeClr>
                        </a:solidFill>
                        <a:latin typeface="+mn-lt"/>
                        <a:ea typeface="+mn-ea"/>
                        <a:cs typeface="+mn-cs"/>
                      </a:endParaRPr>
                    </a:p>
                    <a:p>
                      <a:pPr marL="0" algn="r" defTabSz="914400" rtl="1" eaLnBrk="1" latinLnBrk="0" hangingPunct="1"/>
                      <a:r>
                        <a:rPr lang="ar-SA" sz="2000" b="1" kern="1200" baseline="0" dirty="0">
                          <a:solidFill>
                            <a:schemeClr val="accent1">
                              <a:lumMod val="75000"/>
                            </a:schemeClr>
                          </a:solidFill>
                          <a:latin typeface="+mn-lt"/>
                          <a:ea typeface="+mn-ea"/>
                          <a:cs typeface="+mn-cs"/>
                        </a:rPr>
                        <a:t>٣- تكلفتها عالية.</a:t>
                      </a:r>
                      <a:endParaRPr lang="en-US" sz="2000" b="1" kern="1200" baseline="0" dirty="0">
                        <a:solidFill>
                          <a:schemeClr val="accent1">
                            <a:lumMod val="75000"/>
                          </a:schemeClr>
                        </a:solidFill>
                        <a:latin typeface="+mn-lt"/>
                        <a:ea typeface="+mn-ea"/>
                        <a:cs typeface="+mn-cs"/>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2000" b="1" dirty="0">
                          <a:solidFill>
                            <a:schemeClr val="accent1">
                              <a:lumMod val="75000"/>
                            </a:schemeClr>
                          </a:solidFill>
                        </a:rPr>
                        <a:t>عيوبها</a:t>
                      </a:r>
                      <a:endParaRPr lang="en-US" sz="20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4" descr="Fiber-optic.jpg"/>
          <p:cNvPicPr>
            <a:picLocks noChangeAspect="1"/>
          </p:cNvPicPr>
          <p:nvPr/>
        </p:nvPicPr>
        <p:blipFill>
          <a:blip r:embed="rId3" cstate="print"/>
          <a:stretch>
            <a:fillRect/>
          </a:stretch>
        </p:blipFill>
        <p:spPr>
          <a:xfrm flipH="1">
            <a:off x="106710" y="1484784"/>
            <a:ext cx="2305050" cy="3131273"/>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467544" y="5013176"/>
            <a:ext cx="1514475" cy="561975"/>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a:stretch>
            <a:fillRect/>
          </a:stretch>
        </p:blipFill>
        <p:spPr bwMode="auto">
          <a:xfrm>
            <a:off x="467544" y="5748536"/>
            <a:ext cx="1485900" cy="533400"/>
          </a:xfrm>
          <a:prstGeom prst="rect">
            <a:avLst/>
          </a:prstGeom>
          <a:noFill/>
          <a:ln w="9525">
            <a:noFill/>
            <a:miter lim="800000"/>
            <a:headEnd/>
            <a:tailEnd/>
          </a:ln>
          <a:effectLst/>
        </p:spPr>
      </p:pic>
      <p:sp>
        <p:nvSpPr>
          <p:cNvPr id="10" name="Rectangle 9"/>
          <p:cNvSpPr/>
          <p:nvPr/>
        </p:nvSpPr>
        <p:spPr>
          <a:xfrm>
            <a:off x="2545823" y="1712418"/>
            <a:ext cx="5122521" cy="636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45823" y="2554600"/>
            <a:ext cx="5122521" cy="2818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45822" y="5493421"/>
            <a:ext cx="5122521" cy="1000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10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p173-2"/>
          <p:cNvPicPr>
            <a:picLocks noGrp="1" noChangeAspect="1" noChangeArrowheads="1"/>
          </p:cNvPicPr>
          <p:nvPr>
            <p:ph type="body" idx="4294967295"/>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323528" y="1628800"/>
            <a:ext cx="8496944" cy="4586603"/>
          </a:xfrm>
          <a:noFill/>
        </p:spPr>
      </p:pic>
      <p:sp>
        <p:nvSpPr>
          <p:cNvPr id="2" name="مستطيل 1"/>
          <p:cNvSpPr/>
          <p:nvPr/>
        </p:nvSpPr>
        <p:spPr>
          <a:xfrm>
            <a:off x="811267" y="664991"/>
            <a:ext cx="6353021"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342900" indent="-342900"/>
            <a:r>
              <a:rPr lang="ar-SA" sz="4000" b="1" dirty="0">
                <a:latin typeface="Arial" pitchFamily="34" charset="0"/>
              </a:rPr>
              <a:t>مميزات وعيوب</a:t>
            </a:r>
            <a:r>
              <a:rPr lang="ar-KW" sz="4000" b="1" dirty="0">
                <a:latin typeface="Arial" pitchFamily="34" charset="0"/>
              </a:rPr>
              <a:t> </a:t>
            </a:r>
            <a:r>
              <a:rPr lang="ar-SA" sz="4000" b="1" dirty="0">
                <a:latin typeface="Arial" pitchFamily="34" charset="0"/>
              </a:rPr>
              <a:t>كابل الألياف الضوئية</a:t>
            </a:r>
            <a:endParaRPr lang="ar-KW" sz="4000" b="1" dirty="0">
              <a:latin typeface="Arial" pitchFamily="34" charset="0"/>
            </a:endParaRPr>
          </a:p>
        </p:txBody>
      </p:sp>
    </p:spTree>
  </p:cSld>
  <p:clrMapOvr>
    <a:masterClrMapping/>
  </p:clrMapOvr>
  <p:transition spd="slow">
    <p:wheel spokes="3"/>
    <p:sndAc>
      <p:stSnd>
        <p:snd r:embed="rId2" name="coin.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a:solidFill>
                  <a:srgbClr val="0070C0"/>
                </a:solidFill>
                <a:latin typeface="Calibri" pitchFamily="34" charset="0"/>
              </a:rPr>
              <a:t>-</a:t>
            </a:r>
            <a:endParaRPr lang="fr-BE" sz="1100">
              <a:solidFill>
                <a:srgbClr val="0070C0"/>
              </a:solidFill>
              <a:latin typeface="Calibri" pitchFamily="34" charset="0"/>
            </a:endParaRPr>
          </a:p>
        </p:txBody>
      </p:sp>
      <p:sp>
        <p:nvSpPr>
          <p:cNvPr id="13315" name="Rectangle 3"/>
          <p:cNvSpPr>
            <a:spLocks noChangeArrowheads="1"/>
          </p:cNvSpPr>
          <p:nvPr/>
        </p:nvSpPr>
        <p:spPr bwMode="auto">
          <a:xfrm>
            <a:off x="504294" y="1413470"/>
            <a:ext cx="8229600" cy="4895850"/>
          </a:xfrm>
          <a:prstGeom prst="rect">
            <a:avLst/>
          </a:prstGeom>
          <a:noFill/>
          <a:ln w="9525">
            <a:noFill/>
            <a:miter lim="800000"/>
            <a:headEnd/>
            <a:tailEnd/>
          </a:ln>
        </p:spPr>
        <p:txBody>
          <a:bodyPr/>
          <a:lstStyle/>
          <a:p>
            <a:pPr marL="342900" indent="-342900" algn="ctr"/>
            <a:r>
              <a:rPr lang="ar-SA" sz="3600" b="1" dirty="0">
                <a:solidFill>
                  <a:schemeClr val="accent5">
                    <a:lumMod val="75000"/>
                  </a:schemeClr>
                </a:solidFill>
                <a:cs typeface="+mj-cs"/>
              </a:rPr>
              <a:t>الكابل متحد المحور </a:t>
            </a:r>
            <a:r>
              <a:rPr lang="en-US" sz="3600" b="1" dirty="0">
                <a:solidFill>
                  <a:schemeClr val="accent5">
                    <a:lumMod val="75000"/>
                  </a:schemeClr>
                </a:solidFill>
                <a:cs typeface="+mj-cs"/>
              </a:rPr>
              <a:t>Coaxial Cable</a:t>
            </a:r>
            <a:endParaRPr lang="ar-KW" sz="3600" b="1" dirty="0">
              <a:solidFill>
                <a:schemeClr val="accent5">
                  <a:lumMod val="75000"/>
                </a:schemeClr>
              </a:solidFill>
              <a:cs typeface="+mj-cs"/>
            </a:endParaRPr>
          </a:p>
          <a:p>
            <a:pPr algn="just">
              <a:lnSpc>
                <a:spcPct val="150000"/>
              </a:lnSpc>
            </a:pPr>
            <a:r>
              <a:rPr lang="ar-EG" sz="2800" dirty="0">
                <a:solidFill>
                  <a:srgbClr val="000000"/>
                </a:solidFill>
                <a:latin typeface="Arial" pitchFamily="34" charset="0"/>
              </a:rPr>
              <a:t> </a:t>
            </a:r>
            <a:r>
              <a:rPr lang="ar-SA" sz="2800" dirty="0">
                <a:solidFill>
                  <a:srgbClr val="000000"/>
                </a:solidFill>
                <a:latin typeface="Arial" pitchFamily="34" charset="0"/>
              </a:rPr>
              <a:t>عبارة عن سلك سميك من النحاس موجود داخل غلاف أبيض للحماية ثم يغلفه شبكة من </a:t>
            </a:r>
            <a:r>
              <a:rPr lang="ar-SA" sz="2800" dirty="0" err="1">
                <a:solidFill>
                  <a:srgbClr val="000000"/>
                </a:solidFill>
                <a:latin typeface="Arial" pitchFamily="34" charset="0"/>
              </a:rPr>
              <a:t>الكوابلالرفيعة</a:t>
            </a:r>
            <a:r>
              <a:rPr lang="ar-SA" sz="2800" dirty="0">
                <a:solidFill>
                  <a:srgbClr val="000000"/>
                </a:solidFill>
                <a:latin typeface="Arial" pitchFamily="34" charset="0"/>
              </a:rPr>
              <a:t>. ينقل هذا الكابل البيانات في إشارات رقمية كهربائية ويتميز بإرساله إشارات قوية وهي تشبه الكابلات المستخدمة في التوصيلات التلفزيونية</a:t>
            </a:r>
            <a:endParaRPr lang="en-US" sz="2800" dirty="0">
              <a:solidFill>
                <a:srgbClr val="000000"/>
              </a:solidFill>
              <a:latin typeface="Arial" pitchFamily="34" charset="0"/>
            </a:endParaRPr>
          </a:p>
        </p:txBody>
      </p:sp>
      <p:pic>
        <p:nvPicPr>
          <p:cNvPr id="13316" name="Picture 4" descr="TempFile1132914498"/>
          <p:cNvPicPr>
            <a:picLocks noChangeAspect="1" noChangeArrowheads="1"/>
          </p:cNvPicPr>
          <p:nvPr/>
        </p:nvPicPr>
        <p:blipFill>
          <a:blip r:embed="rId4" cstate="print"/>
          <a:srcRect/>
          <a:stretch>
            <a:fillRect/>
          </a:stretch>
        </p:blipFill>
        <p:spPr bwMode="auto">
          <a:xfrm>
            <a:off x="827584" y="4641449"/>
            <a:ext cx="1728787" cy="1655762"/>
          </a:xfrm>
          <a:prstGeom prst="rect">
            <a:avLst/>
          </a:prstGeom>
          <a:noFill/>
          <a:ln w="9525">
            <a:noFill/>
            <a:miter lim="800000"/>
            <a:headEnd/>
            <a:tailEnd/>
          </a:ln>
        </p:spPr>
      </p:pic>
      <p:sp>
        <p:nvSpPr>
          <p:cNvPr id="7"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1204" y="4682957"/>
            <a:ext cx="4267100" cy="1953705"/>
          </a:xfrm>
          <a:prstGeom prst="rect">
            <a:avLst/>
          </a:prstGeom>
        </p:spPr>
      </p:pic>
    </p:spTree>
    <p:extLst>
      <p:ext uri="{BB962C8B-B14F-4D97-AF65-F5344CB8AC3E}">
        <p14:creationId xmlns:p14="http://schemas.microsoft.com/office/powerpoint/2010/main" val="1937473578"/>
      </p:ext>
    </p:extLst>
  </p:cSld>
  <p:clrMapOvr>
    <a:masterClrMapping/>
  </p:clrMapOvr>
  <p:transition spd="slow">
    <p:wheel spokes="3"/>
    <p:sndAc>
      <p:stSnd>
        <p:snd r:embed="rId3" name="coin.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fld id="{5DB64A99-EF57-4F76-9792-08964BEEFDE0}" type="slidenum">
              <a:rPr lang="ar-SA" sz="2000">
                <a:solidFill>
                  <a:srgbClr val="0070C0"/>
                </a:solidFill>
                <a:latin typeface="Calibri" pitchFamily="34" charset="0"/>
              </a:rPr>
              <a:pPr algn="ctr" rtl="0"/>
              <a:t>40</a:t>
            </a:fld>
            <a:r>
              <a:rPr lang="ar-DZ" sz="2000">
                <a:solidFill>
                  <a:srgbClr val="0070C0"/>
                </a:solidFill>
                <a:latin typeface="Calibri" pitchFamily="34" charset="0"/>
              </a:rPr>
              <a:t>-</a:t>
            </a:r>
            <a:endParaRPr lang="fr-BE" sz="2000">
              <a:solidFill>
                <a:srgbClr val="0070C0"/>
              </a:solidFill>
              <a:latin typeface="Calibri" pitchFamily="34" charset="0"/>
            </a:endParaRPr>
          </a:p>
        </p:txBody>
      </p:sp>
      <p:sp>
        <p:nvSpPr>
          <p:cNvPr id="17411" name="Rectangle 2"/>
          <p:cNvSpPr>
            <a:spLocks noChangeArrowheads="1"/>
          </p:cNvSpPr>
          <p:nvPr/>
        </p:nvSpPr>
        <p:spPr bwMode="auto">
          <a:xfrm>
            <a:off x="285721" y="549275"/>
            <a:ext cx="7429552" cy="935038"/>
          </a:xfrm>
          <a:prstGeom prst="rect">
            <a:avLst/>
          </a:prstGeom>
          <a:noFill/>
          <a:ln w="9525">
            <a:noFill/>
            <a:miter lim="800000"/>
            <a:headEnd/>
            <a:tailEnd/>
          </a:ln>
        </p:spPr>
        <p:txBody>
          <a:bodyPr anchor="b"/>
          <a:lstStyle/>
          <a:p>
            <a:pPr algn="ctr"/>
            <a:r>
              <a:rPr lang="ar-SA" sz="4000" dirty="0">
                <a:solidFill>
                  <a:schemeClr val="tx2"/>
                </a:solidFill>
                <a:latin typeface="Arial" pitchFamily="34" charset="0"/>
              </a:rPr>
              <a:t>مقارنة بين أسلاك النحاس والألياف البصرية</a:t>
            </a:r>
            <a:endParaRPr lang="en-US" sz="4000" dirty="0">
              <a:solidFill>
                <a:schemeClr val="tx2"/>
              </a:solidFill>
              <a:latin typeface="Arial" pitchFamily="34" charset="0"/>
            </a:endParaRPr>
          </a:p>
        </p:txBody>
      </p:sp>
      <p:sp>
        <p:nvSpPr>
          <p:cNvPr id="17412" name="Rectangle 3"/>
          <p:cNvSpPr>
            <a:spLocks noChangeArrowheads="1"/>
          </p:cNvSpPr>
          <p:nvPr/>
        </p:nvSpPr>
        <p:spPr bwMode="auto">
          <a:xfrm>
            <a:off x="179388" y="1773238"/>
            <a:ext cx="8424862" cy="4370406"/>
          </a:xfrm>
          <a:prstGeom prst="rect">
            <a:avLst/>
          </a:prstGeom>
          <a:noFill/>
          <a:ln w="9525">
            <a:noFill/>
            <a:miter lim="800000"/>
            <a:headEnd/>
            <a:tailEnd/>
          </a:ln>
        </p:spPr>
        <p:txBody>
          <a:bodyPr/>
          <a:lstStyle/>
          <a:p>
            <a:pPr marL="342900" indent="-342900" algn="just">
              <a:spcBef>
                <a:spcPct val="20000"/>
              </a:spcBef>
              <a:buFontTx/>
              <a:buChar char="•"/>
              <a:tabLst>
                <a:tab pos="84138" algn="l"/>
                <a:tab pos="271463" algn="l"/>
              </a:tabLst>
            </a:pPr>
            <a:endParaRPr lang="ar-SA" sz="3200" dirty="0">
              <a:latin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055474"/>
            <a:ext cx="8678862" cy="364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heel spokes="3"/>
    <p:sndAc>
      <p:stSnd>
        <p:snd r:embed="rId3" name="coin.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285721" y="188640"/>
            <a:ext cx="7429552" cy="1295673"/>
          </a:xfrm>
          <a:prstGeom prst="rect">
            <a:avLst/>
          </a:prstGeom>
          <a:noFill/>
          <a:ln w="9525">
            <a:noFill/>
            <a:miter lim="800000"/>
            <a:headEnd/>
            <a:tailEnd/>
          </a:ln>
        </p:spPr>
        <p:txBody>
          <a:bodyPr anchor="b"/>
          <a:lstStyle/>
          <a:p>
            <a:pPr algn="ctr"/>
            <a:endParaRPr lang="ar-SA" sz="4000" dirty="0">
              <a:solidFill>
                <a:schemeClr val="tx2"/>
              </a:solidFill>
              <a:latin typeface="Arial" pitchFamily="34" charset="0"/>
            </a:endParaRPr>
          </a:p>
          <a:p>
            <a:pPr algn="ctr"/>
            <a:r>
              <a:rPr lang="ar-SA" sz="4000" dirty="0">
                <a:solidFill>
                  <a:schemeClr val="tx2"/>
                </a:solidFill>
                <a:latin typeface="Arial" pitchFamily="34" charset="0"/>
              </a:rPr>
              <a:t>تقويم مرحلي</a:t>
            </a:r>
          </a:p>
          <a:p>
            <a:pPr algn="ctr"/>
            <a:r>
              <a:rPr lang="ar-SA" sz="4000" dirty="0">
                <a:solidFill>
                  <a:schemeClr val="tx2"/>
                </a:solidFill>
                <a:latin typeface="Arial" pitchFamily="34" charset="0"/>
              </a:rPr>
              <a:t>قارن بين أسلاك النحاس والألياف البصرية</a:t>
            </a:r>
            <a:endParaRPr lang="en-US" sz="4000" dirty="0">
              <a:solidFill>
                <a:schemeClr val="tx2"/>
              </a:solidFill>
              <a:latin typeface="Arial" pitchFamily="34" charset="0"/>
            </a:endParaRPr>
          </a:p>
        </p:txBody>
      </p:sp>
      <p:sp>
        <p:nvSpPr>
          <p:cNvPr id="17412" name="Rectangle 3"/>
          <p:cNvSpPr>
            <a:spLocks noChangeArrowheads="1"/>
          </p:cNvSpPr>
          <p:nvPr/>
        </p:nvSpPr>
        <p:spPr bwMode="auto">
          <a:xfrm>
            <a:off x="179388" y="1773238"/>
            <a:ext cx="8424862" cy="4370406"/>
          </a:xfrm>
          <a:prstGeom prst="rect">
            <a:avLst/>
          </a:prstGeom>
          <a:noFill/>
          <a:ln w="9525">
            <a:noFill/>
            <a:miter lim="800000"/>
            <a:headEnd/>
            <a:tailEnd/>
          </a:ln>
        </p:spPr>
        <p:txBody>
          <a:bodyPr/>
          <a:lstStyle/>
          <a:p>
            <a:pPr marL="342900" indent="-342900" algn="just">
              <a:spcBef>
                <a:spcPct val="20000"/>
              </a:spcBef>
              <a:buFontTx/>
              <a:buChar char="•"/>
              <a:tabLst>
                <a:tab pos="84138" algn="l"/>
                <a:tab pos="271463" algn="l"/>
              </a:tabLst>
            </a:pPr>
            <a:endParaRPr lang="ar-SA" sz="3200" dirty="0">
              <a:latin typeface="Arial" pitchFamily="34" charset="0"/>
            </a:endParaRPr>
          </a:p>
        </p:txBody>
      </p:sp>
      <p:graphicFrame>
        <p:nvGraphicFramePr>
          <p:cNvPr id="2" name="جدول 1"/>
          <p:cNvGraphicFramePr>
            <a:graphicFrameLocks noGrp="1"/>
          </p:cNvGraphicFramePr>
          <p:nvPr>
            <p:extLst>
              <p:ext uri="{D42A27DB-BD31-4B8C-83A1-F6EECF244321}">
                <p14:modId xmlns:p14="http://schemas.microsoft.com/office/powerpoint/2010/main" val="1203860889"/>
              </p:ext>
            </p:extLst>
          </p:nvPr>
        </p:nvGraphicFramePr>
        <p:xfrm>
          <a:off x="304463" y="1536066"/>
          <a:ext cx="8660025" cy="5170391"/>
        </p:xfrm>
        <a:graphic>
          <a:graphicData uri="http://schemas.openxmlformats.org/drawingml/2006/table">
            <a:tbl>
              <a:tblPr rtl="1" firstRow="1" firstCol="1" bandRow="1">
                <a:tableStyleId>{F5AB1C69-6EDB-4FF4-983F-18BD219EF322}</a:tableStyleId>
              </a:tblPr>
              <a:tblGrid>
                <a:gridCol w="2044352">
                  <a:extLst>
                    <a:ext uri="{9D8B030D-6E8A-4147-A177-3AD203B41FA5}">
                      <a16:colId xmlns:a16="http://schemas.microsoft.com/office/drawing/2014/main" val="20000"/>
                    </a:ext>
                  </a:extLst>
                </a:gridCol>
                <a:gridCol w="3251880">
                  <a:extLst>
                    <a:ext uri="{9D8B030D-6E8A-4147-A177-3AD203B41FA5}">
                      <a16:colId xmlns:a16="http://schemas.microsoft.com/office/drawing/2014/main" val="20001"/>
                    </a:ext>
                  </a:extLst>
                </a:gridCol>
                <a:gridCol w="3363793">
                  <a:extLst>
                    <a:ext uri="{9D8B030D-6E8A-4147-A177-3AD203B41FA5}">
                      <a16:colId xmlns:a16="http://schemas.microsoft.com/office/drawing/2014/main" val="20002"/>
                    </a:ext>
                  </a:extLst>
                </a:gridCol>
              </a:tblGrid>
              <a:tr h="559396">
                <a:tc>
                  <a:txBody>
                    <a:bodyPr/>
                    <a:lstStyle/>
                    <a:p>
                      <a:pPr algn="ctr" rtl="1">
                        <a:lnSpc>
                          <a:spcPct val="115000"/>
                        </a:lnSpc>
                        <a:spcAft>
                          <a:spcPts val="0"/>
                        </a:spcAft>
                      </a:pPr>
                      <a:r>
                        <a:rPr lang="ar-SA" sz="2500" dirty="0">
                          <a:effectLst/>
                        </a:rPr>
                        <a:t>وجه المقارنة</a:t>
                      </a:r>
                      <a:r>
                        <a:rPr lang="ar-EG" sz="2500" dirty="0">
                          <a:effectLst/>
                        </a:rPr>
                        <a:t> </a:t>
                      </a:r>
                      <a:endParaRPr lang="en-US" sz="25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500" dirty="0">
                          <a:effectLst/>
                        </a:rPr>
                        <a:t>الكابل النحاسي</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500" dirty="0">
                          <a:effectLst/>
                        </a:rPr>
                        <a:t>الألياف البصرية</a:t>
                      </a:r>
                      <a:endParaRPr lang="en-US" sz="2500"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746939">
                <a:tc>
                  <a:txBody>
                    <a:bodyPr/>
                    <a:lstStyle/>
                    <a:p>
                      <a:pPr algn="ctr" rtl="1">
                        <a:lnSpc>
                          <a:spcPct val="115000"/>
                        </a:lnSpc>
                        <a:spcAft>
                          <a:spcPts val="0"/>
                        </a:spcAft>
                      </a:pPr>
                      <a:r>
                        <a:rPr lang="ar-EG" sz="2500" dirty="0">
                          <a:effectLst/>
                        </a:rPr>
                        <a:t>سرعتها تصل إلى</a:t>
                      </a:r>
                      <a:endParaRPr lang="en-US" sz="2500" dirty="0">
                        <a:effectLst/>
                        <a:latin typeface="Calibri"/>
                        <a:ea typeface="Calibri"/>
                        <a:cs typeface="Arial"/>
                      </a:endParaRPr>
                    </a:p>
                  </a:txBody>
                  <a:tcPr marL="68580" marR="68580" marT="0" marB="0"/>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746939">
                <a:tc>
                  <a:txBody>
                    <a:bodyPr/>
                    <a:lstStyle/>
                    <a:p>
                      <a:pPr algn="ctr" rtl="1">
                        <a:lnSpc>
                          <a:spcPct val="115000"/>
                        </a:lnSpc>
                        <a:spcAft>
                          <a:spcPts val="0"/>
                        </a:spcAft>
                      </a:pPr>
                      <a:r>
                        <a:rPr lang="ar-EG" sz="2500">
                          <a:effectLst/>
                        </a:rPr>
                        <a:t>المسافة التي تصلها</a:t>
                      </a:r>
                      <a:endParaRPr lang="en-US" sz="2500">
                        <a:effectLst/>
                        <a:latin typeface="Calibri"/>
                        <a:ea typeface="Calibri"/>
                        <a:cs typeface="Arial"/>
                      </a:endParaRPr>
                    </a:p>
                  </a:txBody>
                  <a:tcPr marL="68580" marR="68580" marT="0" marB="0"/>
                </a:tc>
                <a:tc>
                  <a:txBody>
                    <a:bodyPr/>
                    <a:lstStyle/>
                    <a:p>
                      <a:pPr algn="ctr" rtl="1">
                        <a:lnSpc>
                          <a:spcPct val="115000"/>
                        </a:lnSpc>
                        <a:spcAft>
                          <a:spcPts val="0"/>
                        </a:spcAft>
                      </a:pPr>
                      <a:r>
                        <a:rPr lang="ar-EG" sz="2500">
                          <a:effectLst/>
                        </a:rPr>
                        <a:t> </a:t>
                      </a:r>
                      <a:endParaRPr lang="en-US" sz="25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746939">
                <a:tc>
                  <a:txBody>
                    <a:bodyPr/>
                    <a:lstStyle/>
                    <a:p>
                      <a:pPr algn="ctr" rtl="1">
                        <a:lnSpc>
                          <a:spcPct val="115000"/>
                        </a:lnSpc>
                        <a:spcAft>
                          <a:spcPts val="0"/>
                        </a:spcAft>
                      </a:pPr>
                      <a:r>
                        <a:rPr lang="ar-EG" sz="2500">
                          <a:effectLst/>
                        </a:rPr>
                        <a:t>تأثرها بالبيئة </a:t>
                      </a:r>
                      <a:endParaRPr lang="en-US" sz="2500">
                        <a:effectLst/>
                        <a:latin typeface="Calibri"/>
                        <a:ea typeface="Calibri"/>
                        <a:cs typeface="Arial"/>
                      </a:endParaRPr>
                    </a:p>
                  </a:txBody>
                  <a:tcPr marL="68580" marR="68580" marT="0" marB="0"/>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746939">
                <a:tc>
                  <a:txBody>
                    <a:bodyPr/>
                    <a:lstStyle/>
                    <a:p>
                      <a:pPr algn="ctr" rtl="1">
                        <a:lnSpc>
                          <a:spcPct val="115000"/>
                        </a:lnSpc>
                        <a:spcAft>
                          <a:spcPts val="0"/>
                        </a:spcAft>
                      </a:pPr>
                      <a:r>
                        <a:rPr lang="ar-EG" sz="2500">
                          <a:effectLst/>
                        </a:rPr>
                        <a:t>التجسس عليها </a:t>
                      </a:r>
                      <a:endParaRPr lang="en-US" sz="2500">
                        <a:effectLst/>
                        <a:latin typeface="Calibri"/>
                        <a:ea typeface="Calibri"/>
                        <a:cs typeface="Arial"/>
                      </a:endParaRPr>
                    </a:p>
                  </a:txBody>
                  <a:tcPr marL="68580" marR="68580" marT="0" marB="0"/>
                </a:tc>
                <a:tc>
                  <a:txBody>
                    <a:bodyPr/>
                    <a:lstStyle/>
                    <a:p>
                      <a:pPr algn="ctr" rtl="1">
                        <a:lnSpc>
                          <a:spcPct val="115000"/>
                        </a:lnSpc>
                        <a:spcAft>
                          <a:spcPts val="0"/>
                        </a:spcAft>
                      </a:pPr>
                      <a:r>
                        <a:rPr lang="ar-EG" sz="2500">
                          <a:effectLst/>
                        </a:rPr>
                        <a:t> </a:t>
                      </a:r>
                      <a:endParaRPr lang="en-US" sz="25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r h="746939">
                <a:tc>
                  <a:txBody>
                    <a:bodyPr/>
                    <a:lstStyle/>
                    <a:p>
                      <a:pPr algn="ctr" rtl="1">
                        <a:lnSpc>
                          <a:spcPct val="115000"/>
                        </a:lnSpc>
                        <a:spcAft>
                          <a:spcPts val="0"/>
                        </a:spcAft>
                      </a:pPr>
                      <a:r>
                        <a:rPr lang="ar-EG" sz="2500">
                          <a:effectLst/>
                        </a:rPr>
                        <a:t>صيانتها وتركيبها</a:t>
                      </a:r>
                      <a:endParaRPr lang="en-US" sz="2500">
                        <a:effectLst/>
                        <a:latin typeface="Calibri"/>
                        <a:ea typeface="Calibri"/>
                        <a:cs typeface="Arial"/>
                      </a:endParaRPr>
                    </a:p>
                  </a:txBody>
                  <a:tcPr marL="68580" marR="68580" marT="0" marB="0"/>
                </a:tc>
                <a:tc>
                  <a:txBody>
                    <a:bodyPr/>
                    <a:lstStyle/>
                    <a:p>
                      <a:pPr algn="ctr" rtl="1">
                        <a:lnSpc>
                          <a:spcPct val="115000"/>
                        </a:lnSpc>
                        <a:spcAft>
                          <a:spcPts val="0"/>
                        </a:spcAft>
                      </a:pPr>
                      <a:r>
                        <a:rPr lang="ar-EG" sz="2500">
                          <a:effectLst/>
                        </a:rPr>
                        <a:t> </a:t>
                      </a:r>
                      <a:endParaRPr lang="en-US" sz="25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r h="746939">
                <a:tc>
                  <a:txBody>
                    <a:bodyPr/>
                    <a:lstStyle/>
                    <a:p>
                      <a:pPr algn="ctr" rtl="1">
                        <a:lnSpc>
                          <a:spcPct val="115000"/>
                        </a:lnSpc>
                        <a:spcAft>
                          <a:spcPts val="0"/>
                        </a:spcAft>
                      </a:pPr>
                      <a:r>
                        <a:rPr lang="ar-EG" sz="2500">
                          <a:effectLst/>
                        </a:rPr>
                        <a:t>التكلفة</a:t>
                      </a:r>
                      <a:endParaRPr lang="en-US" sz="2500">
                        <a:effectLst/>
                        <a:latin typeface="Calibri"/>
                        <a:ea typeface="Calibri"/>
                        <a:cs typeface="Arial"/>
                      </a:endParaRPr>
                    </a:p>
                  </a:txBody>
                  <a:tcPr marL="68580" marR="68580" marT="0" marB="0"/>
                </a:tc>
                <a:tc>
                  <a:txBody>
                    <a:bodyPr/>
                    <a:lstStyle/>
                    <a:p>
                      <a:pPr algn="ctr" rtl="1">
                        <a:lnSpc>
                          <a:spcPct val="115000"/>
                        </a:lnSpc>
                        <a:spcAft>
                          <a:spcPts val="0"/>
                        </a:spcAft>
                      </a:pPr>
                      <a:r>
                        <a:rPr lang="ar-EG" sz="2500">
                          <a:effectLst/>
                        </a:rPr>
                        <a:t> </a:t>
                      </a:r>
                      <a:endParaRPr lang="en-US" sz="25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2500" dirty="0">
                          <a:effectLst/>
                        </a:rPr>
                        <a:t> </a:t>
                      </a:r>
                      <a:endParaRPr lang="en-US" sz="2500" dirty="0">
                        <a:effectLst/>
                        <a:latin typeface="Calibri"/>
                        <a:ea typeface="Calibri"/>
                        <a:cs typeface="Arial"/>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4814569"/>
      </p:ext>
    </p:extLst>
  </p:cSld>
  <p:clrMapOvr>
    <a:masterClrMapping/>
  </p:clrMapOvr>
  <p:transition spd="slow">
    <p:wheel spokes="3"/>
    <p:sndAc>
      <p:stSnd>
        <p:snd r:embed="rId3" name="coin.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285728"/>
            <a:ext cx="7115196" cy="707886"/>
          </a:xfrm>
          <a:prstGeom prst="rect">
            <a:avLst/>
          </a:prstGeom>
          <a:noFill/>
          <a:ln w="9525">
            <a:noFill/>
            <a:miter lim="800000"/>
            <a:headEnd/>
            <a:tailEnd/>
          </a:ln>
        </p:spPr>
        <p:txBody>
          <a:bodyPr wrap="square">
            <a:spAutoFit/>
          </a:bodyPr>
          <a:lstStyle/>
          <a:p>
            <a:pPr algn="ctr" eaLnBrk="0" hangingPunct="0"/>
            <a:r>
              <a:rPr lang="ar-SA" sz="4000" dirty="0">
                <a:solidFill>
                  <a:schemeClr val="tx2"/>
                </a:solidFill>
                <a:latin typeface="Arial" pitchFamily="34" charset="0"/>
              </a:rPr>
              <a:t>تقويم ختامي</a:t>
            </a:r>
            <a:endParaRPr lang="ar-SA" altLang="en-US" sz="2400" b="1" dirty="0">
              <a:solidFill>
                <a:srgbClr val="000000"/>
              </a:solidFill>
              <a:cs typeface="Simplified Arabic" pitchFamily="2" charset="-7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2" y="1556792"/>
            <a:ext cx="8875016" cy="512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heel spokes="3"/>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285728"/>
            <a:ext cx="7115196" cy="707886"/>
          </a:xfrm>
          <a:prstGeom prst="rect">
            <a:avLst/>
          </a:prstGeom>
          <a:noFill/>
          <a:ln w="9525">
            <a:noFill/>
            <a:miter lim="800000"/>
            <a:headEnd/>
            <a:tailEnd/>
          </a:ln>
        </p:spPr>
        <p:txBody>
          <a:bodyPr wrap="square">
            <a:spAutoFit/>
          </a:bodyPr>
          <a:lstStyle/>
          <a:p>
            <a:pPr algn="ctr" eaLnBrk="0" hangingPunct="0"/>
            <a:r>
              <a:rPr lang="ar-SA" sz="4000" dirty="0">
                <a:solidFill>
                  <a:schemeClr val="tx2"/>
                </a:solidFill>
                <a:latin typeface="Arial" pitchFamily="34" charset="0"/>
              </a:rPr>
              <a:t>تقويم ختامي</a:t>
            </a:r>
            <a:endParaRPr lang="ar-SA" altLang="en-US" sz="2400" b="1" dirty="0">
              <a:solidFill>
                <a:srgbClr val="000000"/>
              </a:solidFill>
              <a:cs typeface="Simplified Arabic" pitchFamily="2" charset="-78"/>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52" t="20515" r="41228" b="8470"/>
          <a:stretch/>
        </p:blipFill>
        <p:spPr bwMode="auto">
          <a:xfrm>
            <a:off x="203096" y="4118184"/>
            <a:ext cx="4008864" cy="256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2"/>
          <p:cNvSpPr txBox="1">
            <a:spLocks noChangeArrowheads="1"/>
          </p:cNvSpPr>
          <p:nvPr/>
        </p:nvSpPr>
        <p:spPr bwMode="auto">
          <a:xfrm>
            <a:off x="827584" y="1387079"/>
            <a:ext cx="7115196" cy="707886"/>
          </a:xfrm>
          <a:prstGeom prst="rect">
            <a:avLst/>
          </a:prstGeom>
          <a:noFill/>
          <a:ln w="9525">
            <a:noFill/>
            <a:miter lim="800000"/>
            <a:headEnd/>
            <a:tailEnd/>
          </a:ln>
        </p:spPr>
        <p:txBody>
          <a:bodyPr wrap="square">
            <a:spAutoFit/>
          </a:bodyPr>
          <a:lstStyle/>
          <a:p>
            <a:pPr eaLnBrk="0" hangingPunct="0"/>
            <a:r>
              <a:rPr lang="ar-SA" sz="4000" dirty="0">
                <a:solidFill>
                  <a:schemeClr val="tx2"/>
                </a:solidFill>
                <a:latin typeface="Arial" pitchFamily="34" charset="0"/>
              </a:rPr>
              <a:t>عللي لما يأتي:</a:t>
            </a:r>
            <a:endParaRPr lang="ar-SA" altLang="en-US" sz="2400" b="1" dirty="0">
              <a:solidFill>
                <a:srgbClr val="000000"/>
              </a:solidFill>
              <a:cs typeface="Simplified Arabic" pitchFamily="2" charset="-78"/>
            </a:endParaRPr>
          </a:p>
        </p:txBody>
      </p:sp>
      <p:sp>
        <p:nvSpPr>
          <p:cNvPr id="5" name="عنصر نائب للمحتوى 4"/>
          <p:cNvSpPr>
            <a:spLocks noGrp="1"/>
          </p:cNvSpPr>
          <p:nvPr>
            <p:ph idx="1"/>
          </p:nvPr>
        </p:nvSpPr>
        <p:spPr>
          <a:xfrm>
            <a:off x="4385182" y="2083387"/>
            <a:ext cx="4579306" cy="4373563"/>
          </a:xfrm>
        </p:spPr>
        <p:txBody>
          <a:bodyPr>
            <a:normAutofit/>
          </a:bodyPr>
          <a:lstStyle/>
          <a:p>
            <a:pPr marL="342900" indent="-342900">
              <a:buFont typeface="Arial" panose="020B0604020202020204" pitchFamily="34" charset="0"/>
              <a:buChar char="•"/>
            </a:pPr>
            <a:r>
              <a:rPr lang="ar-SA" sz="2800" dirty="0"/>
              <a:t>انخفاض أسعار المكالمات الدولية بعد استخدام الألياف البصرية .</a:t>
            </a:r>
          </a:p>
          <a:p>
            <a:pPr marL="342900" indent="-342900">
              <a:buFont typeface="Arial" panose="020B0604020202020204" pitchFamily="34" charset="0"/>
              <a:buChar char="•"/>
            </a:pPr>
            <a:endParaRPr lang="ar-SA" sz="2800" dirty="0"/>
          </a:p>
          <a:p>
            <a:pPr marL="342900" indent="-342900">
              <a:buFont typeface="Arial" panose="020B0604020202020204" pitchFamily="34" charset="0"/>
              <a:buChar char="•"/>
            </a:pPr>
            <a:endParaRPr lang="ar-SA" sz="2800" dirty="0"/>
          </a:p>
          <a:p>
            <a:pPr marL="342900" indent="-342900">
              <a:buFont typeface="Arial" panose="020B0604020202020204" pitchFamily="34" charset="0"/>
              <a:buChar char="•"/>
            </a:pPr>
            <a:r>
              <a:rPr lang="ar-SA" sz="2800" dirty="0"/>
              <a:t>صعوبة اصلاح الألياف البصرية بعد انقطاعها.</a:t>
            </a:r>
          </a:p>
        </p:txBody>
      </p:sp>
      <p:pic>
        <p:nvPicPr>
          <p:cNvPr id="9" name="Picture 3" descr="Office Communication Server.jpg"/>
          <p:cNvPicPr>
            <a:picLocks noChangeAspect="1"/>
          </p:cNvPicPr>
          <p:nvPr/>
        </p:nvPicPr>
        <p:blipFill>
          <a:blip r:embed="rId5" cstate="print"/>
          <a:stretch>
            <a:fillRect/>
          </a:stretch>
        </p:blipFill>
        <p:spPr>
          <a:xfrm>
            <a:off x="773221" y="1652966"/>
            <a:ext cx="2868614" cy="2171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09422181"/>
      </p:ext>
    </p:extLst>
  </p:cSld>
  <p:clrMapOvr>
    <a:masterClrMapping/>
  </p:clrMapOvr>
  <p:transition spd="slow">
    <p:wheel spokes="3"/>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8"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285728"/>
            <a:ext cx="7115196" cy="707886"/>
          </a:xfrm>
          <a:prstGeom prst="rect">
            <a:avLst/>
          </a:prstGeom>
          <a:noFill/>
          <a:ln w="9525">
            <a:noFill/>
            <a:miter lim="800000"/>
            <a:headEnd/>
            <a:tailEnd/>
          </a:ln>
        </p:spPr>
        <p:txBody>
          <a:bodyPr wrap="square">
            <a:spAutoFit/>
          </a:bodyPr>
          <a:lstStyle/>
          <a:p>
            <a:pPr algn="ctr" eaLnBrk="0" hangingPunct="0"/>
            <a:r>
              <a:rPr lang="ar-SA" sz="4000" dirty="0">
                <a:solidFill>
                  <a:schemeClr val="tx2"/>
                </a:solidFill>
                <a:latin typeface="Arial" pitchFamily="34" charset="0"/>
              </a:rPr>
              <a:t>تقويم ختامي</a:t>
            </a:r>
            <a:endParaRPr lang="ar-SA" altLang="en-US" sz="2400" b="1" dirty="0">
              <a:solidFill>
                <a:srgbClr val="000000"/>
              </a:solidFill>
              <a:cs typeface="Simplified Arabic" pitchFamily="2" charset="-78"/>
            </a:endParaRPr>
          </a:p>
        </p:txBody>
      </p:sp>
      <p:graphicFrame>
        <p:nvGraphicFramePr>
          <p:cNvPr id="3" name="عنصر نائب للمحتوى 2"/>
          <p:cNvGraphicFramePr>
            <a:graphicFrameLocks noGrp="1"/>
          </p:cNvGraphicFramePr>
          <p:nvPr>
            <p:ph idx="1"/>
            <p:extLst>
              <p:ext uri="{D42A27DB-BD31-4B8C-83A1-F6EECF244321}">
                <p14:modId xmlns:p14="http://schemas.microsoft.com/office/powerpoint/2010/main" val="1962778257"/>
              </p:ext>
            </p:extLst>
          </p:nvPr>
        </p:nvGraphicFramePr>
        <p:xfrm>
          <a:off x="251520" y="1844824"/>
          <a:ext cx="8280920" cy="4797151"/>
        </p:xfrm>
        <a:graphic>
          <a:graphicData uri="http://schemas.openxmlformats.org/drawingml/2006/table">
            <a:tbl>
              <a:tblPr rtl="1" firstRow="1" firstCol="1" bandRow="1">
                <a:tableStyleId>{F5AB1C69-6EDB-4FF4-983F-18BD219EF322}</a:tableStyleId>
              </a:tblPr>
              <a:tblGrid>
                <a:gridCol w="1639992">
                  <a:extLst>
                    <a:ext uri="{9D8B030D-6E8A-4147-A177-3AD203B41FA5}">
                      <a16:colId xmlns:a16="http://schemas.microsoft.com/office/drawing/2014/main" val="20000"/>
                    </a:ext>
                  </a:extLst>
                </a:gridCol>
                <a:gridCol w="3564497">
                  <a:extLst>
                    <a:ext uri="{9D8B030D-6E8A-4147-A177-3AD203B41FA5}">
                      <a16:colId xmlns:a16="http://schemas.microsoft.com/office/drawing/2014/main" val="20001"/>
                    </a:ext>
                  </a:extLst>
                </a:gridCol>
                <a:gridCol w="3076431">
                  <a:extLst>
                    <a:ext uri="{9D8B030D-6E8A-4147-A177-3AD203B41FA5}">
                      <a16:colId xmlns:a16="http://schemas.microsoft.com/office/drawing/2014/main" val="20002"/>
                    </a:ext>
                  </a:extLst>
                </a:gridCol>
              </a:tblGrid>
              <a:tr h="1218063">
                <a:tc>
                  <a:txBody>
                    <a:bodyPr/>
                    <a:lstStyle/>
                    <a:p>
                      <a:pPr algn="ctr" rtl="1">
                        <a:lnSpc>
                          <a:spcPct val="115000"/>
                        </a:lnSpc>
                        <a:spcAft>
                          <a:spcPts val="0"/>
                        </a:spcAft>
                      </a:pPr>
                      <a:r>
                        <a:rPr lang="ar-SA" sz="3000" dirty="0">
                          <a:effectLst/>
                        </a:rPr>
                        <a:t>وجه المقارنة</a:t>
                      </a:r>
                      <a:r>
                        <a:rPr lang="en-US" sz="3000" dirty="0">
                          <a:effectLst/>
                        </a:rPr>
                        <a:t> </a:t>
                      </a:r>
                      <a:endParaRPr lang="en-US" sz="3000" dirty="0">
                        <a:effectLst/>
                        <a:latin typeface="Calibri"/>
                        <a:ea typeface="Calibri"/>
                        <a:cs typeface="Arial"/>
                      </a:endParaRPr>
                    </a:p>
                  </a:txBody>
                  <a:tcPr marL="68580" marR="68580" marT="0" marB="0"/>
                </a:tc>
                <a:tc>
                  <a:txBody>
                    <a:bodyPr/>
                    <a:lstStyle/>
                    <a:p>
                      <a:pPr algn="ctr" rtl="1">
                        <a:lnSpc>
                          <a:spcPct val="115000"/>
                        </a:lnSpc>
                        <a:spcAft>
                          <a:spcPts val="0"/>
                        </a:spcAft>
                      </a:pPr>
                      <a:r>
                        <a:rPr lang="en-US" sz="3000" dirty="0">
                          <a:effectLst/>
                        </a:rPr>
                        <a:t>LAN  </a:t>
                      </a:r>
                      <a:endParaRPr lang="en-US" sz="30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3000" dirty="0">
                          <a:effectLst/>
                        </a:rPr>
                        <a:t>WAN</a:t>
                      </a:r>
                      <a:endParaRPr lang="en-US" sz="3000"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3579088">
                <a:tc>
                  <a:txBody>
                    <a:bodyPr/>
                    <a:lstStyle/>
                    <a:p>
                      <a:pPr algn="ctr" rtl="1">
                        <a:lnSpc>
                          <a:spcPct val="115000"/>
                        </a:lnSpc>
                        <a:spcAft>
                          <a:spcPts val="0"/>
                        </a:spcAft>
                      </a:pPr>
                      <a:r>
                        <a:rPr lang="ar-EG" sz="3000">
                          <a:effectLst/>
                        </a:rPr>
                        <a:t>استخدامات الألياف البصرية فيها</a:t>
                      </a:r>
                      <a:endParaRPr lang="en-US" sz="30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3000" dirty="0">
                          <a:effectLst/>
                        </a:rPr>
                        <a:t> </a:t>
                      </a:r>
                      <a:endParaRPr lang="en-US" sz="30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EG" sz="3000" dirty="0">
                          <a:effectLst/>
                        </a:rPr>
                        <a:t> </a:t>
                      </a:r>
                      <a:endParaRPr lang="en-US" sz="3000" dirty="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bl>
          </a:graphicData>
        </a:graphic>
      </p:graphicFrame>
      <p:sp>
        <p:nvSpPr>
          <p:cNvPr id="4" name="مستطيل 3"/>
          <p:cNvSpPr/>
          <p:nvPr/>
        </p:nvSpPr>
        <p:spPr>
          <a:xfrm>
            <a:off x="179512" y="1095127"/>
            <a:ext cx="735516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ar-SA" sz="2400" b="1" dirty="0"/>
              <a:t>قارن بين استخدامات الألياف الضوئية في شبكات الـ </a:t>
            </a:r>
            <a:r>
              <a:rPr lang="en-US" sz="2400" b="1" dirty="0"/>
              <a:t>LAN </a:t>
            </a:r>
            <a:r>
              <a:rPr lang="ar-SA" sz="2400" b="1" dirty="0"/>
              <a:t> و</a:t>
            </a:r>
            <a:r>
              <a:rPr lang="en-US" sz="2400" b="1" dirty="0"/>
              <a:t> WAN</a:t>
            </a:r>
            <a:r>
              <a:rPr lang="ar-SA" sz="2400" b="1" dirty="0"/>
              <a:t>.</a:t>
            </a:r>
            <a:endParaRPr lang="en-US" sz="2400" dirty="0"/>
          </a:p>
        </p:txBody>
      </p:sp>
    </p:spTree>
    <p:extLst>
      <p:ext uri="{BB962C8B-B14F-4D97-AF65-F5344CB8AC3E}">
        <p14:creationId xmlns:p14="http://schemas.microsoft.com/office/powerpoint/2010/main" val="3594912019"/>
      </p:ext>
    </p:extLst>
  </p:cSld>
  <p:clrMapOvr>
    <a:masterClrMapping/>
  </p:clrMapOvr>
  <p:transition spd="slow">
    <p:wheel spokes="3"/>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66713" y="1196752"/>
            <a:ext cx="5405683" cy="523220"/>
          </a:xfrm>
          <a:prstGeom prst="rect">
            <a:avLst/>
          </a:prstGeom>
          <a:solidFill>
            <a:schemeClr val="accent3">
              <a:lumMod val="60000"/>
              <a:lumOff val="40000"/>
            </a:schemeClr>
          </a:solidFill>
        </p:spPr>
        <p:txBody>
          <a:bodyPr wrap="square" rtlCol="0">
            <a:spAutoFit/>
          </a:bodyPr>
          <a:lstStyle/>
          <a:p>
            <a:r>
              <a:rPr lang="ar-SA" sz="2800" dirty="0">
                <a:solidFill>
                  <a:srgbClr val="000000"/>
                </a:solidFill>
              </a:rPr>
              <a:t>أذكري استخدامات كل من الكوابل التالية:</a:t>
            </a:r>
            <a:endParaRPr lang="en-US" sz="2800" dirty="0">
              <a:solidFill>
                <a:srgbClr val="000000"/>
              </a:solidFill>
            </a:endParaRPr>
          </a:p>
        </p:txBody>
      </p:sp>
      <p:cxnSp>
        <p:nvCxnSpPr>
          <p:cNvPr id="13" name="Straight Connector 12"/>
          <p:cNvCxnSpPr/>
          <p:nvPr/>
        </p:nvCxnSpPr>
        <p:spPr>
          <a:xfrm rot="10800000">
            <a:off x="7092280" y="4083740"/>
            <a:ext cx="64294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725268" y="44624"/>
            <a:ext cx="1476686" cy="1015663"/>
          </a:xfrm>
          <a:prstGeom prst="rect">
            <a:avLst/>
          </a:prstGeom>
          <a:noFill/>
        </p:spPr>
        <p:txBody>
          <a:bodyPr wrap="none" lIns="91440" tIns="45720" rIns="91440" bIns="45720">
            <a:spAutoFit/>
          </a:bodyPr>
          <a:lstStyle/>
          <a:p>
            <a:pPr algn="ctr"/>
            <a:r>
              <a:rPr lang="ar-SA" sz="6000" b="1" dirty="0">
                <a:ln w="17780" cmpd="sng">
                  <a:solidFill>
                    <a:srgbClr val="7A7A7A">
                      <a:tint val="3000"/>
                    </a:srgbClr>
                  </a:solidFill>
                  <a:prstDash val="solid"/>
                  <a:miter lim="800000"/>
                </a:ln>
                <a:gradFill>
                  <a:gsLst>
                    <a:gs pos="10000">
                      <a:srgbClr val="7A7A7A">
                        <a:tint val="63000"/>
                        <a:sat val="105000"/>
                      </a:srgbClr>
                    </a:gs>
                    <a:gs pos="90000">
                      <a:srgbClr val="7A7A7A">
                        <a:shade val="50000"/>
                        <a:satMod val="100000"/>
                      </a:srgbClr>
                    </a:gs>
                  </a:gsLst>
                  <a:lin ang="5400000"/>
                </a:gradFill>
                <a:effectLst>
                  <a:outerShdw blurRad="55000" dist="50800" dir="5400000" algn="tl">
                    <a:srgbClr val="000000">
                      <a:alpha val="33000"/>
                    </a:srgbClr>
                  </a:outerShdw>
                </a:effectLst>
              </a:rPr>
              <a:t>تقويم</a:t>
            </a:r>
            <a:endParaRPr lang="en-US" sz="6000" b="1" dirty="0">
              <a:ln w="17780" cmpd="sng">
                <a:solidFill>
                  <a:srgbClr val="7A7A7A">
                    <a:tint val="3000"/>
                  </a:srgbClr>
                </a:solidFill>
                <a:prstDash val="solid"/>
                <a:miter lim="800000"/>
              </a:ln>
              <a:gradFill>
                <a:gsLst>
                  <a:gs pos="10000">
                    <a:srgbClr val="7A7A7A">
                      <a:tint val="63000"/>
                      <a:sat val="105000"/>
                    </a:srgbClr>
                  </a:gs>
                  <a:gs pos="90000">
                    <a:srgbClr val="7A7A7A">
                      <a:shade val="50000"/>
                      <a:satMod val="100000"/>
                    </a:srgbClr>
                  </a:gs>
                </a:gsLst>
                <a:lin ang="5400000"/>
              </a:gradFill>
              <a:effectLst>
                <a:outerShdw blurRad="55000" dist="50800" dir="5400000" algn="tl">
                  <a:srgbClr val="000000">
                    <a:alpha val="33000"/>
                  </a:srgbClr>
                </a:outerShdw>
              </a:effectLst>
            </a:endParaRPr>
          </a:p>
        </p:txBody>
      </p:sp>
      <p:graphicFrame>
        <p:nvGraphicFramePr>
          <p:cNvPr id="2" name="جدول 1"/>
          <p:cNvGraphicFramePr>
            <a:graphicFrameLocks noGrp="1"/>
          </p:cNvGraphicFramePr>
          <p:nvPr>
            <p:extLst>
              <p:ext uri="{D42A27DB-BD31-4B8C-83A1-F6EECF244321}">
                <p14:modId xmlns:p14="http://schemas.microsoft.com/office/powerpoint/2010/main" val="1057008786"/>
              </p:ext>
            </p:extLst>
          </p:nvPr>
        </p:nvGraphicFramePr>
        <p:xfrm>
          <a:off x="428596" y="1844824"/>
          <a:ext cx="8429684" cy="2269540"/>
        </p:xfrm>
        <a:graphic>
          <a:graphicData uri="http://schemas.openxmlformats.org/drawingml/2006/table">
            <a:tbl>
              <a:tblPr rtl="1" firstRow="1" bandRow="1">
                <a:tableStyleId>{7DF18680-E054-41AD-8BC1-D1AEF772440D}</a:tableStyleId>
              </a:tblPr>
              <a:tblGrid>
                <a:gridCol w="738078">
                  <a:extLst>
                    <a:ext uri="{9D8B030D-6E8A-4147-A177-3AD203B41FA5}">
                      <a16:colId xmlns:a16="http://schemas.microsoft.com/office/drawing/2014/main" val="20000"/>
                    </a:ext>
                  </a:extLst>
                </a:gridCol>
                <a:gridCol w="3046657">
                  <a:extLst>
                    <a:ext uri="{9D8B030D-6E8A-4147-A177-3AD203B41FA5}">
                      <a16:colId xmlns:a16="http://schemas.microsoft.com/office/drawing/2014/main" val="20001"/>
                    </a:ext>
                  </a:extLst>
                </a:gridCol>
                <a:gridCol w="4644949">
                  <a:extLst>
                    <a:ext uri="{9D8B030D-6E8A-4147-A177-3AD203B41FA5}">
                      <a16:colId xmlns:a16="http://schemas.microsoft.com/office/drawing/2014/main" val="20002"/>
                    </a:ext>
                  </a:extLst>
                </a:gridCol>
              </a:tblGrid>
              <a:tr h="567385">
                <a:tc>
                  <a:txBody>
                    <a:bodyPr/>
                    <a:lstStyle/>
                    <a:p>
                      <a:pPr algn="ctr" rtl="1"/>
                      <a:endParaRPr lang="ar-SA"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1"/>
                      <a:r>
                        <a:rPr lang="ar-SA" sz="2400" b="1" dirty="0"/>
                        <a:t>الكابل</a:t>
                      </a:r>
                    </a:p>
                  </a:txBody>
                  <a:tcPr>
                    <a:lnT w="12700" cap="flat" cmpd="sng" algn="ctr">
                      <a:solidFill>
                        <a:schemeClr val="tx1"/>
                      </a:solidFill>
                      <a:prstDash val="solid"/>
                      <a:round/>
                      <a:headEnd type="none" w="med" len="med"/>
                      <a:tailEnd type="none" w="med" len="med"/>
                    </a:lnT>
                  </a:tcPr>
                </a:tc>
                <a:tc>
                  <a:txBody>
                    <a:bodyPr/>
                    <a:lstStyle/>
                    <a:p>
                      <a:pPr algn="ctr" rtl="1"/>
                      <a:r>
                        <a:rPr lang="ar-SA" sz="2400" b="1" dirty="0"/>
                        <a:t>الاستخدام</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67385">
                <a:tc>
                  <a:txBody>
                    <a:bodyPr/>
                    <a:lstStyle/>
                    <a:p>
                      <a:pPr marL="0" indent="0" rtl="1">
                        <a:buFont typeface="+mj-lt"/>
                        <a:buNone/>
                      </a:pPr>
                      <a:r>
                        <a:rPr lang="ar-SA" sz="2400" b="1" dirty="0"/>
                        <a:t>1-</a:t>
                      </a:r>
                    </a:p>
                  </a:txBody>
                  <a:tcPr>
                    <a:lnL w="12700" cap="flat" cmpd="sng" algn="ctr">
                      <a:solidFill>
                        <a:schemeClr val="tx1"/>
                      </a:solidFill>
                      <a:prstDash val="solid"/>
                      <a:round/>
                      <a:headEnd type="none" w="med" len="med"/>
                      <a:tailEnd type="none" w="med" len="med"/>
                    </a:lnL>
                  </a:tcPr>
                </a:tc>
                <a:tc>
                  <a:txBody>
                    <a:bodyPr/>
                    <a:lstStyle/>
                    <a:p>
                      <a:pPr rtl="1"/>
                      <a:r>
                        <a:rPr lang="ar-SA" sz="2400" b="1" dirty="0"/>
                        <a:t>الكابل متحد المحور</a:t>
                      </a:r>
                    </a:p>
                  </a:txBody>
                  <a:tcPr/>
                </a:tc>
                <a:tc>
                  <a:txBody>
                    <a:bodyPr/>
                    <a:lstStyle/>
                    <a:p>
                      <a:pPr rtl="1"/>
                      <a:endParaRPr lang="ar-SA" sz="24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67385">
                <a:tc>
                  <a:txBody>
                    <a:bodyPr/>
                    <a:lstStyle/>
                    <a:p>
                      <a:pPr marL="0" indent="0" rtl="1">
                        <a:buFont typeface="+mj-lt"/>
                        <a:buNone/>
                      </a:pPr>
                      <a:r>
                        <a:rPr lang="ar-SA" sz="2400" b="1" dirty="0"/>
                        <a:t>2-</a:t>
                      </a:r>
                    </a:p>
                  </a:txBody>
                  <a:tcPr>
                    <a:lnL w="12700" cap="flat" cmpd="sng" algn="ctr">
                      <a:solidFill>
                        <a:schemeClr val="tx1"/>
                      </a:solidFill>
                      <a:prstDash val="solid"/>
                      <a:round/>
                      <a:headEnd type="none" w="med" len="med"/>
                      <a:tailEnd type="none" w="med" len="med"/>
                    </a:lnL>
                  </a:tcPr>
                </a:tc>
                <a:tc>
                  <a:txBody>
                    <a:bodyPr/>
                    <a:lstStyle/>
                    <a:p>
                      <a:pPr rtl="1"/>
                      <a:r>
                        <a:rPr lang="ar-SA" sz="2400" b="1" dirty="0"/>
                        <a:t>كابل</a:t>
                      </a:r>
                      <a:r>
                        <a:rPr lang="ar-SA" sz="2400" b="1" baseline="0" dirty="0"/>
                        <a:t> </a:t>
                      </a:r>
                      <a:r>
                        <a:rPr lang="en-US" sz="2400" b="1" baseline="0" dirty="0"/>
                        <a:t>UTP</a:t>
                      </a:r>
                      <a:endParaRPr lang="ar-SA" sz="2400" b="1" dirty="0"/>
                    </a:p>
                  </a:txBody>
                  <a:tcPr/>
                </a:tc>
                <a:tc>
                  <a:txBody>
                    <a:bodyPr/>
                    <a:lstStyle/>
                    <a:p>
                      <a:pPr rtl="1"/>
                      <a:endParaRPr lang="ar-SA" sz="24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67385">
                <a:tc>
                  <a:txBody>
                    <a:bodyPr/>
                    <a:lstStyle/>
                    <a:p>
                      <a:pPr marL="0" indent="0" rtl="1">
                        <a:buFont typeface="+mj-lt"/>
                        <a:buNone/>
                      </a:pPr>
                      <a:r>
                        <a:rPr lang="ar-SA" sz="2400" b="1" dirty="0"/>
                        <a:t>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rtl="1"/>
                      <a:r>
                        <a:rPr lang="ar-SA" sz="2400" b="1" dirty="0"/>
                        <a:t>الألياف</a:t>
                      </a:r>
                      <a:r>
                        <a:rPr lang="ar-SA" sz="2400" b="1" baseline="0" dirty="0"/>
                        <a:t> البصرية</a:t>
                      </a:r>
                      <a:endParaRPr lang="ar-SA" sz="2400" b="1" dirty="0"/>
                    </a:p>
                  </a:txBody>
                  <a:tcPr>
                    <a:lnB w="12700" cap="flat" cmpd="sng" algn="ctr">
                      <a:solidFill>
                        <a:schemeClr val="tx1"/>
                      </a:solidFill>
                      <a:prstDash val="solid"/>
                      <a:round/>
                      <a:headEnd type="none" w="med" len="med"/>
                      <a:tailEnd type="none" w="med" len="med"/>
                    </a:lnB>
                  </a:tcPr>
                </a:tc>
                <a:tc>
                  <a:txBody>
                    <a:bodyPr/>
                    <a:lstStyle/>
                    <a:p>
                      <a:pPr rtl="1"/>
                      <a:endParaRPr lang="ar-SA" sz="2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6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0166" y="106426"/>
            <a:ext cx="5867400" cy="1107996"/>
          </a:xfrm>
          <a:prstGeom prst="rect">
            <a:avLst/>
          </a:prstGeom>
          <a:noFill/>
        </p:spPr>
        <p:txBody>
          <a:bodyPr wrap="square" lIns="91440" tIns="45720" rIns="91440" bIns="45720">
            <a:spAutoFit/>
          </a:bodyPr>
          <a:lstStyle/>
          <a:p>
            <a:pPr algn="ctr"/>
            <a:r>
              <a:rPr lang="ar-SA"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Diwany2 S_U normal." pitchFamily="2" charset="-78"/>
              </a:rPr>
              <a:t>الألياف الضوئية</a:t>
            </a:r>
            <a:endPar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Diwany2 S_U normal." pitchFamily="2" charset="-78"/>
            </a:endParaRPr>
          </a:p>
        </p:txBody>
      </p:sp>
      <p:sp>
        <p:nvSpPr>
          <p:cNvPr id="7" name="Flowchart: Multidocument 6"/>
          <p:cNvSpPr/>
          <p:nvPr/>
        </p:nvSpPr>
        <p:spPr>
          <a:xfrm>
            <a:off x="7072330" y="1928802"/>
            <a:ext cx="1676400" cy="609600"/>
          </a:xfrm>
          <a:prstGeom prst="flowChartMultidocumen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3600" b="1" dirty="0">
                <a:ln/>
                <a:solidFill>
                  <a:schemeClr val="accent3"/>
                </a:solidFill>
                <a:latin typeface="Tahoma" pitchFamily="34" charset="0"/>
                <a:ea typeface="Tahoma" pitchFamily="34" charset="0"/>
                <a:cs typeface="Tahoma" pitchFamily="34" charset="0"/>
              </a:rPr>
              <a:t>عللي</a:t>
            </a:r>
            <a:endParaRPr lang="en-US" sz="3600" b="1" dirty="0">
              <a:ln/>
              <a:solidFill>
                <a:schemeClr val="accent3"/>
              </a:solidFill>
              <a:latin typeface="Tahoma" pitchFamily="34" charset="0"/>
              <a:ea typeface="Tahoma" pitchFamily="34" charset="0"/>
              <a:cs typeface="Tahoma" pitchFamily="34" charset="0"/>
            </a:endParaRPr>
          </a:p>
        </p:txBody>
      </p:sp>
      <p:sp>
        <p:nvSpPr>
          <p:cNvPr id="11" name="Folded Corner 10"/>
          <p:cNvSpPr/>
          <p:nvPr/>
        </p:nvSpPr>
        <p:spPr>
          <a:xfrm>
            <a:off x="4857752" y="2714620"/>
            <a:ext cx="4000528" cy="169545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bg1"/>
                </a:solidFill>
              </a:rPr>
              <a:t>انخفض سعر المكالمات الدولية بعد استخدام الالياف البصرية</a:t>
            </a:r>
            <a:endParaRPr lang="en-US" sz="3200" b="1" dirty="0">
              <a:solidFill>
                <a:schemeClr val="bg1"/>
              </a:solidFill>
            </a:endParaRPr>
          </a:p>
        </p:txBody>
      </p:sp>
      <p:sp>
        <p:nvSpPr>
          <p:cNvPr id="13" name="Flowchart: Multidocument 12"/>
          <p:cNvSpPr/>
          <p:nvPr/>
        </p:nvSpPr>
        <p:spPr>
          <a:xfrm>
            <a:off x="1259632" y="1988840"/>
            <a:ext cx="2265574" cy="685800"/>
          </a:xfrm>
          <a:prstGeom prst="flowChartMultidocumen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3600" b="1" dirty="0">
                <a:ln/>
                <a:solidFill>
                  <a:schemeClr val="accent3"/>
                </a:solidFill>
                <a:latin typeface="Tahoma" pitchFamily="34" charset="0"/>
                <a:ea typeface="Tahoma" pitchFamily="34" charset="0"/>
                <a:cs typeface="Tahoma" pitchFamily="34" charset="0"/>
              </a:rPr>
              <a:t>السبب</a:t>
            </a:r>
            <a:endParaRPr lang="en-US" sz="3600" b="1" dirty="0">
              <a:ln/>
              <a:solidFill>
                <a:schemeClr val="accent3"/>
              </a:solidFill>
              <a:latin typeface="Tahoma" pitchFamily="34" charset="0"/>
              <a:ea typeface="Tahoma" pitchFamily="34" charset="0"/>
              <a:cs typeface="Tahoma" pitchFamily="34" charset="0"/>
            </a:endParaRPr>
          </a:p>
        </p:txBody>
      </p:sp>
      <p:sp>
        <p:nvSpPr>
          <p:cNvPr id="14" name="Rectangle 1"/>
          <p:cNvSpPr>
            <a:spLocks noChangeArrowheads="1"/>
          </p:cNvSpPr>
          <p:nvPr/>
        </p:nvSpPr>
        <p:spPr bwMode="auto">
          <a:xfrm>
            <a:off x="467544" y="2852936"/>
            <a:ext cx="4032986" cy="37240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pPr>
            <a:r>
              <a:rPr lang="ar-SA" sz="3200" b="1" dirty="0">
                <a:solidFill>
                  <a:schemeClr val="bg1"/>
                </a:solidFill>
              </a:rPr>
              <a:t> وذلك عن طريق عملية التناوب يستطيع الليف البصري الواحد نقل عشرات الاف المكالمات من بلد الى </a:t>
            </a:r>
            <a:r>
              <a:rPr lang="ar-SA" sz="4400" b="1" dirty="0">
                <a:solidFill>
                  <a:schemeClr val="bg1"/>
                </a:solidFill>
              </a:rPr>
              <a:t>اخر</a:t>
            </a:r>
            <a:r>
              <a:rPr lang="ar-SA" sz="3200" b="1" dirty="0">
                <a:solidFill>
                  <a:schemeClr val="bg1"/>
                </a:solidFill>
              </a:rPr>
              <a:t> في الوقت نفسه وذلك بدل استخدام مئات اسلاك النحاس لذات الهدف</a:t>
            </a:r>
          </a:p>
        </p:txBody>
      </p:sp>
      <p:pic>
        <p:nvPicPr>
          <p:cNvPr id="8" name="Picture 3" descr="Office Communication Server.jpg"/>
          <p:cNvPicPr>
            <a:picLocks noChangeAspect="1"/>
          </p:cNvPicPr>
          <p:nvPr/>
        </p:nvPicPr>
        <p:blipFill>
          <a:blip r:embed="rId3" cstate="print"/>
          <a:stretch>
            <a:fillRect/>
          </a:stretch>
        </p:blipFill>
        <p:spPr>
          <a:xfrm>
            <a:off x="5638023" y="4636196"/>
            <a:ext cx="2868614" cy="2171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521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0166" y="106426"/>
            <a:ext cx="5867400" cy="1107996"/>
          </a:xfrm>
          <a:prstGeom prst="rect">
            <a:avLst/>
          </a:prstGeom>
          <a:noFill/>
        </p:spPr>
        <p:txBody>
          <a:bodyPr wrap="square" lIns="91440" tIns="45720" rIns="91440" bIns="45720">
            <a:spAutoFit/>
          </a:bodyPr>
          <a:lstStyle/>
          <a:p>
            <a:pPr algn="ctr"/>
            <a:r>
              <a:rPr lang="ar-SA"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Diwany2 S_U normal." pitchFamily="2" charset="-78"/>
              </a:rPr>
              <a:t>الألياف الضوئية</a:t>
            </a:r>
            <a:endPar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Diwany2 S_U normal." pitchFamily="2" charset="-78"/>
            </a:endParaRPr>
          </a:p>
        </p:txBody>
      </p:sp>
      <p:sp>
        <p:nvSpPr>
          <p:cNvPr id="7" name="Flowchart: Multidocument 6"/>
          <p:cNvSpPr/>
          <p:nvPr/>
        </p:nvSpPr>
        <p:spPr>
          <a:xfrm>
            <a:off x="7072330" y="1522883"/>
            <a:ext cx="1676400" cy="609600"/>
          </a:xfrm>
          <a:prstGeom prst="flowChartMultidocumen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3600" b="1" dirty="0">
                <a:ln/>
                <a:solidFill>
                  <a:schemeClr val="accent3"/>
                </a:solidFill>
                <a:latin typeface="Tahoma" pitchFamily="34" charset="0"/>
                <a:ea typeface="Tahoma" pitchFamily="34" charset="0"/>
                <a:cs typeface="Tahoma" pitchFamily="34" charset="0"/>
              </a:rPr>
              <a:t>عللي</a:t>
            </a:r>
            <a:endParaRPr lang="en-US" sz="3600" b="1" dirty="0">
              <a:ln/>
              <a:solidFill>
                <a:schemeClr val="accent3"/>
              </a:solidFill>
              <a:latin typeface="Tahoma" pitchFamily="34" charset="0"/>
              <a:ea typeface="Tahoma" pitchFamily="34" charset="0"/>
              <a:cs typeface="Tahoma" pitchFamily="34" charset="0"/>
            </a:endParaRPr>
          </a:p>
        </p:txBody>
      </p:sp>
      <p:sp>
        <p:nvSpPr>
          <p:cNvPr id="11" name="Folded Corner 10"/>
          <p:cNvSpPr/>
          <p:nvPr/>
        </p:nvSpPr>
        <p:spPr>
          <a:xfrm>
            <a:off x="4857752" y="2308701"/>
            <a:ext cx="4000528" cy="169545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ar-SA" sz="3200" dirty="0"/>
              <a:t>صعوبة اصلاح الألياف البصرية بعد انقطاعها.</a:t>
            </a:r>
          </a:p>
        </p:txBody>
      </p:sp>
      <p:sp>
        <p:nvSpPr>
          <p:cNvPr id="13" name="Flowchart: Multidocument 12"/>
          <p:cNvSpPr/>
          <p:nvPr/>
        </p:nvSpPr>
        <p:spPr>
          <a:xfrm>
            <a:off x="1259632" y="1582921"/>
            <a:ext cx="2265574" cy="685800"/>
          </a:xfrm>
          <a:prstGeom prst="flowChartMultidocumen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3600" b="1" dirty="0">
                <a:ln/>
                <a:solidFill>
                  <a:schemeClr val="accent3"/>
                </a:solidFill>
                <a:latin typeface="Tahoma" pitchFamily="34" charset="0"/>
                <a:ea typeface="Tahoma" pitchFamily="34" charset="0"/>
                <a:cs typeface="Tahoma" pitchFamily="34" charset="0"/>
              </a:rPr>
              <a:t>السبب</a:t>
            </a:r>
            <a:endParaRPr lang="en-US" sz="3600" b="1" dirty="0">
              <a:ln/>
              <a:solidFill>
                <a:schemeClr val="accent3"/>
              </a:solidFill>
              <a:latin typeface="Tahoma" pitchFamily="34" charset="0"/>
              <a:ea typeface="Tahoma" pitchFamily="34" charset="0"/>
              <a:cs typeface="Tahoma" pitchFamily="34" charset="0"/>
            </a:endParaRPr>
          </a:p>
        </p:txBody>
      </p:sp>
      <p:sp>
        <p:nvSpPr>
          <p:cNvPr id="14" name="Rectangle 1"/>
          <p:cNvSpPr>
            <a:spLocks noChangeArrowheads="1"/>
          </p:cNvSpPr>
          <p:nvPr/>
        </p:nvSpPr>
        <p:spPr bwMode="auto">
          <a:xfrm>
            <a:off x="487760" y="2447017"/>
            <a:ext cx="4032986" cy="206210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pPr>
            <a:r>
              <a:rPr lang="ar-SA" sz="3200" b="1" dirty="0">
                <a:solidFill>
                  <a:schemeClr val="bg1"/>
                </a:solidFill>
              </a:rPr>
              <a:t> وذلك لأنها تحتاج أجهزة خاصة لإصلاحها وإعادة توصيلها وهذه الأجهزة غالية الثمن.</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2" t="20515" r="41228" b="8470"/>
          <a:stretch/>
        </p:blipFill>
        <p:spPr bwMode="auto">
          <a:xfrm>
            <a:off x="4857752" y="4149080"/>
            <a:ext cx="4008864" cy="256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3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9832" y="1196752"/>
            <a:ext cx="4512564" cy="523220"/>
          </a:xfrm>
          <a:prstGeom prst="rect">
            <a:avLst/>
          </a:prstGeom>
          <a:solidFill>
            <a:schemeClr val="accent3">
              <a:lumMod val="60000"/>
              <a:lumOff val="40000"/>
            </a:schemeClr>
          </a:solidFill>
        </p:spPr>
        <p:txBody>
          <a:bodyPr wrap="square" rtlCol="0">
            <a:spAutoFit/>
          </a:bodyPr>
          <a:lstStyle/>
          <a:p>
            <a:r>
              <a:rPr lang="ar-SA" sz="2800" dirty="0">
                <a:solidFill>
                  <a:srgbClr val="000000"/>
                </a:solidFill>
              </a:rPr>
              <a:t>أذكري مكونات كل من الكوابل التالية:</a:t>
            </a:r>
            <a:endParaRPr lang="en-US" sz="2800" dirty="0">
              <a:solidFill>
                <a:srgbClr val="0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428596" y="5111917"/>
            <a:ext cx="8429684" cy="1269411"/>
          </a:xfrm>
          <a:prstGeom prst="rect">
            <a:avLst/>
          </a:prstGeom>
          <a:noFill/>
          <a:ln w="9525">
            <a:noFill/>
            <a:miter lim="800000"/>
            <a:headEnd/>
            <a:tailEnd/>
          </a:ln>
          <a:effectLst/>
        </p:spPr>
      </p:pic>
      <p:sp>
        <p:nvSpPr>
          <p:cNvPr id="9" name="TextBox 8"/>
          <p:cNvSpPr txBox="1"/>
          <p:nvPr/>
        </p:nvSpPr>
        <p:spPr>
          <a:xfrm>
            <a:off x="6143636" y="4368352"/>
            <a:ext cx="2357454" cy="461665"/>
          </a:xfrm>
          <a:prstGeom prst="rect">
            <a:avLst/>
          </a:prstGeom>
          <a:noFill/>
        </p:spPr>
        <p:txBody>
          <a:bodyPr wrap="square" rtlCol="0">
            <a:spAutoFit/>
          </a:bodyPr>
          <a:lstStyle/>
          <a:p>
            <a:r>
              <a:rPr lang="ar-SA" sz="2400" dirty="0">
                <a:solidFill>
                  <a:srgbClr val="000000"/>
                </a:solidFill>
              </a:rPr>
              <a:t>أكملي الجدول التالي: </a:t>
            </a:r>
            <a:endParaRPr lang="en-US" sz="2400" dirty="0">
              <a:solidFill>
                <a:srgbClr val="000000"/>
              </a:solidFill>
            </a:endParaRPr>
          </a:p>
        </p:txBody>
      </p:sp>
      <p:cxnSp>
        <p:nvCxnSpPr>
          <p:cNvPr id="13" name="Straight Connector 12"/>
          <p:cNvCxnSpPr/>
          <p:nvPr/>
        </p:nvCxnSpPr>
        <p:spPr>
          <a:xfrm rot="10800000">
            <a:off x="7092280" y="4083740"/>
            <a:ext cx="64294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95113" y="5511360"/>
            <a:ext cx="120577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سرعة الضوء</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572132" y="5887186"/>
            <a:ext cx="1677061"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1600"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سرعة التيار الكهربائي</a:t>
            </a:r>
            <a:endParaRPr lang="en-US" sz="1600"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17" name="Rectangle 16"/>
          <p:cNvSpPr/>
          <p:nvPr/>
        </p:nvSpPr>
        <p:spPr>
          <a:xfrm>
            <a:off x="4259928" y="5511360"/>
            <a:ext cx="883576"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كبيره جدا</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18" name="Rectangle 17"/>
          <p:cNvSpPr/>
          <p:nvPr/>
        </p:nvSpPr>
        <p:spPr>
          <a:xfrm>
            <a:off x="4331158" y="5856408"/>
            <a:ext cx="74090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محدودة</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19" name="Rectangle 18"/>
          <p:cNvSpPr/>
          <p:nvPr/>
        </p:nvSpPr>
        <p:spPr>
          <a:xfrm>
            <a:off x="2816949" y="5511360"/>
            <a:ext cx="104067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عالية نسبيا</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20" name="Rectangle 19"/>
          <p:cNvSpPr/>
          <p:nvPr/>
        </p:nvSpPr>
        <p:spPr>
          <a:xfrm>
            <a:off x="2786050" y="5868550"/>
            <a:ext cx="118814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رخيصة نسبيا</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21" name="Rectangle 20"/>
          <p:cNvSpPr/>
          <p:nvPr/>
        </p:nvSpPr>
        <p:spPr>
          <a:xfrm>
            <a:off x="1857356" y="5582798"/>
            <a:ext cx="59663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معقدة</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22" name="Rectangle 21"/>
          <p:cNvSpPr/>
          <p:nvPr/>
        </p:nvSpPr>
        <p:spPr>
          <a:xfrm>
            <a:off x="1833128" y="5939988"/>
            <a:ext cx="667170"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بسيطة</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23" name="Rectangle 22"/>
          <p:cNvSpPr/>
          <p:nvPr/>
        </p:nvSpPr>
        <p:spPr>
          <a:xfrm>
            <a:off x="655759" y="5511360"/>
            <a:ext cx="77296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آمن جدا</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24" name="Rectangle 23"/>
          <p:cNvSpPr/>
          <p:nvPr/>
        </p:nvSpPr>
        <p:spPr>
          <a:xfrm>
            <a:off x="642910" y="5939988"/>
            <a:ext cx="87556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غير آمن </a:t>
            </a:r>
            <a:endPar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endParaRPr>
          </a:p>
        </p:txBody>
      </p:sp>
      <p:sp>
        <p:nvSpPr>
          <p:cNvPr id="25" name="Rectangle 24"/>
          <p:cNvSpPr/>
          <p:nvPr/>
        </p:nvSpPr>
        <p:spPr>
          <a:xfrm>
            <a:off x="3725268" y="44624"/>
            <a:ext cx="1476686" cy="1015663"/>
          </a:xfrm>
          <a:prstGeom prst="rect">
            <a:avLst/>
          </a:prstGeom>
          <a:noFill/>
        </p:spPr>
        <p:txBody>
          <a:bodyPr wrap="none" lIns="91440" tIns="45720" rIns="91440" bIns="45720">
            <a:spAutoFit/>
          </a:bodyPr>
          <a:lstStyle/>
          <a:p>
            <a:pPr algn="ctr"/>
            <a:r>
              <a:rPr lang="ar-SA" sz="6000" b="1" dirty="0">
                <a:ln w="17780" cmpd="sng">
                  <a:solidFill>
                    <a:srgbClr val="7A7A7A">
                      <a:tint val="3000"/>
                    </a:srgbClr>
                  </a:solidFill>
                  <a:prstDash val="solid"/>
                  <a:miter lim="800000"/>
                </a:ln>
                <a:gradFill>
                  <a:gsLst>
                    <a:gs pos="10000">
                      <a:srgbClr val="7A7A7A">
                        <a:tint val="63000"/>
                        <a:sat val="105000"/>
                      </a:srgbClr>
                    </a:gs>
                    <a:gs pos="90000">
                      <a:srgbClr val="7A7A7A">
                        <a:shade val="50000"/>
                        <a:satMod val="100000"/>
                      </a:srgbClr>
                    </a:gs>
                  </a:gsLst>
                  <a:lin ang="5400000"/>
                </a:gradFill>
                <a:effectLst>
                  <a:outerShdw blurRad="55000" dist="50800" dir="5400000" algn="tl">
                    <a:srgbClr val="000000">
                      <a:alpha val="33000"/>
                    </a:srgbClr>
                  </a:outerShdw>
                </a:effectLst>
              </a:rPr>
              <a:t>تقويم</a:t>
            </a:r>
            <a:endParaRPr lang="en-US" sz="6000" b="1" dirty="0">
              <a:ln w="17780" cmpd="sng">
                <a:solidFill>
                  <a:srgbClr val="7A7A7A">
                    <a:tint val="3000"/>
                  </a:srgbClr>
                </a:solidFill>
                <a:prstDash val="solid"/>
                <a:miter lim="800000"/>
              </a:ln>
              <a:gradFill>
                <a:gsLst>
                  <a:gs pos="10000">
                    <a:srgbClr val="7A7A7A">
                      <a:tint val="63000"/>
                      <a:sat val="105000"/>
                    </a:srgbClr>
                  </a:gs>
                  <a:gs pos="90000">
                    <a:srgbClr val="7A7A7A">
                      <a:shade val="50000"/>
                      <a:satMod val="100000"/>
                    </a:srgbClr>
                  </a:gs>
                </a:gsLst>
                <a:lin ang="5400000"/>
              </a:gradFill>
              <a:effectLst>
                <a:outerShdw blurRad="55000" dist="50800" dir="5400000" algn="tl">
                  <a:srgbClr val="000000">
                    <a:alpha val="33000"/>
                  </a:srgbClr>
                </a:outerShdw>
              </a:effectLst>
            </a:endParaRPr>
          </a:p>
        </p:txBody>
      </p:sp>
      <p:graphicFrame>
        <p:nvGraphicFramePr>
          <p:cNvPr id="2" name="جدول 1"/>
          <p:cNvGraphicFramePr>
            <a:graphicFrameLocks noGrp="1"/>
          </p:cNvGraphicFramePr>
          <p:nvPr>
            <p:extLst>
              <p:ext uri="{D42A27DB-BD31-4B8C-83A1-F6EECF244321}">
                <p14:modId xmlns:p14="http://schemas.microsoft.com/office/powerpoint/2010/main" val="2078035148"/>
              </p:ext>
            </p:extLst>
          </p:nvPr>
        </p:nvGraphicFramePr>
        <p:xfrm>
          <a:off x="428596" y="1844824"/>
          <a:ext cx="8429684" cy="2269540"/>
        </p:xfrm>
        <a:graphic>
          <a:graphicData uri="http://schemas.openxmlformats.org/drawingml/2006/table">
            <a:tbl>
              <a:tblPr rtl="1" firstRow="1" bandRow="1">
                <a:tableStyleId>{7DF18680-E054-41AD-8BC1-D1AEF772440D}</a:tableStyleId>
              </a:tblPr>
              <a:tblGrid>
                <a:gridCol w="738078">
                  <a:extLst>
                    <a:ext uri="{9D8B030D-6E8A-4147-A177-3AD203B41FA5}">
                      <a16:colId xmlns:a16="http://schemas.microsoft.com/office/drawing/2014/main" val="20000"/>
                    </a:ext>
                  </a:extLst>
                </a:gridCol>
                <a:gridCol w="3046657">
                  <a:extLst>
                    <a:ext uri="{9D8B030D-6E8A-4147-A177-3AD203B41FA5}">
                      <a16:colId xmlns:a16="http://schemas.microsoft.com/office/drawing/2014/main" val="20001"/>
                    </a:ext>
                  </a:extLst>
                </a:gridCol>
                <a:gridCol w="4644949">
                  <a:extLst>
                    <a:ext uri="{9D8B030D-6E8A-4147-A177-3AD203B41FA5}">
                      <a16:colId xmlns:a16="http://schemas.microsoft.com/office/drawing/2014/main" val="20002"/>
                    </a:ext>
                  </a:extLst>
                </a:gridCol>
              </a:tblGrid>
              <a:tr h="567385">
                <a:tc>
                  <a:txBody>
                    <a:bodyPr/>
                    <a:lstStyle/>
                    <a:p>
                      <a:pPr algn="ctr" rtl="1"/>
                      <a:endParaRPr lang="ar-SA"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1"/>
                      <a:r>
                        <a:rPr lang="ar-SA" sz="2400" b="1" dirty="0"/>
                        <a:t>الكابل</a:t>
                      </a:r>
                    </a:p>
                  </a:txBody>
                  <a:tcPr>
                    <a:lnT w="12700" cap="flat" cmpd="sng" algn="ctr">
                      <a:solidFill>
                        <a:schemeClr val="tx1"/>
                      </a:solidFill>
                      <a:prstDash val="solid"/>
                      <a:round/>
                      <a:headEnd type="none" w="med" len="med"/>
                      <a:tailEnd type="none" w="med" len="med"/>
                    </a:lnT>
                  </a:tcPr>
                </a:tc>
                <a:tc>
                  <a:txBody>
                    <a:bodyPr/>
                    <a:lstStyle/>
                    <a:p>
                      <a:pPr algn="ctr" rtl="1"/>
                      <a:r>
                        <a:rPr lang="ar-SA" sz="2400" b="1" dirty="0"/>
                        <a:t>المكونات</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67385">
                <a:tc>
                  <a:txBody>
                    <a:bodyPr/>
                    <a:lstStyle/>
                    <a:p>
                      <a:pPr marL="0" indent="0" rtl="1">
                        <a:buFont typeface="+mj-lt"/>
                        <a:buNone/>
                      </a:pPr>
                      <a:r>
                        <a:rPr lang="ar-SA" sz="2400" b="1" dirty="0"/>
                        <a:t>1-</a:t>
                      </a:r>
                    </a:p>
                  </a:txBody>
                  <a:tcPr>
                    <a:lnL w="12700" cap="flat" cmpd="sng" algn="ctr">
                      <a:solidFill>
                        <a:schemeClr val="tx1"/>
                      </a:solidFill>
                      <a:prstDash val="solid"/>
                      <a:round/>
                      <a:headEnd type="none" w="med" len="med"/>
                      <a:tailEnd type="none" w="med" len="med"/>
                    </a:lnL>
                  </a:tcPr>
                </a:tc>
                <a:tc>
                  <a:txBody>
                    <a:bodyPr/>
                    <a:lstStyle/>
                    <a:p>
                      <a:pPr rtl="1"/>
                      <a:r>
                        <a:rPr lang="ar-SA" sz="2400" b="1" dirty="0"/>
                        <a:t>الكابل متحد المحور</a:t>
                      </a:r>
                    </a:p>
                  </a:txBody>
                  <a:tcPr/>
                </a:tc>
                <a:tc>
                  <a:txBody>
                    <a:bodyPr/>
                    <a:lstStyle/>
                    <a:p>
                      <a:pPr rtl="1"/>
                      <a:endParaRPr lang="ar-SA" sz="24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67385">
                <a:tc>
                  <a:txBody>
                    <a:bodyPr/>
                    <a:lstStyle/>
                    <a:p>
                      <a:pPr marL="0" indent="0" rtl="1">
                        <a:buFont typeface="+mj-lt"/>
                        <a:buNone/>
                      </a:pPr>
                      <a:r>
                        <a:rPr lang="ar-SA" sz="2400" b="1" dirty="0"/>
                        <a:t>2-</a:t>
                      </a:r>
                    </a:p>
                  </a:txBody>
                  <a:tcPr>
                    <a:lnL w="12700" cap="flat" cmpd="sng" algn="ctr">
                      <a:solidFill>
                        <a:schemeClr val="tx1"/>
                      </a:solidFill>
                      <a:prstDash val="solid"/>
                      <a:round/>
                      <a:headEnd type="none" w="med" len="med"/>
                      <a:tailEnd type="none" w="med" len="med"/>
                    </a:lnL>
                  </a:tcPr>
                </a:tc>
                <a:tc>
                  <a:txBody>
                    <a:bodyPr/>
                    <a:lstStyle/>
                    <a:p>
                      <a:pPr rtl="1"/>
                      <a:r>
                        <a:rPr lang="ar-SA" sz="2400" b="1" dirty="0"/>
                        <a:t>كابل</a:t>
                      </a:r>
                      <a:r>
                        <a:rPr lang="ar-SA" sz="2400" b="1" baseline="0" dirty="0"/>
                        <a:t> </a:t>
                      </a:r>
                      <a:r>
                        <a:rPr lang="en-US" sz="2400" b="1" baseline="0" dirty="0"/>
                        <a:t>UTP</a:t>
                      </a:r>
                      <a:endParaRPr lang="ar-SA" sz="2400" b="1" dirty="0"/>
                    </a:p>
                  </a:txBody>
                  <a:tcPr/>
                </a:tc>
                <a:tc>
                  <a:txBody>
                    <a:bodyPr/>
                    <a:lstStyle/>
                    <a:p>
                      <a:pPr rtl="1"/>
                      <a:endParaRPr lang="ar-SA" sz="24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67385">
                <a:tc>
                  <a:txBody>
                    <a:bodyPr/>
                    <a:lstStyle/>
                    <a:p>
                      <a:pPr marL="0" indent="0" rtl="1">
                        <a:buFont typeface="+mj-lt"/>
                        <a:buNone/>
                      </a:pPr>
                      <a:r>
                        <a:rPr lang="ar-SA" sz="2400" b="1" dirty="0"/>
                        <a:t>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rtl="1"/>
                      <a:r>
                        <a:rPr lang="ar-SA" sz="2400" b="1" dirty="0"/>
                        <a:t>الألياف</a:t>
                      </a:r>
                      <a:r>
                        <a:rPr lang="ar-SA" sz="2400" b="1" baseline="0" dirty="0"/>
                        <a:t> البصرية</a:t>
                      </a:r>
                      <a:endParaRPr lang="ar-SA" sz="2400" b="1" dirty="0"/>
                    </a:p>
                  </a:txBody>
                  <a:tcPr>
                    <a:lnB w="12700" cap="flat" cmpd="sng" algn="ctr">
                      <a:solidFill>
                        <a:schemeClr val="tx1"/>
                      </a:solidFill>
                      <a:prstDash val="solid"/>
                      <a:round/>
                      <a:headEnd type="none" w="med" len="med"/>
                      <a:tailEnd type="none" w="med" len="med"/>
                    </a:lnB>
                  </a:tcPr>
                </a:tc>
                <a:tc>
                  <a:txBody>
                    <a:bodyPr/>
                    <a:lstStyle/>
                    <a:p>
                      <a:pPr rtl="1"/>
                      <a:endParaRPr lang="ar-SA" sz="2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00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heckerboard(across)">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0-#ppt_w/2"/>
                                          </p:val>
                                        </p:tav>
                                        <p:tav tm="100000">
                                          <p:val>
                                            <p:strVal val="#ppt_x"/>
                                          </p:val>
                                        </p:tav>
                                      </p:tavLst>
                                    </p:anim>
                                    <p:anim calcmode="lin" valueType="num">
                                      <p:cBhvr additive="base">
                                        <p:cTn id="69" dur="500" fill="hold"/>
                                        <p:tgtEl>
                                          <p:spTgt spid="23"/>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0-#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5" grpId="0"/>
      <p:bldP spid="16" grpId="0"/>
      <p:bldP spid="17"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664" y="1270501"/>
            <a:ext cx="5900975" cy="646331"/>
          </a:xfrm>
          <a:prstGeom prst="rect">
            <a:avLst/>
          </a:prstGeom>
        </p:spPr>
        <p:txBody>
          <a:bodyPr wrap="none">
            <a:spAutoFit/>
          </a:bodyPr>
          <a:lstStyle/>
          <a:p>
            <a:pPr algn="ctr"/>
            <a:r>
              <a:rPr lang="ar-SA" sz="3600" b="1" dirty="0">
                <a:solidFill>
                  <a:schemeClr val="accent5">
                    <a:lumMod val="75000"/>
                  </a:schemeClr>
                </a:solidFill>
                <a:cs typeface="+mj-cs"/>
              </a:rPr>
              <a:t>مكونات الكابل متحد المحور</a:t>
            </a:r>
          </a:p>
        </p:txBody>
      </p:sp>
      <p:sp>
        <p:nvSpPr>
          <p:cNvPr id="11" name="مستطيل 10"/>
          <p:cNvSpPr/>
          <p:nvPr/>
        </p:nvSpPr>
        <p:spPr>
          <a:xfrm>
            <a:off x="3779912" y="2060848"/>
            <a:ext cx="4895840" cy="4247317"/>
          </a:xfrm>
          <a:prstGeom prst="rect">
            <a:avLst/>
          </a:prstGeom>
        </p:spPr>
        <p:txBody>
          <a:bodyPr wrap="square">
            <a:spAutoFit/>
          </a:bodyPr>
          <a:lstStyle/>
          <a:p>
            <a:pPr algn="just">
              <a:lnSpc>
                <a:spcPct val="150000"/>
              </a:lnSpc>
            </a:pPr>
            <a:r>
              <a:rPr lang="ar-SA" sz="3000" b="1" dirty="0"/>
              <a:t>تتكون </a:t>
            </a:r>
            <a:r>
              <a:rPr lang="ar-SA" sz="3000" b="1" dirty="0" err="1"/>
              <a:t>الكوابلالمحورية</a:t>
            </a:r>
            <a:r>
              <a:rPr lang="ar-SA" sz="3000" b="1" dirty="0"/>
              <a:t> من : </a:t>
            </a:r>
          </a:p>
          <a:p>
            <a:pPr algn="just">
              <a:lnSpc>
                <a:spcPct val="150000"/>
              </a:lnSpc>
            </a:pPr>
            <a:r>
              <a:rPr lang="ar-SA" sz="3000" b="1" dirty="0"/>
              <a:t>1- محور من النحاس الصلب محاط بمادة عازلة. </a:t>
            </a:r>
          </a:p>
          <a:p>
            <a:pPr algn="just">
              <a:lnSpc>
                <a:spcPct val="150000"/>
              </a:lnSpc>
            </a:pPr>
            <a:r>
              <a:rPr lang="ar-SA" sz="3000" b="1" dirty="0"/>
              <a:t>2- ضفائر معدنية للحماية .</a:t>
            </a:r>
          </a:p>
          <a:p>
            <a:pPr algn="just">
              <a:lnSpc>
                <a:spcPct val="150000"/>
              </a:lnSpc>
            </a:pPr>
            <a:r>
              <a:rPr lang="ar-SA" sz="3000" b="1" dirty="0"/>
              <a:t>3- غطاء خارجي مصنوع من المطاط أو البلاستيك أو التليفون </a:t>
            </a:r>
            <a:r>
              <a:rPr lang="en-US" sz="3000" b="1" dirty="0"/>
              <a:t>Teflon.</a:t>
            </a:r>
          </a:p>
        </p:txBody>
      </p:sp>
      <p:sp>
        <p:nvSpPr>
          <p:cNvPr id="13"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4" name="صورة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16" y="3573016"/>
            <a:ext cx="3491880" cy="2444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00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Rectangle 2"/>
          <p:cNvSpPr/>
          <p:nvPr/>
        </p:nvSpPr>
        <p:spPr>
          <a:xfrm>
            <a:off x="2643857" y="1052736"/>
            <a:ext cx="4211409" cy="646331"/>
          </a:xfrm>
          <a:prstGeom prst="rect">
            <a:avLst/>
          </a:prstGeom>
        </p:spPr>
        <p:txBody>
          <a:bodyPr wrap="none">
            <a:spAutoFit/>
          </a:bodyPr>
          <a:lstStyle/>
          <a:p>
            <a:pPr algn="ctr"/>
            <a:r>
              <a:rPr lang="ar-SA" sz="3600" b="1" dirty="0">
                <a:solidFill>
                  <a:schemeClr val="accent5">
                    <a:lumMod val="75000"/>
                  </a:schemeClr>
                </a:solidFill>
                <a:cs typeface="+mj-cs"/>
              </a:rPr>
              <a:t>الكابل متحد المحور</a:t>
            </a:r>
            <a:endParaRPr lang="en-US" sz="3600" dirty="0">
              <a:solidFill>
                <a:schemeClr val="accent5">
                  <a:lumMod val="75000"/>
                </a:schemeClr>
              </a:solidFill>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637899611"/>
              </p:ext>
            </p:extLst>
          </p:nvPr>
        </p:nvGraphicFramePr>
        <p:xfrm>
          <a:off x="3275856" y="1844824"/>
          <a:ext cx="5563344" cy="4608512"/>
        </p:xfrm>
        <a:graphic>
          <a:graphicData uri="http://schemas.openxmlformats.org/drawingml/2006/table">
            <a:tbl>
              <a:tblPr firstRow="1" bandRow="1">
                <a:tableStyleId>{22838BEF-8BB2-4498-84A7-C5851F593DF1}</a:tableStyleId>
              </a:tblPr>
              <a:tblGrid>
                <a:gridCol w="4426418">
                  <a:extLst>
                    <a:ext uri="{9D8B030D-6E8A-4147-A177-3AD203B41FA5}">
                      <a16:colId xmlns:a16="http://schemas.microsoft.com/office/drawing/2014/main" val="20000"/>
                    </a:ext>
                  </a:extLst>
                </a:gridCol>
                <a:gridCol w="1136926">
                  <a:extLst>
                    <a:ext uri="{9D8B030D-6E8A-4147-A177-3AD203B41FA5}">
                      <a16:colId xmlns:a16="http://schemas.microsoft.com/office/drawing/2014/main" val="20001"/>
                    </a:ext>
                  </a:extLst>
                </a:gridCol>
              </a:tblGrid>
              <a:tr h="1070664">
                <a:tc>
                  <a:txBody>
                    <a:bodyPr/>
                    <a:lstStyle/>
                    <a:p>
                      <a:pPr algn="r" rtl="1"/>
                      <a:r>
                        <a:rPr lang="ar-SA" sz="2000" b="1" kern="1200" baseline="0" dirty="0">
                          <a:solidFill>
                            <a:schemeClr val="accent1">
                              <a:lumMod val="75000"/>
                            </a:schemeClr>
                          </a:solidFill>
                          <a:latin typeface="+mn-lt"/>
                          <a:ea typeface="+mn-ea"/>
                          <a:cs typeface="+mn-cs"/>
                        </a:rPr>
                        <a:t>سلك نحاسي في المركز محاط بمادة عازلة يليها شبك نحاسي ثم غلاف بلاستيكي لحماية السلك .</a:t>
                      </a:r>
                      <a:endParaRPr lang="en-US" sz="2000" b="1" kern="1200" baseline="0" dirty="0">
                        <a:solidFill>
                          <a:schemeClr val="accent1">
                            <a:lumMod val="75000"/>
                          </a:schemeClr>
                        </a:solidFill>
                        <a:latin typeface="+mn-lt"/>
                        <a:ea typeface="+mn-ea"/>
                        <a:cs typeface="+mn-cs"/>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2000" dirty="0">
                          <a:solidFill>
                            <a:schemeClr val="accent1">
                              <a:lumMod val="75000"/>
                            </a:schemeClr>
                          </a:solidFill>
                        </a:rPr>
                        <a:t>تركيبها</a:t>
                      </a:r>
                      <a:endParaRPr lang="en-US" sz="2000"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1536171">
                <a:tc>
                  <a:txBody>
                    <a:bodyPr/>
                    <a:lstStyle/>
                    <a:p>
                      <a:pPr algn="r" rtl="1"/>
                      <a:r>
                        <a:rPr lang="ar-SA" sz="2000" b="1" kern="1200" baseline="0" dirty="0">
                          <a:solidFill>
                            <a:schemeClr val="accent1">
                              <a:lumMod val="75000"/>
                            </a:schemeClr>
                          </a:solidFill>
                          <a:latin typeface="+mn-lt"/>
                          <a:ea typeface="+mn-ea"/>
                          <a:cs typeface="+mn-cs"/>
                        </a:rPr>
                        <a:t>1-عازل جيد للمؤثرات الخارجية .</a:t>
                      </a:r>
                    </a:p>
                    <a:p>
                      <a:pPr algn="r" rtl="1"/>
                      <a:r>
                        <a:rPr lang="ar-SA" sz="2000" b="1" kern="1200" baseline="0" dirty="0">
                          <a:solidFill>
                            <a:schemeClr val="accent1">
                              <a:lumMod val="75000"/>
                            </a:schemeClr>
                          </a:solidFill>
                          <a:latin typeface="+mn-lt"/>
                          <a:ea typeface="+mn-ea"/>
                          <a:cs typeface="+mn-cs"/>
                        </a:rPr>
                        <a:t>٢- تنقل المعلومات بسرعة كبيرة ولمسافات طويلة.</a:t>
                      </a:r>
                      <a:endParaRPr lang="en-US" sz="2000" b="1" kern="1200" baseline="0" dirty="0">
                        <a:solidFill>
                          <a:schemeClr val="accent1">
                            <a:lumMod val="75000"/>
                          </a:schemeClr>
                        </a:solidFill>
                        <a:latin typeface="+mn-lt"/>
                        <a:ea typeface="+mn-ea"/>
                        <a:cs typeface="+mn-cs"/>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2000" b="1" dirty="0">
                          <a:solidFill>
                            <a:schemeClr val="accent1">
                              <a:lumMod val="75000"/>
                            </a:schemeClr>
                          </a:solidFill>
                        </a:rPr>
                        <a:t>مميزاتها</a:t>
                      </a:r>
                      <a:endParaRPr lang="en-US" sz="20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001677">
                <a:tc>
                  <a:txBody>
                    <a:bodyPr/>
                    <a:lstStyle/>
                    <a:p>
                      <a:pPr algn="r" rtl="1"/>
                      <a:r>
                        <a:rPr lang="ar-SA" sz="2000" b="1" kern="1200" baseline="0" dirty="0">
                          <a:solidFill>
                            <a:schemeClr val="accent1">
                              <a:lumMod val="75000"/>
                            </a:schemeClr>
                          </a:solidFill>
                          <a:latin typeface="+mn-lt"/>
                          <a:ea typeface="+mn-ea"/>
                          <a:cs typeface="+mn-cs"/>
                        </a:rPr>
                        <a:t>كانت قديما تستخدم في شبكة الهاتف وشبكات الحاسوب أما حديثا </a:t>
                      </a:r>
                    </a:p>
                    <a:p>
                      <a:pPr algn="r" rtl="1"/>
                      <a:r>
                        <a:rPr lang="ar-SA" sz="2000" b="1" kern="1200" baseline="0" dirty="0">
                          <a:solidFill>
                            <a:schemeClr val="accent1">
                              <a:lumMod val="75000"/>
                            </a:schemeClr>
                          </a:solidFill>
                          <a:latin typeface="+mn-lt"/>
                          <a:ea typeface="+mn-ea"/>
                          <a:cs typeface="+mn-cs"/>
                        </a:rPr>
                        <a:t>تستخدم في توصيل البث التلفازي من اللاقط الهوائي إلى التلفاز</a:t>
                      </a:r>
                      <a:endParaRPr lang="en-US" sz="2000" b="1" kern="1200" baseline="0" dirty="0">
                        <a:solidFill>
                          <a:schemeClr val="accent1">
                            <a:lumMod val="75000"/>
                          </a:schemeClr>
                        </a:solidFill>
                        <a:latin typeface="+mn-lt"/>
                        <a:ea typeface="+mn-ea"/>
                        <a:cs typeface="+mn-cs"/>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algn="r" rtl="1"/>
                      <a:r>
                        <a:rPr lang="ar-SA" sz="2000" b="1" dirty="0">
                          <a:solidFill>
                            <a:schemeClr val="accent1">
                              <a:lumMod val="75000"/>
                            </a:schemeClr>
                          </a:solidFill>
                        </a:rPr>
                        <a:t>استخدامها</a:t>
                      </a:r>
                      <a:endParaRPr lang="en-US" sz="2000" b="1" dirty="0">
                        <a:solidFill>
                          <a:schemeClr val="accent1">
                            <a:lumMod val="75000"/>
                          </a:schemeClr>
                        </a:solidFill>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4" descr="coaxla.gif"/>
          <p:cNvPicPr>
            <a:picLocks noChangeAspect="1"/>
          </p:cNvPicPr>
          <p:nvPr/>
        </p:nvPicPr>
        <p:blipFill>
          <a:blip r:embed="rId3" cstate="print"/>
          <a:stretch>
            <a:fillRect/>
          </a:stretch>
        </p:blipFill>
        <p:spPr>
          <a:xfrm>
            <a:off x="212450" y="3261360"/>
            <a:ext cx="2909850" cy="2327880"/>
          </a:xfrm>
          <a:prstGeom prst="rect">
            <a:avLst/>
          </a:prstGeom>
        </p:spPr>
      </p:pic>
      <p:sp>
        <p:nvSpPr>
          <p:cNvPr id="6" name="Rectangle 5"/>
          <p:cNvSpPr/>
          <p:nvPr/>
        </p:nvSpPr>
        <p:spPr>
          <a:xfrm>
            <a:off x="3347864" y="1916832"/>
            <a:ext cx="42484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7864" y="3261360"/>
            <a:ext cx="428463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725144"/>
            <a:ext cx="431589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5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Rectangle 2"/>
          <p:cNvSpPr/>
          <p:nvPr/>
        </p:nvSpPr>
        <p:spPr>
          <a:xfrm>
            <a:off x="2643857" y="1052736"/>
            <a:ext cx="4211409" cy="646331"/>
          </a:xfrm>
          <a:prstGeom prst="rect">
            <a:avLst/>
          </a:prstGeom>
        </p:spPr>
        <p:txBody>
          <a:bodyPr wrap="none">
            <a:spAutoFit/>
          </a:bodyPr>
          <a:lstStyle/>
          <a:p>
            <a:pPr algn="ctr"/>
            <a:r>
              <a:rPr lang="ar-SA" sz="3600" b="1" dirty="0">
                <a:solidFill>
                  <a:schemeClr val="accent5">
                    <a:lumMod val="75000"/>
                  </a:schemeClr>
                </a:solidFill>
                <a:cs typeface="+mj-cs"/>
              </a:rPr>
              <a:t>الكابل متحد المحور</a:t>
            </a:r>
            <a:endParaRPr lang="en-US" sz="3600" dirty="0">
              <a:solidFill>
                <a:schemeClr val="accent5">
                  <a:lumMod val="75000"/>
                </a:schemeClr>
              </a:solidFill>
              <a:cs typeface="+mj-cs"/>
            </a:endParaRPr>
          </a:p>
        </p:txBody>
      </p:sp>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1227138"/>
            <a:ext cx="3096344" cy="3160397"/>
          </a:xfrm>
          <a:prstGeom prst="rect">
            <a:avLst/>
          </a:prstGeom>
        </p:spPr>
      </p:pic>
      <p:sp>
        <p:nvSpPr>
          <p:cNvPr id="4" name="عنوان 3"/>
          <p:cNvSpPr>
            <a:spLocks noGrp="1"/>
          </p:cNvSpPr>
          <p:nvPr>
            <p:ph type="title"/>
          </p:nvPr>
        </p:nvSpPr>
        <p:spPr>
          <a:xfrm>
            <a:off x="2987824" y="1699067"/>
            <a:ext cx="5863208" cy="4846227"/>
          </a:xfrm>
        </p:spPr>
        <p:style>
          <a:lnRef idx="2">
            <a:schemeClr val="accent2"/>
          </a:lnRef>
          <a:fillRef idx="1">
            <a:schemeClr val="lt1"/>
          </a:fillRef>
          <a:effectRef idx="0">
            <a:schemeClr val="accent2"/>
          </a:effectRef>
          <a:fontRef idx="minor">
            <a:schemeClr val="dk1"/>
          </a:fontRef>
        </p:style>
        <p:txBody>
          <a:bodyPr anchor="ctr">
            <a:noAutofit/>
          </a:bodyPr>
          <a:lstStyle/>
          <a:p>
            <a:pPr algn="just">
              <a:lnSpc>
                <a:spcPct val="150000"/>
              </a:lnSpc>
            </a:pPr>
            <a:r>
              <a:rPr lang="ar-SA" sz="2600" dirty="0"/>
              <a:t>يستخدم هذا الكابل عند أطرافه توصيلات من نوع </a:t>
            </a:r>
            <a:r>
              <a:rPr lang="en-US" sz="2600" dirty="0" err="1"/>
              <a:t>bnc</a:t>
            </a:r>
            <a:r>
              <a:rPr lang="en-US" sz="2600" dirty="0"/>
              <a:t> </a:t>
            </a:r>
            <a:r>
              <a:rPr lang="ar-SA" sz="2600" dirty="0"/>
              <a:t> وهذه التوصيلات تستخدم مع كرت الشبكة كما في الصورة. </a:t>
            </a:r>
            <a:br>
              <a:rPr lang="ar-SA" sz="2600" dirty="0"/>
            </a:br>
            <a:r>
              <a:rPr lang="ar-SA" sz="2600" dirty="0"/>
              <a:t>لكن لم يعد هذا الكابل يستخدم حالياً في شبكات الحاسوب, وذلك لمحدودية السرعة التي يستطيع نقلها (10 </a:t>
            </a:r>
            <a:r>
              <a:rPr lang="ar-SA" sz="2600" dirty="0" err="1"/>
              <a:t>ميجابت</a:t>
            </a:r>
            <a:r>
              <a:rPr lang="ar-SA" sz="2600" dirty="0"/>
              <a:t> في الثانية) وعند الأخذ بالاعتبار أن الكابل يعمل بأسلوب </a:t>
            </a:r>
            <a:r>
              <a:rPr lang="en-US" sz="2600" dirty="0"/>
              <a:t>half-duplex </a:t>
            </a:r>
            <a:r>
              <a:rPr lang="ar-SA" sz="2600" dirty="0"/>
              <a:t> مما يعني أن إرسال واستقبال البيانات مشترك أي بمعدل 5 </a:t>
            </a:r>
            <a:r>
              <a:rPr lang="ar-SA" sz="2600" dirty="0" err="1"/>
              <a:t>ميجابت</a:t>
            </a:r>
            <a:r>
              <a:rPr lang="ar-SA" sz="2600" dirty="0"/>
              <a:t> في الثانية لكل منهما.</a:t>
            </a:r>
          </a:p>
        </p:txBody>
      </p:sp>
      <p:pic>
        <p:nvPicPr>
          <p:cNvPr id="13" name="عنصر نائب للمحتوى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4371511"/>
            <a:ext cx="2439785" cy="1978429"/>
          </a:xfrm>
        </p:spPr>
      </p:pic>
    </p:spTree>
    <p:extLst>
      <p:ext uri="{BB962C8B-B14F-4D97-AF65-F5344CB8AC3E}">
        <p14:creationId xmlns:p14="http://schemas.microsoft.com/office/powerpoint/2010/main" val="252689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Rectangle 2"/>
          <p:cNvSpPr/>
          <p:nvPr/>
        </p:nvSpPr>
        <p:spPr>
          <a:xfrm>
            <a:off x="2643857" y="1052736"/>
            <a:ext cx="4211409" cy="646331"/>
          </a:xfrm>
          <a:prstGeom prst="rect">
            <a:avLst/>
          </a:prstGeom>
        </p:spPr>
        <p:txBody>
          <a:bodyPr wrap="none">
            <a:spAutoFit/>
          </a:bodyPr>
          <a:lstStyle/>
          <a:p>
            <a:pPr algn="ctr"/>
            <a:r>
              <a:rPr lang="ar-SA" sz="3600" b="1" dirty="0">
                <a:solidFill>
                  <a:schemeClr val="accent5">
                    <a:lumMod val="75000"/>
                  </a:schemeClr>
                </a:solidFill>
                <a:cs typeface="+mj-cs"/>
              </a:rPr>
              <a:t>الكابل متحد المحور</a:t>
            </a:r>
            <a:endParaRPr lang="en-US" sz="3600" dirty="0">
              <a:solidFill>
                <a:schemeClr val="accent5">
                  <a:lumMod val="75000"/>
                </a:schemeClr>
              </a:solidFill>
              <a:cs typeface="+mj-cs"/>
            </a:endParaRPr>
          </a:p>
        </p:txBody>
      </p:sp>
      <p:pic>
        <p:nvPicPr>
          <p:cNvPr id="5" name="عنصر نائب للمحتوى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4293096"/>
            <a:ext cx="6666735" cy="2286129"/>
          </a:xfrm>
        </p:spPr>
      </p:pic>
      <p:sp>
        <p:nvSpPr>
          <p:cNvPr id="6" name="عنوان 3"/>
          <p:cNvSpPr>
            <a:spLocks noGrp="1"/>
          </p:cNvSpPr>
          <p:nvPr>
            <p:ph type="title"/>
          </p:nvPr>
        </p:nvSpPr>
        <p:spPr>
          <a:xfrm>
            <a:off x="395536" y="1699067"/>
            <a:ext cx="8455496" cy="4846227"/>
          </a:xfrm>
        </p:spPr>
        <p:txBody>
          <a:bodyPr anchor="t">
            <a:noAutofit/>
          </a:bodyPr>
          <a:lstStyle/>
          <a:p>
            <a:pPr algn="just">
              <a:lnSpc>
                <a:spcPct val="150000"/>
              </a:lnSpc>
            </a:pPr>
            <a:r>
              <a:rPr lang="ar-SA" sz="2600" dirty="0"/>
              <a:t>يشكل هذا الكابل قناة اتصال واحدة, ولذلك فإن وسيلة الاتصال عليه هو أسلوب الاتصال ثنائي الاتجاه الغير متزامن </a:t>
            </a:r>
            <a:r>
              <a:rPr lang="en-US" sz="2600" dirty="0"/>
              <a:t>half-duplex </a:t>
            </a:r>
            <a:r>
              <a:rPr lang="ar-SA" sz="2600" dirty="0"/>
              <a:t>.</a:t>
            </a:r>
            <a:br>
              <a:rPr lang="ar-SA" sz="2600" dirty="0"/>
            </a:br>
            <a:r>
              <a:rPr lang="ar-SA" sz="2600" dirty="0"/>
              <a:t>يتم ربط أجهزة الحاسوب بشكل تسلسلي, حيث يشكل هذا الكابل العمود الفقري للشبكة ويسمى مخطط الشبكة هذا بالناقل (</a:t>
            </a:r>
            <a:r>
              <a:rPr lang="en-US" sz="2600" dirty="0"/>
              <a:t> (bus </a:t>
            </a:r>
            <a:r>
              <a:rPr lang="ar-SA" sz="2600" dirty="0"/>
              <a:t>, كما في الشكل التالي.</a:t>
            </a:r>
          </a:p>
        </p:txBody>
      </p:sp>
    </p:spTree>
    <p:extLst>
      <p:ext uri="{BB962C8B-B14F-4D97-AF65-F5344CB8AC3E}">
        <p14:creationId xmlns:p14="http://schemas.microsoft.com/office/powerpoint/2010/main" val="2998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txBox="1">
            <a:spLocks noGrp="1"/>
          </p:cNvSpPr>
          <p:nvPr/>
        </p:nvSpPr>
        <p:spPr bwMode="auto">
          <a:xfrm>
            <a:off x="0" y="6278563"/>
            <a:ext cx="8858250" cy="857250"/>
          </a:xfrm>
          <a:prstGeom prst="rect">
            <a:avLst/>
          </a:prstGeom>
          <a:noFill/>
          <a:ln w="9525">
            <a:noFill/>
            <a:miter lim="800000"/>
            <a:headEnd/>
            <a:tailEnd/>
          </a:ln>
        </p:spPr>
        <p:txBody>
          <a:bodyPr anchor="ctr"/>
          <a:lstStyle/>
          <a:p>
            <a:pPr algn="ctr" rtl="0"/>
            <a:r>
              <a:rPr lang="ar-DZ" sz="2000" dirty="0">
                <a:solidFill>
                  <a:srgbClr val="0070C0"/>
                </a:solidFill>
                <a:latin typeface="Calibri" pitchFamily="34" charset="0"/>
              </a:rPr>
              <a:t>-</a:t>
            </a:r>
            <a:fld id="{9C8B9E47-68A0-48E5-BABC-D9FE3FC1BDF4}" type="slidenum">
              <a:rPr lang="ar-DZ" sz="2000">
                <a:solidFill>
                  <a:srgbClr val="0070C0"/>
                </a:solidFill>
                <a:latin typeface="Calibri" pitchFamily="34" charset="0"/>
              </a:rPr>
              <a:pPr algn="ctr" rtl="0"/>
              <a:t>9</a:t>
            </a:fld>
            <a:endParaRPr lang="fr-BE" sz="1100" dirty="0">
              <a:solidFill>
                <a:srgbClr val="0070C0"/>
              </a:solidFill>
              <a:latin typeface="Calibri" pitchFamily="34" charset="0"/>
            </a:endParaRPr>
          </a:p>
        </p:txBody>
      </p:sp>
      <p:sp>
        <p:nvSpPr>
          <p:cNvPr id="14339" name="Rectangle 3"/>
          <p:cNvSpPr>
            <a:spLocks noChangeArrowheads="1"/>
          </p:cNvSpPr>
          <p:nvPr/>
        </p:nvSpPr>
        <p:spPr bwMode="auto">
          <a:xfrm>
            <a:off x="250825" y="2133600"/>
            <a:ext cx="8497639" cy="4391025"/>
          </a:xfrm>
          <a:prstGeom prst="rect">
            <a:avLst/>
          </a:prstGeom>
          <a:noFill/>
          <a:ln w="9525">
            <a:noFill/>
            <a:miter lim="800000"/>
            <a:headEnd/>
            <a:tailEnd/>
          </a:ln>
        </p:spPr>
        <p:txBody>
          <a:bodyPr/>
          <a:lstStyle/>
          <a:p>
            <a:pPr marL="514350" indent="-514350">
              <a:lnSpc>
                <a:spcPct val="150000"/>
              </a:lnSpc>
              <a:buFont typeface="+mj-lt"/>
              <a:buAutoNum type="arabicPeriod"/>
            </a:pPr>
            <a:endParaRPr lang="ar-SA" sz="2800" dirty="0">
              <a:solidFill>
                <a:srgbClr val="000000"/>
              </a:solidFill>
              <a:latin typeface="Arial" pitchFamily="34" charset="0"/>
            </a:endParaRPr>
          </a:p>
          <a:p>
            <a:pPr marL="342900" indent="-342900">
              <a:lnSpc>
                <a:spcPct val="150000"/>
              </a:lnSpc>
            </a:pPr>
            <a:endParaRPr lang="ar-KW" sz="2800" dirty="0">
              <a:solidFill>
                <a:srgbClr val="000000"/>
              </a:solidFill>
              <a:latin typeface="Arial" pitchFamily="34" charset="0"/>
            </a:endParaRPr>
          </a:p>
          <a:p>
            <a:pPr marL="342900" indent="-342900" algn="l"/>
            <a:endParaRPr lang="en-US" sz="2400" dirty="0">
              <a:solidFill>
                <a:srgbClr val="000000"/>
              </a:solidFill>
              <a:latin typeface="Arial" pitchFamily="34" charset="0"/>
            </a:endParaRPr>
          </a:p>
        </p:txBody>
      </p:sp>
      <p:sp>
        <p:nvSpPr>
          <p:cNvPr id="6" name="Rectangle 5"/>
          <p:cNvSpPr/>
          <p:nvPr/>
        </p:nvSpPr>
        <p:spPr>
          <a:xfrm>
            <a:off x="421306" y="1196752"/>
            <a:ext cx="7380967"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600" b="1" dirty="0">
                <a:solidFill>
                  <a:srgbClr val="C00000"/>
                </a:solidFill>
                <a:latin typeface="Arial" pitchFamily="34" charset="0"/>
              </a:rPr>
              <a:t>الكابل المزدوج المجدول </a:t>
            </a:r>
          </a:p>
          <a:p>
            <a:pPr algn="ctr"/>
            <a:r>
              <a:rPr lang="en-US" sz="3600" b="1" dirty="0">
                <a:solidFill>
                  <a:srgbClr val="C00000"/>
                </a:solidFill>
                <a:latin typeface="Arial" pitchFamily="34" charset="0"/>
              </a:rPr>
              <a:t>Twisted Pair Cable</a:t>
            </a:r>
            <a:endParaRPr lang="ar-KW" sz="3600" b="1" dirty="0">
              <a:solidFill>
                <a:srgbClr val="C00000"/>
              </a:solidFill>
              <a:latin typeface="Arial" pitchFamily="34" charset="0"/>
            </a:endParaRPr>
          </a:p>
        </p:txBody>
      </p:sp>
      <p:pic>
        <p:nvPicPr>
          <p:cNvPr id="8" name="Picture 4" descr="http://image.made-in-china.com/2f0j00TCmQVjiFAaqv/4-Pair-23AWG-CAT6-SFTP-C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30" y="4653136"/>
            <a:ext cx="2714625" cy="200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made-in-china.com/image/2f0j00eYrtzuTEBaNqM/CAT-5e-UTP-FTP-C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644" y="4653136"/>
            <a:ext cx="4407332" cy="200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a:off x="1547664" y="149731"/>
            <a:ext cx="586740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الكوابل النحاسية</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143" y="2442296"/>
            <a:ext cx="3880095" cy="2273408"/>
          </a:xfrm>
          <a:prstGeom prst="rect">
            <a:avLst/>
          </a:prstGeom>
          <a:ln>
            <a:noFill/>
          </a:ln>
          <a:effectLst>
            <a:outerShdw blurRad="292100" dist="139700" dir="2700000" algn="tl" rotWithShape="0">
              <a:srgbClr val="333333">
                <a:alpha val="65000"/>
              </a:srgbClr>
            </a:outerShdw>
          </a:effectLst>
        </p:spPr>
      </p:pic>
      <p:pic>
        <p:nvPicPr>
          <p:cNvPr id="3" name="صورة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9644" y="2419140"/>
            <a:ext cx="4248820" cy="22339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7810309"/>
      </p:ext>
    </p:extLst>
  </p:cSld>
  <p:clrMapOvr>
    <a:masterClrMapping/>
  </p:clrMapOvr>
  <p:transition spd="slow">
    <p:wheel spokes="3"/>
    <p:sndAc>
      <p:stSnd>
        <p:snd r:embed="rId3" name="coin.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1868</TotalTime>
  <Words>1749</Words>
  <Application>Microsoft Office PowerPoint</Application>
  <PresentationFormat>On-screen Show (4:3)</PresentationFormat>
  <Paragraphs>367</Paragraphs>
  <Slides>48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 Unicode MS</vt:lpstr>
      <vt:lpstr>Arial</vt:lpstr>
      <vt:lpstr>Calibri</vt:lpstr>
      <vt:lpstr>Cambria</vt:lpstr>
      <vt:lpstr>Simplified Arabic</vt:lpstr>
      <vt:lpstr>Tahoma</vt:lpstr>
      <vt:lpstr>Verdana</vt:lpstr>
      <vt:lpstr>أساسية</vt:lpstr>
      <vt:lpstr>PowerPoint Presentation</vt:lpstr>
      <vt:lpstr>تنتقل المكالمات والمعلومات في شبكة الهاتف من خلال بنية تحتية تعتمد بشكل أساسي على أسلاك النحاس خاصة داخل الدولة الواحدة, وفي السنوات الأخيرة تطورت تقنية استخدام الألياف البصرية كوسط ناقل في شبكة الهاتف.</vt:lpstr>
      <vt:lpstr>PowerPoint Presentation</vt:lpstr>
      <vt:lpstr>PowerPoint Presentation</vt:lpstr>
      <vt:lpstr>PowerPoint Presentation</vt:lpstr>
      <vt:lpstr>PowerPoint Presentation</vt:lpstr>
      <vt:lpstr>يستخدم هذا الكابل عند أطرافه توصيلات من نوع bnc  وهذه التوصيلات تستخدم مع كرت الشبكة كما في الصورة.  لكن لم يعد هذا الكابل يستخدم حالياً في شبكات الحاسوب, وذلك لمحدودية السرعة التي يستطيع نقلها (10 ميجابت في الثانية) وعند الأخذ بالاعتبار أن الكابل يعمل بأسلوب half-duplex  مما يعني أن إرسال واستقبال البيانات مشترك أي بمعدل 5 ميجابت في الثانية لكل منهما.</vt:lpstr>
      <vt:lpstr>يشكل هذا الكابل قناة اتصال واحدة, ولذلك فإن وسيلة الاتصال عليه هو أسلوب الاتصال ثنائي الاتجاه الغير متزامن half-duplex . يتم ربط أجهزة الحاسوب بشكل تسلسلي, حيث يشكل هذا الكابل العمود الفقري للشبكة ويسمى مخطط الشبكة هذا بالناقل ( (bus , كما في الشكل التالي.</vt:lpstr>
      <vt:lpstr>PowerPoint Presentation</vt:lpstr>
      <vt:lpstr>PowerPoint Presentation</vt:lpstr>
      <vt:lpstr>PowerPoint Presentation</vt:lpstr>
      <vt:lpstr>PowerPoint Presentation</vt:lpstr>
      <vt:lpstr>قد تصل سرعة نقل البيانات على الكوابل المجدولة إلى 1 جيجابت في الثانية. أما أقصى مسافة يستطيع أن يحمل فيها البيانات دون الحاجة لتقوية هي 100 متر</vt:lpstr>
      <vt:lpstr>PowerPoint Presentation</vt:lpstr>
      <vt:lpstr>يشكل كل زوج من الأزواج الأربعة للكابل قناة اتصال لنقل البيانات عبر الشبكة. لنقل بيانات عبر الكابل بسرعة 100 ميجابت في الثانية يتم استخدام زوجين من الأربعة أزواج, زوج لإرسال البيانات وزوج آخر لاستقبالها بالتالي نحصل على  FULL-DUPLEXبسرعة 100 ميجابت في الثانية لكل اتجاه أي ما مجموعه 200 ميجابت في الثانية.</vt:lpstr>
      <vt:lpstr>PowerPoint Presentation</vt:lpstr>
      <vt:lpstr>كما هو معروف أن الكابل المزدوج يتكون من أربعة أزواج أي ثمانية أسلاك نحاسية, كل سلك يتم ترميزه بلون وذلك لتمييزه هم الكوابلالأخرى, يوجد معيارين عالميين لتوصيل هذه الكوابلبموصلات ال RJ45  هما معيار T568A ومعيار T568B, ويوضح الشكل ترتيب الكوابلعلى موصلات ال RJ45 لكل معيار.</vt:lpstr>
      <vt:lpstr>PowerPoint Presentation</vt:lpstr>
      <vt:lpstr>PowerPoint Presentation</vt:lpstr>
      <vt:lpstr>PowerPoint Presentation</vt:lpstr>
      <vt:lpstr>PowerPoint Presentation</vt:lpstr>
      <vt:lpstr>PowerPoint Presentation</vt:lpstr>
      <vt:lpstr>PowerPoint Presentation</vt:lpstr>
      <vt:lpstr>نشاط (8:1:2)  الأدوات</vt:lpstr>
      <vt:lpstr>نشاط (8:1:2) خطوات العمل</vt:lpstr>
      <vt:lpstr>نشاط (8:1:2) خطوات العمل</vt:lpstr>
      <vt:lpstr>نشاط (8:1:2) خطوات العمل</vt:lpstr>
      <vt:lpstr>نشاط (8:1:2) خطوات العمل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nabil</dc:creator>
  <cp:lastModifiedBy>MD</cp:lastModifiedBy>
  <cp:revision>286</cp:revision>
  <dcterms:created xsi:type="dcterms:W3CDTF">2009-10-16T02:25:23Z</dcterms:created>
  <dcterms:modified xsi:type="dcterms:W3CDTF">2018-12-12T16:31:51Z</dcterms:modified>
</cp:coreProperties>
</file>